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07" r:id="rId2"/>
    <p:sldId id="306" r:id="rId3"/>
    <p:sldId id="299" r:id="rId4"/>
    <p:sldId id="308" r:id="rId5"/>
    <p:sldId id="301" r:id="rId6"/>
    <p:sldId id="303" r:id="rId7"/>
    <p:sldId id="304" r:id="rId8"/>
    <p:sldId id="309" r:id="rId9"/>
    <p:sldId id="310" r:id="rId10"/>
    <p:sldId id="311" r:id="rId11"/>
    <p:sldId id="312" r:id="rId12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35" autoAdjust="0"/>
    <p:restoredTop sz="95204" autoAdjust="0"/>
  </p:normalViewPr>
  <p:slideViewPr>
    <p:cSldViewPr snapToGrid="0" snapToObjects="1">
      <p:cViewPr>
        <p:scale>
          <a:sx n="60" d="100"/>
          <a:sy n="60" d="100"/>
        </p:scale>
        <p:origin x="-1482" y="-1146"/>
      </p:cViewPr>
      <p:guideLst>
        <p:guide orient="horz" pos="512"/>
        <p:guide pos="19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7CE127B1-2554-4642-9A66-3A726622A11E}" type="datetimeFigureOut">
              <a:rPr lang="es-ES" smtClean="0"/>
              <a:t>19/05/2016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9432843B-EBE7-E14C-BB8B-A13DE87A5888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51486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01EE01DF-D739-8244-8656-A6978EEBDDEC}" type="datetimeFigureOut">
              <a:rPr lang="es-ES" smtClean="0"/>
              <a:t>19/05/2016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4" tIns="45697" rIns="91394" bIns="45697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394" tIns="45697" rIns="91394" bIns="45697" rtlCol="0"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30BD8D7C-93D3-4248-9996-8C95053E7675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8079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D8D7C-93D3-4248-9996-8C95053E7675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0270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D8D7C-93D3-4248-9996-8C95053E7675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0270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D8D7C-93D3-4248-9996-8C95053E7675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0270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D8D7C-93D3-4248-9996-8C95053E7675}" type="slidenum">
              <a:rPr lang="es-ES" smtClean="0"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0270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D8D7C-93D3-4248-9996-8C95053E7675}" type="slidenum">
              <a:rPr lang="es-ES" smtClean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02709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D8D7C-93D3-4248-9996-8C95053E7675}" type="slidenum">
              <a:rPr lang="es-ES" smtClean="0"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0270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D8D7C-93D3-4248-9996-8C95053E7675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02709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D8D7C-93D3-4248-9996-8C95053E7675}" type="slidenum">
              <a:rPr lang="es-ES" smtClean="0"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02709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D8D7C-93D3-4248-9996-8C95053E7675}" type="slidenum">
              <a:rPr lang="es-ES" smtClean="0"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0270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77E12-D1CA-45CB-8566-EC7C77551C7D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17D6-94DF-F542-8C90-85399E536F7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390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293B2-4A26-40D6-8764-8446E829C195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17D6-94DF-F542-8C90-85399E536F7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61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0D8F5-FDE1-4D87-B3E2-F2012AD0649E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17D6-94DF-F542-8C90-85399E536F7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053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E2CC7-C434-45B5-8DA5-8B7587320751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17D6-94DF-F542-8C90-85399E536F7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176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B5B5-1BB0-4F07-B80D-5C9607143B03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17D6-94DF-F542-8C90-85399E536F7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71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3E23-6BD9-4FD7-AB3F-035ECC3C65F0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17D6-94DF-F542-8C90-85399E536F7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673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A06BF-42DD-41D9-A101-5A25DB2FB93E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17D6-94DF-F542-8C90-85399E536F7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363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A9C9-42A0-407C-807E-BA0F5B0E88FB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17D6-94DF-F542-8C90-85399E536F7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43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6210A-4C73-449D-B9FE-5F7C5E0763D4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17D6-94DF-F542-8C90-85399E536F7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17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684F-904D-4877-AFA2-26D30AAFBF63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17D6-94DF-F542-8C90-85399E536F7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591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3365-75AC-4712-BD04-BC7477B5DE05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E17D6-94DF-F542-8C90-85399E536F7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24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8"/>
            <a:ext cx="9142618" cy="685696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7175FF85-35E5-4BE8-BC20-4F95B5C78AEA}" type="datetime1">
              <a:rPr lang="es-MX" smtClean="0"/>
              <a:t>19/05/2016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24200" y="63697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65E17D6-94DF-F542-8C90-85399E536F7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51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201.116.60.25/sina/index_jquery-mobile2.html?tema=tarifa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nagua.gob.mx/Tarifas/Consultas.aspx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ieg.gob.mx/general.php?id=5&amp;idg=21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 txBox="1">
            <a:spLocks/>
          </p:cNvSpPr>
          <p:nvPr/>
        </p:nvSpPr>
        <p:spPr>
          <a:xfrm>
            <a:off x="871870" y="1585327"/>
            <a:ext cx="7525947" cy="2737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s-ES" sz="3600" dirty="0" smtClean="0">
              <a:solidFill>
                <a:srgbClr val="760000"/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-27295" y="2500122"/>
            <a:ext cx="91712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chemeClr val="tx2"/>
                </a:solidFill>
              </a:rPr>
              <a:t>Acuerdos Junta de Consejo Consultivo</a:t>
            </a:r>
          </a:p>
          <a:p>
            <a:pPr algn="ctr"/>
            <a:endParaRPr lang="es-MX" sz="4000" b="1" dirty="0">
              <a:solidFill>
                <a:schemeClr val="tx2"/>
              </a:solidFill>
            </a:endParaRPr>
          </a:p>
          <a:p>
            <a:pPr algn="ctr"/>
            <a:r>
              <a:rPr lang="es-MX" sz="4000" b="1" dirty="0" smtClean="0">
                <a:solidFill>
                  <a:schemeClr val="tx2"/>
                </a:solidFill>
              </a:rPr>
              <a:t>Unidad Económico Financiera</a:t>
            </a:r>
          </a:p>
          <a:p>
            <a:pPr algn="ctr"/>
            <a:endParaRPr lang="es-MX" sz="4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64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7" descr="Resultado de imagen para logo comc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483914" y="882867"/>
            <a:ext cx="845513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 smtClean="0"/>
              <a:t>Representante de </a:t>
            </a:r>
            <a:r>
              <a:rPr lang="es-MX" dirty="0" smtClean="0"/>
              <a:t>la </a:t>
            </a:r>
            <a:r>
              <a:rPr lang="es-MX" b="1" dirty="0"/>
              <a:t>BENEMÉRITA SOCIEDAD DE </a:t>
            </a:r>
            <a:r>
              <a:rPr lang="es-MX" b="1" dirty="0" smtClean="0"/>
              <a:t>GEOGRAFÍA</a:t>
            </a:r>
          </a:p>
          <a:p>
            <a:pPr algn="just"/>
            <a:r>
              <a:rPr lang="es-MX" dirty="0"/>
              <a:t>quien preguntó si el Instituto cuenta con información acerca del agua en cuanto a las tarifas y si pueden ser comparables con otras entidades</a:t>
            </a:r>
            <a:endParaRPr lang="es-MX" b="1" dirty="0" smtClean="0"/>
          </a:p>
          <a:p>
            <a:pPr algn="just"/>
            <a:endParaRPr lang="es-MX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Responsable de seguimiento: 	 </a:t>
            </a:r>
            <a:r>
              <a:rPr lang="es-MX" dirty="0" smtClean="0"/>
              <a:t>Unidad Geográfica Ambiental</a:t>
            </a:r>
          </a:p>
          <a:p>
            <a:pPr algn="just"/>
            <a:endParaRPr lang="es-MX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Plan </a:t>
            </a:r>
            <a:r>
              <a:rPr lang="es-MX" b="1" dirty="0"/>
              <a:t>de Acción</a:t>
            </a:r>
            <a:r>
              <a:rPr lang="es-MX" b="1" dirty="0" smtClean="0"/>
              <a:t>:</a:t>
            </a:r>
          </a:p>
          <a:p>
            <a:pPr algn="just"/>
            <a:r>
              <a:rPr lang="es-MX" dirty="0" smtClean="0"/>
              <a:t>Existe información disponible que solicita ese consejero en las siguientes ligas:</a:t>
            </a:r>
          </a:p>
          <a:p>
            <a:pPr algn="just"/>
            <a:endParaRPr lang="es-MX" dirty="0" smtClean="0"/>
          </a:p>
          <a:p>
            <a:r>
              <a:rPr lang="es-MX" dirty="0" smtClean="0"/>
              <a:t>Liga </a:t>
            </a:r>
            <a:r>
              <a:rPr lang="es-MX" dirty="0"/>
              <a:t>del SINA (Sistema de Información Nacional del Agua) donde vienen las tarifas de los </a:t>
            </a:r>
            <a:r>
              <a:rPr lang="es-MX" dirty="0" smtClean="0"/>
              <a:t>estados: </a:t>
            </a:r>
            <a:r>
              <a:rPr lang="es-MX" u="sng" dirty="0" smtClean="0">
                <a:hlinkClick r:id="rId3"/>
              </a:rPr>
              <a:t>http</a:t>
            </a:r>
            <a:r>
              <a:rPr lang="es-MX" u="sng" dirty="0">
                <a:hlinkClick r:id="rId3"/>
              </a:rPr>
              <a:t>://201.116.60.25/sina/index_jquery-mobile2.html?tema=tarifas</a:t>
            </a:r>
            <a:endParaRPr lang="es-MX" dirty="0"/>
          </a:p>
          <a:p>
            <a:r>
              <a:rPr lang="es-MX" dirty="0"/>
              <a:t> </a:t>
            </a:r>
            <a:endParaRPr lang="es-MX" dirty="0" smtClean="0"/>
          </a:p>
          <a:p>
            <a:r>
              <a:rPr lang="es-MX" dirty="0" smtClean="0"/>
              <a:t>Otra fuente es la CONAGUA</a:t>
            </a:r>
            <a:endParaRPr lang="es-MX" dirty="0"/>
          </a:p>
          <a:p>
            <a:r>
              <a:rPr lang="es-MX" dirty="0"/>
              <a:t> </a:t>
            </a:r>
          </a:p>
          <a:p>
            <a:r>
              <a:rPr lang="es-MX" dirty="0"/>
              <a:t> </a:t>
            </a:r>
            <a:r>
              <a:rPr lang="es-MX" u="sng" dirty="0">
                <a:hlinkClick r:id="rId4"/>
              </a:rPr>
              <a:t>http://www.conagua.gob.mx/</a:t>
            </a:r>
            <a:r>
              <a:rPr lang="es-MX" dirty="0">
                <a:hlinkClick r:id="rId4"/>
              </a:rPr>
              <a:t>Tarifas</a:t>
            </a:r>
            <a:r>
              <a:rPr lang="es-MX" u="sng" dirty="0">
                <a:hlinkClick r:id="rId4"/>
              </a:rPr>
              <a:t>/Consultas.aspx</a:t>
            </a:r>
            <a:endParaRPr lang="es-MX" dirty="0"/>
          </a:p>
          <a:p>
            <a:pPr algn="just"/>
            <a:endParaRPr lang="es-MX" b="1" dirty="0" smtClean="0"/>
          </a:p>
          <a:p>
            <a:pPr marL="0" lvl="1" algn="just"/>
            <a:r>
              <a:rPr lang="es-MX" dirty="0" smtClean="0"/>
              <a:t>	</a:t>
            </a:r>
            <a:endParaRPr lang="es-MX" b="1" dirty="0"/>
          </a:p>
          <a:p>
            <a:pPr algn="just"/>
            <a:endParaRPr lang="es-MX" b="1" dirty="0"/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4130566" y="0"/>
            <a:ext cx="5013435" cy="47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401" tIns="51201" rIns="102401" bIns="51201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CCCC00"/>
              </a:buClr>
            </a:pPr>
            <a:r>
              <a:rPr lang="es-MX" altLang="es-MX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Acuerdos Consejo Consultivo</a:t>
            </a:r>
            <a:endParaRPr lang="es-MX" altLang="es-MX" b="1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15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7" descr="Resultado de imagen para logo comc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483914" y="882867"/>
            <a:ext cx="845513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 smtClean="0"/>
              <a:t>Representante de la Secretaria </a:t>
            </a:r>
            <a:r>
              <a:rPr lang="es-MX" b="1" dirty="0"/>
              <a:t>de Desarrollo Urbano y Territorial (SEDATU) Lic. José Luis Cuellar </a:t>
            </a:r>
            <a:r>
              <a:rPr lang="es-MX" b="1" dirty="0" smtClean="0"/>
              <a:t>Garza.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Comentó </a:t>
            </a:r>
            <a:r>
              <a:rPr lang="es-MX" dirty="0"/>
              <a:t>que su dependencia ha elaborado el mapa funcional regional, el cual está montado sobre el mapa regional digital, cosa que no se había hecho en materia de ordenamiento territorial e información georreferenciada, lo cual lleva a una regionalización funcional, invitó a todos los presentes a echarle un vistazo para que puedan apreciar los métodos utilizados, ya que se les da un valor distinto al mapeo de información geo referencial y ver de qué forma pudiere colaborar esto para el mapa de Jalisco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Responsable de seguimiento: 	 </a:t>
            </a:r>
            <a:r>
              <a:rPr lang="es-MX" dirty="0" smtClean="0"/>
              <a:t>Unidad Geográfica Ambiental</a:t>
            </a:r>
          </a:p>
          <a:p>
            <a:pPr algn="just"/>
            <a:endParaRPr lang="es-MX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Plan </a:t>
            </a:r>
            <a:r>
              <a:rPr lang="es-MX" b="1" dirty="0"/>
              <a:t>de Acción</a:t>
            </a:r>
            <a:r>
              <a:rPr lang="es-MX" b="1" dirty="0" smtClean="0"/>
              <a:t>:</a:t>
            </a:r>
          </a:p>
          <a:p>
            <a:pPr algn="just"/>
            <a:r>
              <a:rPr lang="es-MX" dirty="0" smtClean="0"/>
              <a:t>Esa información sugerida por el Consejero, se tomó del sitio de datos abiertos del Gobierno Federal y se incorporó al Mapa Digital de Jalisco y ya se encuentra disponible en internet junto con otras 298 capas de información.</a:t>
            </a:r>
          </a:p>
          <a:p>
            <a:pPr algn="just"/>
            <a:r>
              <a:rPr lang="es-MX" dirty="0" smtClean="0"/>
              <a:t>Se propone seguir incorporando al Mapa Digital otra información disponible del sitio de la SEDATU.</a:t>
            </a:r>
          </a:p>
          <a:p>
            <a:pPr marL="0" lvl="1" algn="just"/>
            <a:r>
              <a:rPr lang="es-MX" dirty="0" smtClean="0"/>
              <a:t>	</a:t>
            </a:r>
            <a:endParaRPr lang="es-MX" b="1" dirty="0"/>
          </a:p>
          <a:p>
            <a:pPr algn="just"/>
            <a:endParaRPr lang="es-MX" b="1" dirty="0"/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4130566" y="0"/>
            <a:ext cx="5013435" cy="47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401" tIns="51201" rIns="102401" bIns="51201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CCCC00"/>
              </a:buClr>
            </a:pPr>
            <a:r>
              <a:rPr lang="es-MX" altLang="es-MX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Acuerdos Consejo Consultivo</a:t>
            </a:r>
            <a:endParaRPr lang="es-MX" altLang="es-MX" b="1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94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7" descr="Resultado de imagen para logo comc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130566" y="0"/>
            <a:ext cx="5013435" cy="47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401" tIns="51201" rIns="102401" bIns="51201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CCCC00"/>
              </a:buClr>
            </a:pPr>
            <a:r>
              <a:rPr lang="es-MX" altLang="es-MX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Acuerdos Consejo Consultivo</a:t>
            </a:r>
            <a:endParaRPr lang="es-MX" altLang="es-MX" b="1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641568" y="1623846"/>
            <a:ext cx="78875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/>
              <a:t>La Unidad Económico Financiera </a:t>
            </a:r>
            <a:r>
              <a:rPr lang="es-MX" dirty="0" smtClean="0"/>
              <a:t>dio  </a:t>
            </a:r>
            <a:r>
              <a:rPr lang="es-MX" dirty="0"/>
              <a:t>seguimiento </a:t>
            </a:r>
            <a:r>
              <a:rPr lang="es-MX" dirty="0" smtClean="0"/>
              <a:t>a las siguientes acciones:</a:t>
            </a:r>
            <a:endParaRPr lang="es-MX" dirty="0"/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a) Integración </a:t>
            </a:r>
            <a:r>
              <a:rPr lang="es-MX" dirty="0"/>
              <a:t>de COMCE, al Consejo </a:t>
            </a:r>
            <a:r>
              <a:rPr lang="es-MX" dirty="0" smtClean="0"/>
              <a:t>Consultivo.  Ya </a:t>
            </a:r>
            <a:r>
              <a:rPr lang="es-MX" dirty="0"/>
              <a:t>se cuenta con su carta de </a:t>
            </a:r>
            <a:r>
              <a:rPr lang="es-MX" dirty="0" smtClean="0"/>
              <a:t>aceptación.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b) Por inquietud de integrantes de la Junta de Gobierno  se estableció convenio </a:t>
            </a:r>
            <a:r>
              <a:rPr lang="es-MX" dirty="0"/>
              <a:t>de colaboración entre IIEG y el Colegio de Economistas del Estado de </a:t>
            </a:r>
            <a:r>
              <a:rPr lang="es-MX" dirty="0" smtClean="0"/>
              <a:t>Jalisco, </a:t>
            </a:r>
            <a:r>
              <a:rPr lang="es-MX" dirty="0"/>
              <a:t>quienes </a:t>
            </a:r>
            <a:r>
              <a:rPr lang="es-MX" dirty="0" smtClean="0"/>
              <a:t>están interesados en  </a:t>
            </a:r>
            <a:r>
              <a:rPr lang="es-MX" dirty="0"/>
              <a:t>integrarse a los trabajos de CEIEG</a:t>
            </a:r>
            <a:r>
              <a:rPr lang="es-MX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13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7" descr="Resultado de imagen para logo comc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130566" y="0"/>
            <a:ext cx="5013435" cy="47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401" tIns="51201" rIns="102401" bIns="51201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CCCC00"/>
              </a:buClr>
            </a:pPr>
            <a:r>
              <a:rPr lang="es-MX" altLang="es-MX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Acuerdos Consejo Consultivo</a:t>
            </a:r>
            <a:endParaRPr lang="es-MX" altLang="es-MX" b="1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83914" y="882867"/>
            <a:ext cx="8455134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/>
              <a:t>R</a:t>
            </a:r>
            <a:r>
              <a:rPr lang="es-MX" b="1" dirty="0" smtClean="0"/>
              <a:t>epresentante de CANACO,    Lic</a:t>
            </a:r>
            <a:r>
              <a:rPr lang="es-MX" b="1" dirty="0"/>
              <a:t>. Moisés Cholico Ávila, </a:t>
            </a:r>
            <a:endParaRPr lang="es-MX" b="1" dirty="0" smtClean="0"/>
          </a:p>
          <a:p>
            <a:pPr algn="just"/>
            <a:endParaRPr lang="es-MX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Pregunta:	</a:t>
            </a:r>
            <a:r>
              <a:rPr lang="es-MX" dirty="0" smtClean="0"/>
              <a:t>Si se </a:t>
            </a:r>
            <a:r>
              <a:rPr lang="es-MX" dirty="0"/>
              <a:t>cuenta con el dato respecto a que tanto aporta la IP a la formalidad del empleo y qué tanto aporta el IMSS a estos </a:t>
            </a:r>
            <a:r>
              <a:rPr lang="es-MX" dirty="0" smtClean="0"/>
              <a:t>datos?</a:t>
            </a:r>
          </a:p>
          <a:p>
            <a:pPr algn="just"/>
            <a:endParaRPr lang="es-MX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Respuesta:</a:t>
            </a:r>
            <a:r>
              <a:rPr lang="es-MX" dirty="0" smtClean="0"/>
              <a:t>	Contesta </a:t>
            </a:r>
            <a:r>
              <a:rPr lang="es-MX" dirty="0"/>
              <a:t>el presidente del C.C. que la información desplegada por el IIEG con sus fuentes es congruente con los datos del </a:t>
            </a:r>
            <a:r>
              <a:rPr lang="es-MX" dirty="0" smtClean="0"/>
              <a:t>IMSS; señaló también que sí se tiene acceso a la información de crecimiento por actividad económica y pone a su disposición el portal del Instituto para que accedan a ella. </a:t>
            </a:r>
          </a:p>
          <a:p>
            <a:pPr algn="just"/>
            <a:endParaRPr lang="es-MX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Responsable de seguimiento: 	</a:t>
            </a:r>
            <a:r>
              <a:rPr lang="es-MX" dirty="0" smtClean="0"/>
              <a:t>Unidad Económico Financiera</a:t>
            </a:r>
          </a:p>
          <a:p>
            <a:pPr algn="just"/>
            <a:endParaRPr lang="es-MX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Plan </a:t>
            </a:r>
            <a:r>
              <a:rPr lang="es-MX" b="1" dirty="0"/>
              <a:t>de Acción:		</a:t>
            </a:r>
            <a:endParaRPr lang="es-MX" dirty="0"/>
          </a:p>
          <a:p>
            <a:pPr algn="just"/>
            <a:r>
              <a:rPr lang="es-MX" dirty="0" smtClean="0"/>
              <a:t>	</a:t>
            </a:r>
            <a:r>
              <a:rPr lang="es-MX" b="1" dirty="0" smtClean="0"/>
              <a:t>1.- </a:t>
            </a:r>
            <a:r>
              <a:rPr lang="es-MX" dirty="0" smtClean="0"/>
              <a:t>Se pone a disposición  la información de empleo en el portal de IIEG.</a:t>
            </a:r>
          </a:p>
          <a:p>
            <a:pPr algn="just"/>
            <a:r>
              <a:rPr lang="es-MX" dirty="0"/>
              <a:t>	      </a:t>
            </a:r>
            <a:r>
              <a:rPr lang="es-MX" dirty="0">
                <a:hlinkClick r:id="rId3"/>
              </a:rPr>
              <a:t>http://</a:t>
            </a:r>
            <a:r>
              <a:rPr lang="es-MX" dirty="0" smtClean="0">
                <a:hlinkClick r:id="rId3"/>
              </a:rPr>
              <a:t>www.iieg.gob.mx/general.php?id=5&amp;idg=212</a:t>
            </a:r>
            <a:endParaRPr lang="es-MX" dirty="0" smtClean="0"/>
          </a:p>
          <a:p>
            <a:pPr algn="just"/>
            <a:r>
              <a:rPr lang="es-MX" dirty="0"/>
              <a:t>	</a:t>
            </a:r>
            <a:r>
              <a:rPr lang="es-MX" dirty="0" smtClean="0"/>
              <a:t>      Pasos:</a:t>
            </a:r>
          </a:p>
          <a:p>
            <a:pPr algn="just"/>
            <a:r>
              <a:rPr lang="es-MX" dirty="0"/>
              <a:t>	</a:t>
            </a:r>
            <a:r>
              <a:rPr lang="es-MX" dirty="0" smtClean="0"/>
              <a:t>	a) Ingresar a la página</a:t>
            </a:r>
          </a:p>
          <a:p>
            <a:pPr algn="just"/>
            <a:r>
              <a:rPr lang="es-MX" dirty="0"/>
              <a:t>	</a:t>
            </a:r>
            <a:r>
              <a:rPr lang="es-MX" dirty="0" smtClean="0"/>
              <a:t>	b) Ingresar  al apartado de consulta interactiva</a:t>
            </a:r>
          </a:p>
          <a:p>
            <a:pPr algn="just"/>
            <a:r>
              <a:rPr lang="es-MX" dirty="0"/>
              <a:t>	</a:t>
            </a:r>
            <a:r>
              <a:rPr lang="es-MX" dirty="0" smtClean="0"/>
              <a:t>	c) Usuario:  iieg</a:t>
            </a:r>
          </a:p>
          <a:p>
            <a:pPr algn="just"/>
            <a:r>
              <a:rPr lang="es-MX" dirty="0"/>
              <a:t>	</a:t>
            </a:r>
            <a:r>
              <a:rPr lang="es-MX" dirty="0" smtClean="0"/>
              <a:t>	    Contraseña:  iieg2015</a:t>
            </a:r>
          </a:p>
          <a:p>
            <a:pPr algn="just"/>
            <a:r>
              <a:rPr lang="es-MX" dirty="0"/>
              <a:t>	</a:t>
            </a:r>
            <a:r>
              <a:rPr lang="es-MX" dirty="0" smtClean="0"/>
              <a:t>	</a:t>
            </a:r>
            <a:endParaRPr lang="es-MX" dirty="0"/>
          </a:p>
          <a:p>
            <a:pPr algn="just"/>
            <a:r>
              <a:rPr lang="es-MX" dirty="0" smtClean="0"/>
              <a:t>	</a:t>
            </a:r>
          </a:p>
          <a:p>
            <a:pPr algn="just"/>
            <a:endParaRPr lang="es-MX" dirty="0" smtClean="0"/>
          </a:p>
          <a:p>
            <a:pPr algn="just"/>
            <a:endParaRPr lang="es-MX" b="1" dirty="0"/>
          </a:p>
          <a:p>
            <a:pPr algn="just"/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70819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7" descr="Resultado de imagen para logo comc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4130566" y="0"/>
            <a:ext cx="5013435" cy="47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401" tIns="51201" rIns="102401" bIns="51201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CCCC00"/>
              </a:buClr>
            </a:pPr>
            <a:r>
              <a:rPr lang="es-MX" altLang="es-MX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Acuerdos Consejo Consultivo</a:t>
            </a:r>
            <a:endParaRPr lang="es-MX" altLang="es-MX" b="1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83914" y="882867"/>
            <a:ext cx="84551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/>
              <a:t>R</a:t>
            </a:r>
            <a:r>
              <a:rPr lang="es-MX" b="1" dirty="0" smtClean="0"/>
              <a:t>epresentante de CANACO,    Lic</a:t>
            </a:r>
            <a:r>
              <a:rPr lang="es-MX" b="1" dirty="0"/>
              <a:t>. Moisés Cholico Ávila, </a:t>
            </a:r>
            <a:endParaRPr lang="es-MX" b="1" dirty="0" smtClean="0"/>
          </a:p>
          <a:p>
            <a:pPr algn="just"/>
            <a:endParaRPr lang="es-MX" dirty="0" smtClean="0"/>
          </a:p>
          <a:p>
            <a:pPr algn="just"/>
            <a:endParaRPr lang="es-MX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Plan </a:t>
            </a:r>
            <a:r>
              <a:rPr lang="es-MX" b="1" dirty="0"/>
              <a:t>de Acción:		</a:t>
            </a:r>
            <a:endParaRPr lang="es-MX" b="1" dirty="0" smtClean="0"/>
          </a:p>
          <a:p>
            <a:pPr algn="just"/>
            <a:endParaRPr lang="es-MX" dirty="0" smtClean="0"/>
          </a:p>
          <a:p>
            <a:pPr algn="just"/>
            <a:r>
              <a:rPr lang="es-MX" b="1" dirty="0" smtClean="0"/>
              <a:t>2.- </a:t>
            </a:r>
            <a:r>
              <a:rPr lang="es-MX" dirty="0" smtClean="0"/>
              <a:t>El IIEG en su presentación de Panorama Económico de Jalisco, incluyó en su  análisis  la tasa de informalidad así como la tasa de desocupación entre otros datos.</a:t>
            </a:r>
          </a:p>
          <a:p>
            <a:pPr algn="just"/>
            <a:endParaRPr lang="es-MX" b="1" dirty="0"/>
          </a:p>
          <a:p>
            <a:pPr algn="just"/>
            <a:r>
              <a:rPr lang="es-MX" dirty="0" smtClean="0"/>
              <a:t>Dando seguimiento a este tema, se envío por correo electrónico  al consejero representante de CANACO la siguiente información:</a:t>
            </a:r>
          </a:p>
          <a:p>
            <a:pPr algn="just"/>
            <a:endParaRPr lang="es-MX" dirty="0"/>
          </a:p>
          <a:p>
            <a:pPr marL="342900" indent="-342900" algn="just">
              <a:buAutoNum type="alphaLcParenR"/>
            </a:pPr>
            <a:r>
              <a:rPr lang="es-MX" dirty="0" smtClean="0"/>
              <a:t>Liga de la página de IIEG y pasos a seguir para consultara la información de empleo.</a:t>
            </a:r>
          </a:p>
          <a:p>
            <a:pPr marL="342900" indent="-342900" algn="just">
              <a:buAutoNum type="alphaLcParenR"/>
            </a:pPr>
            <a:r>
              <a:rPr lang="es-MX" dirty="0" smtClean="0"/>
              <a:t>Análisis de empleo </a:t>
            </a:r>
          </a:p>
          <a:p>
            <a:pPr marL="342900" indent="-342900" algn="just">
              <a:buAutoNum type="alphaLcParenR"/>
            </a:pPr>
            <a:r>
              <a:rPr lang="es-MX" dirty="0" smtClean="0"/>
              <a:t>Análisis de  desocupación e informalidad</a:t>
            </a:r>
          </a:p>
          <a:p>
            <a:pPr marL="342900" indent="-342900" algn="just">
              <a:buAutoNum type="alphaLcParenR"/>
            </a:pPr>
            <a:r>
              <a:rPr lang="es-MX" dirty="0" smtClean="0"/>
              <a:t>Presentación de  Panorama Económico, tema de empleo.</a:t>
            </a:r>
            <a:endParaRPr lang="es-MX" dirty="0"/>
          </a:p>
          <a:p>
            <a:pPr algn="just"/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8321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7" descr="Resultado de imagen para logo comc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483914" y="472959"/>
            <a:ext cx="845513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 smtClean="0"/>
              <a:t>Representante </a:t>
            </a:r>
            <a:r>
              <a:rPr lang="es-MX" b="1" dirty="0"/>
              <a:t>de la Universidad Panamericana (UP)  </a:t>
            </a:r>
            <a:r>
              <a:rPr lang="es-MX" b="1" dirty="0" smtClean="0"/>
              <a:t>Dr</a:t>
            </a:r>
            <a:r>
              <a:rPr lang="es-MX" b="1" dirty="0"/>
              <a:t>. Manuel Bernal </a:t>
            </a:r>
            <a:r>
              <a:rPr lang="es-MX" b="1" dirty="0" smtClean="0"/>
              <a:t>CoroneL</a:t>
            </a:r>
          </a:p>
          <a:p>
            <a:pPr algn="just"/>
            <a:endParaRPr lang="es-MX" b="1" dirty="0" smtClean="0"/>
          </a:p>
          <a:p>
            <a:pPr algn="just"/>
            <a:r>
              <a:rPr lang="es-MX" b="1" dirty="0" smtClean="0"/>
              <a:t>Señaló lo siguiente:</a:t>
            </a:r>
          </a:p>
          <a:p>
            <a:pPr algn="just"/>
            <a:r>
              <a:rPr lang="es-MX" b="1" dirty="0"/>
              <a:t>	</a:t>
            </a:r>
            <a:r>
              <a:rPr lang="es-MX" b="1" dirty="0" smtClean="0"/>
              <a:t>1.- A</a:t>
            </a:r>
            <a:r>
              <a:rPr lang="es-MX" dirty="0" smtClean="0"/>
              <a:t>ctualmente </a:t>
            </a:r>
            <a:r>
              <a:rPr lang="es-MX" dirty="0"/>
              <a:t>las universidades “sabemos ser interpretadores de </a:t>
            </a:r>
            <a:r>
              <a:rPr lang="es-MX" dirty="0" smtClean="0"/>
              <a:t>	información 	pero </a:t>
            </a:r>
            <a:r>
              <a:rPr lang="es-MX" dirty="0"/>
              <a:t>antes debemos ser proveedores de ésta”; </a:t>
            </a:r>
            <a:r>
              <a:rPr lang="es-MX" dirty="0" smtClean="0"/>
              <a:t> precisó </a:t>
            </a:r>
            <a:r>
              <a:rPr lang="es-MX" dirty="0"/>
              <a:t>que tal vez por </a:t>
            </a:r>
            <a:r>
              <a:rPr lang="es-MX" dirty="0" smtClean="0"/>
              <a:t>	cuestión 	económica </a:t>
            </a:r>
            <a:r>
              <a:rPr lang="es-MX" dirty="0"/>
              <a:t>los alumnos no pueden actualmente hacer estancias </a:t>
            </a:r>
            <a:r>
              <a:rPr lang="es-MX" dirty="0" smtClean="0"/>
              <a:t>	académicas 	pero </a:t>
            </a:r>
            <a:r>
              <a:rPr lang="es-MX" dirty="0"/>
              <a:t>con lo aquí anunciado por el Director esto será </a:t>
            </a:r>
            <a:r>
              <a:rPr lang="es-MX" dirty="0" smtClean="0"/>
              <a:t>factible. </a:t>
            </a:r>
          </a:p>
          <a:p>
            <a:pPr algn="just"/>
            <a:r>
              <a:rPr lang="es-MX" dirty="0" smtClean="0"/>
              <a:t>	</a:t>
            </a:r>
            <a:r>
              <a:rPr lang="es-MX" b="1" dirty="0" smtClean="0"/>
              <a:t>2.- </a:t>
            </a:r>
            <a:r>
              <a:rPr lang="es-MX" dirty="0"/>
              <a:t>H</a:t>
            </a:r>
            <a:r>
              <a:rPr lang="es-MX" dirty="0" smtClean="0"/>
              <a:t>ace </a:t>
            </a:r>
            <a:r>
              <a:rPr lang="es-MX" dirty="0"/>
              <a:t>falta información sobre la movilidad urbana y todo lo </a:t>
            </a:r>
            <a:r>
              <a:rPr lang="es-MX" dirty="0" smtClean="0"/>
              <a:t>	que 	ello </a:t>
            </a:r>
            <a:r>
              <a:rPr lang="es-MX" dirty="0"/>
              <a:t>implica, </a:t>
            </a:r>
            <a:r>
              <a:rPr lang="es-MX" dirty="0" smtClean="0"/>
              <a:t>	que </a:t>
            </a:r>
            <a:r>
              <a:rPr lang="es-MX" dirty="0"/>
              <a:t>al día de hoy los ejercicios que se realizan acerca del tema son </a:t>
            </a:r>
            <a:r>
              <a:rPr lang="es-MX" dirty="0" smtClean="0"/>
              <a:t>	desarticulados 	y </a:t>
            </a:r>
            <a:r>
              <a:rPr lang="es-MX" dirty="0"/>
              <a:t>ve una oportunidad para el instituto en dicho rubro. </a:t>
            </a:r>
            <a:endParaRPr lang="es-MX" dirty="0" smtClean="0"/>
          </a:p>
          <a:p>
            <a:pPr algn="just"/>
            <a:endParaRPr lang="es-MX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Responsable de seguimiento: 	</a:t>
            </a:r>
            <a:r>
              <a:rPr lang="es-MX" dirty="0" smtClean="0"/>
              <a:t>Unidad  Económico Financiera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Plan </a:t>
            </a:r>
            <a:r>
              <a:rPr lang="es-MX" b="1" dirty="0"/>
              <a:t>de Acción:		</a:t>
            </a:r>
            <a:endParaRPr lang="es-MX" b="1" dirty="0" smtClean="0"/>
          </a:p>
          <a:p>
            <a:pPr algn="just"/>
            <a:r>
              <a:rPr lang="es-MX" dirty="0" smtClean="0"/>
              <a:t>	 1</a:t>
            </a:r>
            <a:r>
              <a:rPr lang="es-MX" b="1" dirty="0" smtClean="0"/>
              <a:t>.- </a:t>
            </a:r>
            <a:r>
              <a:rPr lang="es-MX" dirty="0"/>
              <a:t>Estancias Académicas.  Se cuenta hasta el momento con 2 aceptaciones de </a:t>
            </a:r>
            <a:r>
              <a:rPr lang="es-MX" dirty="0" smtClean="0"/>
              <a:t>		estancia </a:t>
            </a:r>
            <a:r>
              <a:rPr lang="es-MX" dirty="0"/>
              <a:t>por parte del Tec de </a:t>
            </a:r>
            <a:r>
              <a:rPr lang="es-MX" dirty="0" smtClean="0"/>
              <a:t>Monterrey, pero sigue abierta para cualquier               	instituto de educación que este interesado</a:t>
            </a:r>
            <a:endParaRPr lang="es-MX" dirty="0"/>
          </a:p>
          <a:p>
            <a:pPr lvl="1" algn="just"/>
            <a:r>
              <a:rPr lang="es-MX" dirty="0" smtClean="0"/>
              <a:t>Se </a:t>
            </a:r>
            <a:r>
              <a:rPr lang="es-MX" dirty="0"/>
              <a:t>envío comunicación vía lotus al Dr. Manuel Bernal Coronel,  informando que esta a disposición de investigadores que quieran formalizar su estancia en </a:t>
            </a:r>
            <a:r>
              <a:rPr lang="es-MX" dirty="0" smtClean="0"/>
              <a:t>IIEG. (con fecha 23 de marzo de 2016).</a:t>
            </a:r>
          </a:p>
          <a:p>
            <a:pPr algn="just"/>
            <a:r>
              <a:rPr lang="es-MX" dirty="0" smtClean="0"/>
              <a:t>	</a:t>
            </a:r>
            <a:endParaRPr lang="es-MX" b="1" dirty="0"/>
          </a:p>
          <a:p>
            <a:pPr algn="just"/>
            <a:endParaRPr lang="es-MX" b="1" dirty="0"/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4130566" y="0"/>
            <a:ext cx="5013435" cy="47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401" tIns="51201" rIns="102401" bIns="51201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CCCC00"/>
              </a:buClr>
            </a:pPr>
            <a:r>
              <a:rPr lang="es-MX" altLang="es-MX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Acuerdos Consejo Consultivo</a:t>
            </a:r>
            <a:endParaRPr lang="es-MX" altLang="es-MX" b="1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15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7" descr="Resultado de imagen para logo comc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483914" y="882867"/>
            <a:ext cx="845513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 smtClean="0"/>
              <a:t>Representante </a:t>
            </a:r>
            <a:r>
              <a:rPr lang="es-MX" b="1" dirty="0"/>
              <a:t>del Instituto Tecnológico de Monterrey (ITESM) Mtro. Ricardo Pérez </a:t>
            </a:r>
            <a:r>
              <a:rPr lang="es-MX" b="1" dirty="0" smtClean="0"/>
              <a:t>Navarro</a:t>
            </a:r>
          </a:p>
          <a:p>
            <a:pPr algn="just"/>
            <a:endParaRPr lang="es-MX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/>
              <a:t>Propuso realizar una encuesta acerca de proyectos financiados desde el gobierno, indicando ya hay un ejercicio realizado desde su institución en coordinación con la institución de banca múltiple </a:t>
            </a:r>
            <a:r>
              <a:rPr lang="es-MX" dirty="0" smtClean="0"/>
              <a:t> Scotiabank</a:t>
            </a:r>
            <a:r>
              <a:rPr lang="es-MX" dirty="0"/>
              <a:t>.</a:t>
            </a:r>
            <a:endParaRPr lang="es-MX" b="1" dirty="0"/>
          </a:p>
          <a:p>
            <a:pPr algn="just"/>
            <a:endParaRPr lang="es-MX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Responsable de seguimiento: 	 </a:t>
            </a:r>
            <a:r>
              <a:rPr lang="es-MX" dirty="0" smtClean="0"/>
              <a:t>Unidad Económico Financiera</a:t>
            </a:r>
          </a:p>
          <a:p>
            <a:pPr algn="just"/>
            <a:endParaRPr lang="es-MX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Plan </a:t>
            </a:r>
            <a:r>
              <a:rPr lang="es-MX" b="1" dirty="0"/>
              <a:t>de Acción:	</a:t>
            </a:r>
            <a:endParaRPr lang="es-MX" b="1" dirty="0" smtClean="0"/>
          </a:p>
          <a:p>
            <a:pPr algn="just"/>
            <a:r>
              <a:rPr lang="es-MX" b="1" dirty="0" smtClean="0"/>
              <a:t>   </a:t>
            </a:r>
          </a:p>
          <a:p>
            <a:pPr algn="just"/>
            <a:r>
              <a:rPr lang="es-MX" b="1" dirty="0"/>
              <a:t>	</a:t>
            </a:r>
            <a:r>
              <a:rPr lang="es-MX" b="1" dirty="0" smtClean="0"/>
              <a:t>COMENTARIO INTERNO PARA JURIDICO IIEG.</a:t>
            </a:r>
          </a:p>
          <a:p>
            <a:pPr algn="just"/>
            <a:r>
              <a:rPr lang="es-MX" b="1" dirty="0" smtClean="0"/>
              <a:t>	</a:t>
            </a:r>
            <a:r>
              <a:rPr lang="es-MX" dirty="0" smtClean="0"/>
              <a:t>Nos </a:t>
            </a:r>
            <a:r>
              <a:rPr lang="es-MX" dirty="0"/>
              <a:t>comunicamos con el consejero, Mtro. Ricardo Pérez Navarro y nos comentó </a:t>
            </a:r>
            <a:r>
              <a:rPr lang="es-MX" dirty="0" smtClean="0"/>
              <a:t>	que </a:t>
            </a:r>
            <a:r>
              <a:rPr lang="es-MX" dirty="0"/>
              <a:t>no hizo ningún comentario relacionado a la elaboración de la encuesta </a:t>
            </a:r>
            <a:r>
              <a:rPr lang="es-MX" dirty="0" smtClean="0"/>
              <a:t>	mencionada.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 	</a:t>
            </a:r>
            <a:endParaRPr lang="es-MX" b="1" dirty="0"/>
          </a:p>
          <a:p>
            <a:pPr algn="just"/>
            <a:endParaRPr lang="es-MX" b="1" dirty="0"/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4130566" y="0"/>
            <a:ext cx="5013435" cy="47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401" tIns="51201" rIns="102401" bIns="51201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CCCC00"/>
              </a:buClr>
            </a:pPr>
            <a:r>
              <a:rPr lang="es-MX" altLang="es-MX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Acuerdos Consejo Consultivo</a:t>
            </a:r>
            <a:endParaRPr lang="es-MX" altLang="es-MX" b="1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85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7" descr="Resultado de imagen para logo comc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483914" y="882867"/>
            <a:ext cx="845513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 smtClean="0"/>
              <a:t>Representante de la Universidad Tecnológica de Jalisco ,  </a:t>
            </a:r>
            <a:r>
              <a:rPr lang="es-MX" b="1" dirty="0"/>
              <a:t>Dr. Víctor González </a:t>
            </a:r>
            <a:r>
              <a:rPr lang="es-MX" b="1" dirty="0" smtClean="0"/>
              <a:t>Álvarez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dirty="0"/>
          </a:p>
          <a:p>
            <a:pPr algn="just"/>
            <a:endParaRPr lang="es-MX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/>
              <a:t>Refirió </a:t>
            </a:r>
            <a:r>
              <a:rPr lang="es-MX" dirty="0"/>
              <a:t>que parte fundamental de los programas educativos es la prestación del servicio social y particularmente las estancias académicas, solicitó se les dé la oportunidad de establecer convenios entre la UTJ y el IIEG para realizar posgrados y pasantías de sus alumnos; a ello el Presidente del Consejo externó existe un interés muy grande del instituto en ello y le manifestó que las puertas están abiertas a su institución y a aquellas que estén interesadas</a:t>
            </a:r>
            <a:r>
              <a:rPr lang="es-MX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MX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Responsable de seguimiento: 	 </a:t>
            </a:r>
            <a:r>
              <a:rPr lang="es-MX" dirty="0" smtClean="0"/>
              <a:t>Unidad Económico Financiera</a:t>
            </a:r>
          </a:p>
          <a:p>
            <a:pPr algn="just"/>
            <a:endParaRPr lang="es-MX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Plan </a:t>
            </a:r>
            <a:r>
              <a:rPr lang="es-MX" b="1" dirty="0"/>
              <a:t>de Acción:	</a:t>
            </a:r>
            <a:endParaRPr lang="es-MX" b="1" dirty="0" smtClean="0"/>
          </a:p>
          <a:p>
            <a:pPr algn="just"/>
            <a:endParaRPr lang="es-MX" b="1" dirty="0" smtClean="0"/>
          </a:p>
          <a:p>
            <a:pPr marL="0" lvl="1" algn="just"/>
            <a:r>
              <a:rPr lang="es-MX" dirty="0" smtClean="0"/>
              <a:t>	Se </a:t>
            </a:r>
            <a:r>
              <a:rPr lang="es-MX" dirty="0"/>
              <a:t>mando comunicación vía lotus, en el cual se le invita al Dr. Víctor González </a:t>
            </a:r>
            <a:r>
              <a:rPr lang="es-MX" dirty="0" smtClean="0"/>
              <a:t>	Álvarez </a:t>
            </a:r>
            <a:r>
              <a:rPr lang="es-MX" dirty="0"/>
              <a:t>a realizar un convenio de colaboración entre la UTJ y el </a:t>
            </a:r>
            <a:r>
              <a:rPr lang="es-MX" dirty="0" smtClean="0"/>
              <a:t>IIEG, además se </a:t>
            </a:r>
            <a:r>
              <a:rPr lang="es-MX" dirty="0"/>
              <a:t>les </a:t>
            </a:r>
            <a:r>
              <a:rPr lang="es-MX" dirty="0" smtClean="0"/>
              <a:t> 	compartió </a:t>
            </a:r>
            <a:r>
              <a:rPr lang="es-MX" dirty="0"/>
              <a:t>el  formato de convenio marco. (con fecha 23 de marzo de 2016).</a:t>
            </a:r>
          </a:p>
          <a:p>
            <a:pPr algn="just"/>
            <a:endParaRPr lang="es-MX" b="1" dirty="0"/>
          </a:p>
          <a:p>
            <a:pPr algn="just"/>
            <a:endParaRPr lang="es-MX" b="1" dirty="0"/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4130566" y="0"/>
            <a:ext cx="5013435" cy="47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401" tIns="51201" rIns="102401" bIns="51201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CCCC00"/>
              </a:buClr>
            </a:pPr>
            <a:r>
              <a:rPr lang="es-MX" altLang="es-MX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Acuerdos Consejo Consultivo</a:t>
            </a:r>
            <a:endParaRPr lang="es-MX" altLang="es-MX" b="1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87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7" descr="Resultado de imagen para logo comc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483914" y="709442"/>
            <a:ext cx="84551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 smtClean="0"/>
              <a:t>Representante </a:t>
            </a:r>
            <a:r>
              <a:rPr lang="es-MX" b="1" dirty="0"/>
              <a:t>de la Universidad Panamericana (UP)  </a:t>
            </a:r>
            <a:r>
              <a:rPr lang="es-MX" b="1" dirty="0" smtClean="0"/>
              <a:t>Dr</a:t>
            </a:r>
            <a:r>
              <a:rPr lang="es-MX" b="1" dirty="0"/>
              <a:t>. Manuel Bernal </a:t>
            </a:r>
            <a:r>
              <a:rPr lang="es-MX" b="1" dirty="0" smtClean="0"/>
              <a:t>CoroneL</a:t>
            </a:r>
          </a:p>
          <a:p>
            <a:pPr algn="just"/>
            <a:endParaRPr lang="es-MX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b="1" dirty="0" smtClean="0"/>
              <a:t>Plan </a:t>
            </a:r>
            <a:r>
              <a:rPr lang="es-MX" b="1" dirty="0"/>
              <a:t>de Acción:		</a:t>
            </a:r>
            <a:endParaRPr lang="es-MX" b="1" dirty="0" smtClean="0"/>
          </a:p>
          <a:p>
            <a:pPr algn="just"/>
            <a:r>
              <a:rPr lang="es-MX" dirty="0" smtClean="0"/>
              <a:t>	</a:t>
            </a:r>
          </a:p>
          <a:p>
            <a:pPr marL="0" lvl="1" algn="just"/>
            <a:r>
              <a:rPr lang="es-MX" dirty="0" smtClean="0"/>
              <a:t>Es importante mencionar que </a:t>
            </a:r>
            <a:r>
              <a:rPr lang="es-MX" dirty="0"/>
              <a:t>se estableció comunicación con la Dra. Isabella Bergamini, quien es Profesora Investigadora de la Facultad de </a:t>
            </a:r>
            <a:r>
              <a:rPr lang="es-MX" dirty="0" smtClean="0"/>
              <a:t>Ingeniería </a:t>
            </a:r>
            <a:r>
              <a:rPr lang="es-MX" dirty="0"/>
              <a:t>en la Academia de Diseño e </a:t>
            </a:r>
            <a:r>
              <a:rPr lang="es-MX" dirty="0" smtClean="0"/>
              <a:t>Innovación de la Universidad Panamericana, para iniciar  trabajo  relacionado con el Clúster de Diseño e  Innovación. </a:t>
            </a:r>
            <a:r>
              <a:rPr lang="es-MX" dirty="0"/>
              <a:t> </a:t>
            </a:r>
            <a:r>
              <a:rPr lang="es-MX" dirty="0" smtClean="0"/>
              <a:t>Lo anterior refuerza el compromiso del IIEG de colaborar con  Instituciones Educativas .</a:t>
            </a:r>
            <a:endParaRPr lang="es-MX" dirty="0"/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	</a:t>
            </a:r>
          </a:p>
          <a:p>
            <a:pPr algn="just"/>
            <a:r>
              <a:rPr lang="es-MX" b="1" dirty="0" smtClean="0"/>
              <a:t> 2.- </a:t>
            </a:r>
            <a:r>
              <a:rPr lang="es-MX" dirty="0" smtClean="0"/>
              <a:t>Movilidad. Se encuentra en tramite el convenio de colaboración con SEMOV, lo 	que permitirá contar con información  necesaria para atender  la inquietud del 	consejero de  UP .</a:t>
            </a:r>
          </a:p>
          <a:p>
            <a:pPr algn="just"/>
            <a:endParaRPr lang="es-MX" b="1" dirty="0" smtClean="0"/>
          </a:p>
          <a:p>
            <a:pPr algn="just"/>
            <a:endParaRPr lang="es-MX" b="1" dirty="0"/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4130566" y="0"/>
            <a:ext cx="5013435" cy="47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401" tIns="51201" rIns="102401" bIns="51201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buClr>
                <a:srgbClr val="CCCC00"/>
              </a:buClr>
            </a:pPr>
            <a:r>
              <a:rPr lang="es-MX" altLang="es-MX" b="1" dirty="0" smtClean="0">
                <a:solidFill>
                  <a:schemeClr val="accent1"/>
                </a:solidFill>
                <a:latin typeface="Arial" charset="0"/>
                <a:cs typeface="Arial" charset="0"/>
              </a:rPr>
              <a:t>Acuerdos Consejo Consultivo</a:t>
            </a:r>
            <a:endParaRPr lang="es-MX" altLang="es-MX" b="1" dirty="0">
              <a:solidFill>
                <a:schemeClr val="accent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8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 txBox="1">
            <a:spLocks/>
          </p:cNvSpPr>
          <p:nvPr/>
        </p:nvSpPr>
        <p:spPr>
          <a:xfrm>
            <a:off x="871870" y="1585327"/>
            <a:ext cx="7525947" cy="27374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s-ES" sz="3600" dirty="0" smtClean="0">
              <a:solidFill>
                <a:srgbClr val="760000"/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-27295" y="2500122"/>
            <a:ext cx="91712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chemeClr val="tx2"/>
                </a:solidFill>
              </a:rPr>
              <a:t>Acuerdos Junta de Consejo Consultivo</a:t>
            </a:r>
          </a:p>
          <a:p>
            <a:pPr algn="ctr"/>
            <a:endParaRPr lang="es-MX" sz="4000" b="1" dirty="0">
              <a:solidFill>
                <a:schemeClr val="tx2"/>
              </a:solidFill>
            </a:endParaRPr>
          </a:p>
          <a:p>
            <a:pPr algn="ctr"/>
            <a:r>
              <a:rPr lang="es-MX" sz="4000" b="1" dirty="0" smtClean="0">
                <a:solidFill>
                  <a:schemeClr val="tx2"/>
                </a:solidFill>
              </a:rPr>
              <a:t>Unidad Geográfica Ambiental</a:t>
            </a:r>
          </a:p>
          <a:p>
            <a:pPr algn="ctr"/>
            <a:endParaRPr lang="es-MX" sz="4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27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ersonalizar 14">
      <a:dk1>
        <a:sysClr val="windowText" lastClr="000000"/>
      </a:dk1>
      <a:lt1>
        <a:sysClr val="window" lastClr="FFFFFF"/>
      </a:lt1>
      <a:dk2>
        <a:srgbClr val="800000"/>
      </a:dk2>
      <a:lt2>
        <a:srgbClr val="EEECE1"/>
      </a:lt2>
      <a:accent1>
        <a:srgbClr val="800000"/>
      </a:accent1>
      <a:accent2>
        <a:srgbClr val="008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4785</TotalTime>
  <Words>298</Words>
  <Application>Microsoft Office PowerPoint</Application>
  <PresentationFormat>Presentación en pantalla (4:3)</PresentationFormat>
  <Paragraphs>127</Paragraphs>
  <Slides>11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jp</dc:creator>
  <cp:lastModifiedBy>Sergio López Arcinienga</cp:lastModifiedBy>
  <cp:revision>368</cp:revision>
  <cp:lastPrinted>2016-04-07T19:10:44Z</cp:lastPrinted>
  <dcterms:created xsi:type="dcterms:W3CDTF">2014-03-10T17:24:57Z</dcterms:created>
  <dcterms:modified xsi:type="dcterms:W3CDTF">2016-05-19T18:44:39Z</dcterms:modified>
</cp:coreProperties>
</file>