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4"/>
  </p:notesMasterIdLst>
  <p:sldIdLst>
    <p:sldId id="256" r:id="rId5"/>
    <p:sldId id="416" r:id="rId6"/>
    <p:sldId id="417" r:id="rId7"/>
    <p:sldId id="415" r:id="rId8"/>
    <p:sldId id="418" r:id="rId9"/>
    <p:sldId id="420" r:id="rId10"/>
    <p:sldId id="423" r:id="rId11"/>
    <p:sldId id="419" r:id="rId12"/>
    <p:sldId id="422" r:id="rId13"/>
    <p:sldId id="424" r:id="rId14"/>
    <p:sldId id="402" r:id="rId15"/>
    <p:sldId id="403" r:id="rId16"/>
    <p:sldId id="404" r:id="rId17"/>
    <p:sldId id="405" r:id="rId18"/>
    <p:sldId id="406" r:id="rId19"/>
    <p:sldId id="408" r:id="rId20"/>
    <p:sldId id="409" r:id="rId21"/>
    <p:sldId id="410" r:id="rId22"/>
    <p:sldId id="413" r:id="rId23"/>
    <p:sldId id="414" r:id="rId24"/>
    <p:sldId id="401" r:id="rId25"/>
    <p:sldId id="351" r:id="rId26"/>
    <p:sldId id="385" r:id="rId27"/>
    <p:sldId id="386" r:id="rId28"/>
    <p:sldId id="387" r:id="rId29"/>
    <p:sldId id="390" r:id="rId30"/>
    <p:sldId id="392" r:id="rId31"/>
    <p:sldId id="421" r:id="rId32"/>
    <p:sldId id="275" r:id="rId33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orient="horz" pos="2805">
          <p15:clr>
            <a:srgbClr val="A4A3A4"/>
          </p15:clr>
        </p15:guide>
        <p15:guide id="4" pos="283">
          <p15:clr>
            <a:srgbClr val="A4A3A4"/>
          </p15:clr>
        </p15:guide>
        <p15:guide id="5" pos="5473">
          <p15:clr>
            <a:srgbClr val="A4A3A4"/>
          </p15:clr>
        </p15:guide>
        <p15:guide id="6" pos="3878">
          <p15:clr>
            <a:srgbClr val="A4A3A4"/>
          </p15:clr>
        </p15:guide>
        <p15:guide id="7" pos="3774">
          <p15:clr>
            <a:srgbClr val="A4A3A4"/>
          </p15:clr>
        </p15:guide>
        <p15:guide id="8" pos="3673">
          <p15:clr>
            <a:srgbClr val="A4A3A4"/>
          </p15:clr>
        </p15:guide>
        <p15:guide id="9" pos="2760">
          <p15:clr>
            <a:srgbClr val="A4A3A4"/>
          </p15:clr>
        </p15:guide>
        <p15:guide id="10" pos="3000">
          <p15:clr>
            <a:srgbClr val="A4A3A4"/>
          </p15:clr>
        </p15:guide>
        <p15:guide id="11" pos="2880">
          <p15:clr>
            <a:srgbClr val="A4A3A4"/>
          </p15:clr>
        </p15:guide>
        <p15:guide id="12" pos="1980">
          <p15:clr>
            <a:srgbClr val="A4A3A4"/>
          </p15:clr>
        </p15:guide>
        <p15:guide id="13" pos="1875">
          <p15:clr>
            <a:srgbClr val="A4A3A4"/>
          </p15:clr>
        </p15:guide>
        <p15:guide id="14" pos="2084">
          <p15:clr>
            <a:srgbClr val="A4A3A4"/>
          </p15:clr>
        </p15:guide>
        <p15:guide id="15" pos="2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sanchez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D4B"/>
    <a:srgbClr val="E15D43"/>
    <a:srgbClr val="EC38E3"/>
    <a:srgbClr val="0B1141"/>
    <a:srgbClr val="D1292F"/>
    <a:srgbClr val="F8F8F8"/>
    <a:srgbClr val="FF99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6" autoAdjust="0"/>
    <p:restoredTop sz="95461" autoAdjust="0"/>
  </p:normalViewPr>
  <p:slideViewPr>
    <p:cSldViewPr snapToObjects="1">
      <p:cViewPr varScale="1">
        <p:scale>
          <a:sx n="143" d="100"/>
          <a:sy n="143" d="100"/>
        </p:scale>
        <p:origin x="126" y="204"/>
      </p:cViewPr>
      <p:guideLst>
        <p:guide orient="horz" pos="1695"/>
        <p:guide orient="horz" pos="595"/>
        <p:guide orient="horz" pos="2805"/>
        <p:guide pos="283"/>
        <p:guide pos="5473"/>
        <p:guide pos="3878"/>
        <p:guide pos="3774"/>
        <p:guide pos="3673"/>
        <p:guide pos="2760"/>
        <p:guide pos="3000"/>
        <p:guide pos="2880"/>
        <p:guide pos="1980"/>
        <p:guide pos="1875"/>
        <p:guide pos="2084"/>
        <p:guide pos="287"/>
      </p:guideLst>
    </p:cSldViewPr>
  </p:slideViewPr>
  <p:outlineViewPr>
    <p:cViewPr>
      <p:scale>
        <a:sx n="33" d="100"/>
        <a:sy n="33" d="100"/>
      </p:scale>
      <p:origin x="0" y="28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8EEA-562E-47DB-9C9D-38E68D9D6B90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57CC3-4165-4CC0-8084-A52189CCB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16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50" y="1460016"/>
            <a:ext cx="8226949" cy="615281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850" y="2092509"/>
            <a:ext cx="8225073" cy="60933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noProof="0" smtClean="0"/>
              <a:t>Click to edit Master subtitle style</a:t>
            </a:r>
            <a:endParaRPr lang="es-MX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4" name="pasted-image.pdf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9" y="3676665"/>
            <a:ext cx="1870376" cy="95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n 14" descr="Logo Jal (PANTONES)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14" y="3961875"/>
            <a:ext cx="674248" cy="674214"/>
          </a:xfrm>
          <a:prstGeom prst="rect">
            <a:avLst/>
          </a:prstGeom>
        </p:spPr>
      </p:pic>
      <p:pic>
        <p:nvPicPr>
          <p:cNvPr id="16" name="pasted-image.pdf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7469" y="4196690"/>
            <a:ext cx="655604" cy="18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n 16" descr="Geospatial World Award logo-0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06" y="4072472"/>
            <a:ext cx="2587994" cy="464782"/>
          </a:xfrm>
          <a:prstGeom prst="rect">
            <a:avLst/>
          </a:prstGeom>
        </p:spPr>
      </p:pic>
      <p:pic>
        <p:nvPicPr>
          <p:cNvPr id="18" name="pasted-image.pdf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274232" y="4230537"/>
            <a:ext cx="918656" cy="136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6517" y="4230536"/>
            <a:ext cx="918656" cy="1369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1120519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603252" y="1120519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457200" y="2851102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2603252" y="2851102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9"/>
          </p:nvPr>
        </p:nvSpPr>
        <p:spPr>
          <a:xfrm>
            <a:off x="4769148" y="1120519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0"/>
          </p:nvPr>
        </p:nvSpPr>
        <p:spPr>
          <a:xfrm>
            <a:off x="4769148" y="2851102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6884070" y="1120519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2"/>
          </p:nvPr>
        </p:nvSpPr>
        <p:spPr>
          <a:xfrm>
            <a:off x="6884070" y="2851102"/>
            <a:ext cx="1802730" cy="1597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pic>
        <p:nvPicPr>
          <p:cNvPr id="19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0005" y="2489199"/>
            <a:ext cx="1960911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4762" y="2489200"/>
            <a:ext cx="1960911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9502" y="2489201"/>
            <a:ext cx="1960911" cy="16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59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6B0001"/>
                </a:solidFill>
              </a:defRPr>
            </a:lvl1pPr>
          </a:lstStyle>
          <a:p>
            <a:r>
              <a:rPr lang="es-MX" noProof="0" dirty="0" smtClean="0"/>
              <a:t>Click to edit Master title style</a:t>
            </a:r>
            <a:endParaRPr lang="es-MX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27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50" y="1460016"/>
            <a:ext cx="8226949" cy="615281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rgbClr val="800000"/>
                </a:solidFill>
              </a:defRPr>
            </a:lvl1pPr>
          </a:lstStyle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850" y="2092509"/>
            <a:ext cx="8225073" cy="60933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noProof="0" smtClean="0"/>
              <a:t>Click to edit Master subtitle style</a:t>
            </a:r>
            <a:endParaRPr lang="es-MX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lumna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44563"/>
            <a:ext cx="3926002" cy="36500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44563"/>
            <a:ext cx="3924300" cy="36500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1194" y="2442103"/>
            <a:ext cx="1960911" cy="2592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944563"/>
            <a:ext cx="2527300" cy="35036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3308352" y="949326"/>
            <a:ext cx="5378448" cy="35036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pic>
        <p:nvPicPr>
          <p:cNvPr id="10" name="pasted-image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5929" y="2489199"/>
            <a:ext cx="2799746" cy="1650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01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949326"/>
            <a:ext cx="5378452" cy="35036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6156325" y="949326"/>
            <a:ext cx="2527300" cy="35036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pic>
        <p:nvPicPr>
          <p:cNvPr id="10" name="pasted-image.pd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3903" y="2489200"/>
            <a:ext cx="2799746" cy="1650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479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9130"/>
            <a:ext cx="3924300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951"/>
            <a:ext cx="3924300" cy="3019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0" y="949130"/>
            <a:ext cx="3924301" cy="47982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1428951"/>
            <a:ext cx="3924301" cy="30192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1194" y="2442103"/>
            <a:ext cx="1960911" cy="2592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Click to edit Master title style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944563"/>
            <a:ext cx="2527300" cy="35036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3308352" y="949326"/>
            <a:ext cx="2527300" cy="35036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6156325" y="949326"/>
            <a:ext cx="2527300" cy="35036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4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4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4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5346" y="2489199"/>
            <a:ext cx="1960911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320" y="2489200"/>
            <a:ext cx="1960911" cy="16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08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Click to edit Master title style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2745083"/>
            <a:ext cx="2527300" cy="17030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2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2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3308352" y="2749846"/>
            <a:ext cx="2527300" cy="17030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2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2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6156325" y="2749846"/>
            <a:ext cx="2527300" cy="17030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2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2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49263" y="939800"/>
            <a:ext cx="2527300" cy="17030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2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2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3308352" y="944563"/>
            <a:ext cx="2527300" cy="17030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2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2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dirty="0" smtClean="0"/>
              <a:t>Click to edit Master text styles</a:t>
            </a:r>
          </a:p>
          <a:p>
            <a:pPr lvl="1"/>
            <a:r>
              <a:rPr lang="es-MX" noProof="0" dirty="0" smtClean="0"/>
              <a:t>Second level</a:t>
            </a:r>
          </a:p>
          <a:p>
            <a:pPr lvl="2"/>
            <a:r>
              <a:rPr lang="es-MX" noProof="0" dirty="0" smtClean="0"/>
              <a:t>Third level</a:t>
            </a:r>
          </a:p>
          <a:p>
            <a:pPr lvl="3"/>
            <a:r>
              <a:rPr lang="es-MX" noProof="0" dirty="0" smtClean="0"/>
              <a:t>Fourth level</a:t>
            </a:r>
          </a:p>
          <a:p>
            <a:pPr lvl="4"/>
            <a:r>
              <a:rPr lang="es-MX" noProof="0" dirty="0" smtClean="0"/>
              <a:t>Fifth level</a:t>
            </a:r>
            <a:endParaRPr lang="es-MX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6156325" y="944563"/>
            <a:ext cx="2527300" cy="170309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49263" indent="-269875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808038" indent="-271463">
              <a:lnSpc>
                <a:spcPct val="100000"/>
              </a:lnSpc>
              <a:spcBef>
                <a:spcPts val="0"/>
              </a:spcBef>
              <a:buFont typeface="Courier New"/>
              <a:buChar char="o"/>
              <a:defRPr sz="1200"/>
            </a:lvl3pPr>
            <a:lvl4pPr marL="1079500" indent="-271463">
              <a:lnSpc>
                <a:spcPct val="100000"/>
              </a:lnSpc>
              <a:spcBef>
                <a:spcPts val="0"/>
              </a:spcBef>
              <a:defRPr sz="1200"/>
            </a:lvl4pPr>
            <a:lvl5pPr marL="1344613" indent="-265113">
              <a:lnSpc>
                <a:spcPct val="100000"/>
              </a:lnSpc>
              <a:spcBef>
                <a:spcPts val="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pic>
        <p:nvPicPr>
          <p:cNvPr id="14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320" y="2489200"/>
            <a:ext cx="1960911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5347" y="2489200"/>
            <a:ext cx="1960911" cy="16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724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8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noProof="0" smtClean="0"/>
              <a:t>Click to edit Master title style</a:t>
            </a:r>
            <a:endParaRPr lang="es-MX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944563"/>
            <a:ext cx="8229600" cy="3500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  <a:endParaRPr lang="es-MX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4" r:id="rId2"/>
    <p:sldLayoutId id="2147493457" r:id="rId3"/>
    <p:sldLayoutId id="2147493459" r:id="rId4"/>
    <p:sldLayoutId id="2147493470" r:id="rId5"/>
    <p:sldLayoutId id="2147493471" r:id="rId6"/>
    <p:sldLayoutId id="2147493460" r:id="rId7"/>
    <p:sldLayoutId id="2147493469" r:id="rId8"/>
    <p:sldLayoutId id="2147493473" r:id="rId9"/>
    <p:sldLayoutId id="2147493472" r:id="rId10"/>
    <p:sldLayoutId id="2147493464" r:id="rId11"/>
    <p:sldLayoutId id="2147493461" r:id="rId12"/>
    <p:sldLayoutId id="2147493462" r:id="rId13"/>
    <p:sldLayoutId id="214749346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hyperlink" Target="mailto:contacto.iieg@jalisco.gob.m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package" Target="../embeddings/Hoja_de_c_lculo_de_Microsoft_Excel1.xlsx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123950"/>
            <a:ext cx="8226949" cy="1637147"/>
          </a:xfrm>
        </p:spPr>
        <p:txBody>
          <a:bodyPr/>
          <a:lstStyle/>
          <a:p>
            <a:pPr algn="ctr"/>
            <a:r>
              <a:rPr lang="es-MX" dirty="0" smtClean="0"/>
              <a:t>Dirección de Tecnologías de la Información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	IIEG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Madurez tecnológica del IIEG</a:t>
            </a:r>
            <a:endParaRPr lang="es-MX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72636"/>
            <a:ext cx="7404976" cy="43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>
            <a:spLocks noGrp="1"/>
          </p:cNvSpPr>
          <p:nvPr>
            <p:ph type="title"/>
          </p:nvPr>
        </p:nvSpPr>
        <p:spPr>
          <a:xfrm>
            <a:off x="457200" y="-5471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Infraestructura </a:t>
            </a:r>
            <a:r>
              <a:rPr lang="es-MX" sz="2000" dirty="0" smtClean="0"/>
              <a:t>tecnológica  </a:t>
            </a:r>
          </a:p>
          <a:p>
            <a:pPr algn="ctr"/>
            <a:r>
              <a:rPr lang="es-MX" sz="2000" dirty="0" smtClean="0"/>
              <a:t>Equipo de cómputo</a:t>
            </a:r>
            <a:endParaRPr lang="es-MX" sz="2000" dirty="0"/>
          </a:p>
        </p:txBody>
      </p:sp>
      <p:pic>
        <p:nvPicPr>
          <p:cNvPr id="35" name="1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8159"/>
            <a:ext cx="1387007" cy="1387007"/>
          </a:xfrm>
          <a:prstGeom prst="rect">
            <a:avLst/>
          </a:prstGeom>
        </p:spPr>
      </p:pic>
      <p:sp>
        <p:nvSpPr>
          <p:cNvPr id="36" name="4 CuadroTexto"/>
          <p:cNvSpPr txBox="1"/>
          <p:nvPr/>
        </p:nvSpPr>
        <p:spPr>
          <a:xfrm>
            <a:off x="2308860" y="1227842"/>
            <a:ext cx="243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65 Computadoras de escritorio</a:t>
            </a:r>
            <a:endParaRPr lang="es-MX" sz="1400" dirty="0"/>
          </a:p>
        </p:txBody>
      </p:sp>
      <p:pic>
        <p:nvPicPr>
          <p:cNvPr id="37" name="6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2656"/>
            <a:ext cx="1175725" cy="1175725"/>
          </a:xfrm>
          <a:prstGeom prst="rect">
            <a:avLst/>
          </a:prstGeom>
        </p:spPr>
      </p:pic>
      <p:sp>
        <p:nvSpPr>
          <p:cNvPr id="38" name="7 CuadroTexto"/>
          <p:cNvSpPr txBox="1"/>
          <p:nvPr/>
        </p:nvSpPr>
        <p:spPr>
          <a:xfrm>
            <a:off x="2286000" y="2387929"/>
            <a:ext cx="98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52 Laptops</a:t>
            </a:r>
            <a:endParaRPr lang="es-MX" sz="1400" dirty="0"/>
          </a:p>
        </p:txBody>
      </p:sp>
      <p:pic>
        <p:nvPicPr>
          <p:cNvPr id="3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4647"/>
            <a:ext cx="1607984" cy="964791"/>
          </a:xfrm>
          <a:prstGeom prst="rect">
            <a:avLst/>
          </a:prstGeom>
        </p:spPr>
      </p:pic>
      <p:sp>
        <p:nvSpPr>
          <p:cNvPr id="40" name="9 CuadroTexto"/>
          <p:cNvSpPr txBox="1"/>
          <p:nvPr/>
        </p:nvSpPr>
        <p:spPr>
          <a:xfrm>
            <a:off x="2275261" y="3659265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3 equipos Mac</a:t>
            </a:r>
            <a:endParaRPr lang="es-MX" sz="1400" dirty="0"/>
          </a:p>
        </p:txBody>
      </p:sp>
      <p:sp>
        <p:nvSpPr>
          <p:cNvPr id="41" name="5 CuadroTexto"/>
          <p:cNvSpPr txBox="1"/>
          <p:nvPr/>
        </p:nvSpPr>
        <p:spPr>
          <a:xfrm>
            <a:off x="6164571" y="858499"/>
            <a:ext cx="17272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Software:</a:t>
            </a:r>
          </a:p>
          <a:p>
            <a:r>
              <a:rPr lang="es-MX" sz="1400" dirty="0" smtClean="0"/>
              <a:t>Windows</a:t>
            </a:r>
          </a:p>
          <a:p>
            <a:r>
              <a:rPr lang="es-MX" sz="1400" dirty="0" smtClean="0"/>
              <a:t>Office</a:t>
            </a:r>
          </a:p>
          <a:p>
            <a:r>
              <a:rPr lang="es-MX" sz="1400" dirty="0" err="1" smtClean="0"/>
              <a:t>Autocad</a:t>
            </a:r>
            <a:r>
              <a:rPr lang="es-MX" sz="1400" dirty="0" smtClean="0"/>
              <a:t> </a:t>
            </a:r>
            <a:r>
              <a:rPr lang="es-MX" sz="1400" dirty="0" err="1" smtClean="0"/>
              <a:t>Map</a:t>
            </a:r>
            <a:r>
              <a:rPr lang="es-MX" sz="1400" dirty="0" smtClean="0"/>
              <a:t> 3D</a:t>
            </a:r>
          </a:p>
          <a:p>
            <a:r>
              <a:rPr lang="es-MX" sz="1400" dirty="0" smtClean="0"/>
              <a:t>Adobe </a:t>
            </a:r>
            <a:r>
              <a:rPr lang="es-MX" sz="1400" dirty="0" err="1" smtClean="0"/>
              <a:t>Creative</a:t>
            </a:r>
            <a:r>
              <a:rPr lang="es-MX" sz="1400" dirty="0" smtClean="0"/>
              <a:t> Suite</a:t>
            </a:r>
          </a:p>
          <a:p>
            <a:r>
              <a:rPr lang="es-MX" sz="1400" dirty="0" smtClean="0"/>
              <a:t>SSSP</a:t>
            </a:r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Certificado Microsoft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327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>
            <a:spLocks noGrp="1"/>
          </p:cNvSpPr>
          <p:nvPr>
            <p:ph type="title"/>
          </p:nvPr>
        </p:nvSpPr>
        <p:spPr>
          <a:xfrm>
            <a:off x="457200" y="-5471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Infraestructura </a:t>
            </a:r>
            <a:r>
              <a:rPr lang="es-MX" sz="2000" dirty="0" smtClean="0"/>
              <a:t>tecnológica  </a:t>
            </a:r>
          </a:p>
          <a:p>
            <a:pPr algn="ctr"/>
            <a:r>
              <a:rPr lang="es-MX" dirty="0"/>
              <a:t>Monitoreo CCTV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3828"/>
          <a:stretch/>
        </p:blipFill>
        <p:spPr bwMode="auto">
          <a:xfrm>
            <a:off x="1143000" y="1361061"/>
            <a:ext cx="6629400" cy="349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 CuadroTexto"/>
          <p:cNvSpPr txBox="1"/>
          <p:nvPr/>
        </p:nvSpPr>
        <p:spPr>
          <a:xfrm>
            <a:off x="2758154" y="653175"/>
            <a:ext cx="3607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24 Cámaras</a:t>
            </a:r>
          </a:p>
          <a:p>
            <a:pPr algn="ctr"/>
            <a:r>
              <a:rPr lang="es-MX" sz="1400" dirty="0" smtClean="0"/>
              <a:t>Monitoreo web</a:t>
            </a:r>
          </a:p>
          <a:p>
            <a:pPr algn="ctr"/>
            <a:r>
              <a:rPr lang="es-MX" sz="1400" dirty="0" smtClean="0"/>
              <a:t>Monitoreo remoto y en dispositivos móviles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887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>
            <a:spLocks noGrp="1"/>
          </p:cNvSpPr>
          <p:nvPr>
            <p:ph type="title"/>
          </p:nvPr>
        </p:nvSpPr>
        <p:spPr>
          <a:xfrm>
            <a:off x="457200" y="-5471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Infraestructura </a:t>
            </a:r>
            <a:r>
              <a:rPr lang="es-MX" sz="2000" dirty="0" smtClean="0"/>
              <a:t>tecnológica  </a:t>
            </a:r>
          </a:p>
          <a:p>
            <a:pPr algn="ctr"/>
            <a:r>
              <a:rPr lang="es-MX" dirty="0"/>
              <a:t>Servidores, físicos y virtuales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00149" y="653175"/>
            <a:ext cx="8097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Actualmente contamos con 11 servidores físicos y 10 virtuales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200" b="1" dirty="0" smtClean="0"/>
              <a:t>En el tema de los servidores físicos:</a:t>
            </a:r>
          </a:p>
          <a:p>
            <a:pPr algn="just"/>
            <a:r>
              <a:rPr lang="es-MX" sz="1200" dirty="0" smtClean="0"/>
              <a:t>8 marca HP modelos DL380 Gen. 7 y 9</a:t>
            </a:r>
            <a:endParaRPr lang="es-MX" sz="1200" dirty="0"/>
          </a:p>
          <a:p>
            <a:pPr algn="just"/>
            <a:r>
              <a:rPr lang="es-MX" sz="1200" dirty="0" smtClean="0"/>
              <a:t>2 marca Cisco </a:t>
            </a:r>
          </a:p>
          <a:p>
            <a:pPr algn="just"/>
            <a:r>
              <a:rPr lang="es-MX" sz="1200" dirty="0" smtClean="0"/>
              <a:t>1 marca Dell</a:t>
            </a:r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r>
              <a:rPr lang="es-MX" sz="1200" b="1" dirty="0" smtClean="0"/>
              <a:t>En cuanto a los servidores virtuales:</a:t>
            </a:r>
          </a:p>
          <a:p>
            <a:pPr algn="just"/>
            <a:r>
              <a:rPr lang="es-MX" sz="1200" dirty="0" smtClean="0"/>
              <a:t>La creación de las VM (máquinas virtuales) se realiza</a:t>
            </a:r>
          </a:p>
          <a:p>
            <a:pPr algn="just"/>
            <a:r>
              <a:rPr lang="es-MX" sz="1200" dirty="0" smtClean="0"/>
              <a:t>a través del software VMware </a:t>
            </a:r>
            <a:r>
              <a:rPr lang="es-MX" sz="1200" dirty="0" err="1" smtClean="0"/>
              <a:t>Essential</a:t>
            </a:r>
            <a:r>
              <a:rPr lang="es-MX" sz="1200" dirty="0" smtClean="0"/>
              <a:t> Plus ver 5.5.</a:t>
            </a:r>
          </a:p>
          <a:p>
            <a:pPr algn="just"/>
            <a:r>
              <a:rPr lang="es-MX" sz="1200" dirty="0" smtClean="0"/>
              <a:t>En éste se hace la configuración de número de procesadores </a:t>
            </a:r>
          </a:p>
          <a:p>
            <a:pPr algn="just"/>
            <a:r>
              <a:rPr lang="es-MX" sz="1200" dirty="0" smtClean="0"/>
              <a:t>y cores requeridos, disco duro (</a:t>
            </a:r>
            <a:r>
              <a:rPr lang="es-MX" sz="1200" dirty="0" err="1" smtClean="0"/>
              <a:t>datastore</a:t>
            </a:r>
            <a:r>
              <a:rPr lang="es-MX" sz="1200" dirty="0" smtClean="0"/>
              <a:t>), memoria, red.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El hardware (procesador, memoria y red) es</a:t>
            </a:r>
          </a:p>
          <a:p>
            <a:pPr algn="just"/>
            <a:r>
              <a:rPr lang="es-MX" sz="1200" dirty="0" smtClean="0"/>
              <a:t>aportado por el equipo Cisco </a:t>
            </a:r>
            <a:r>
              <a:rPr lang="es-MX" sz="1200" dirty="0" err="1" smtClean="0"/>
              <a:t>Chassis</a:t>
            </a:r>
            <a:r>
              <a:rPr lang="es-MX" sz="1200" dirty="0" smtClean="0"/>
              <a:t> UCS 5108</a:t>
            </a:r>
          </a:p>
          <a:p>
            <a:pPr algn="just"/>
            <a:r>
              <a:rPr lang="es-MX" sz="1200" dirty="0" smtClean="0"/>
              <a:t>el cual tiene 2 Cisco </a:t>
            </a:r>
            <a:r>
              <a:rPr lang="es-MX" sz="1200" dirty="0" err="1" smtClean="0"/>
              <a:t>Blade</a:t>
            </a:r>
            <a:r>
              <a:rPr lang="es-MX" sz="1200" dirty="0" smtClean="0"/>
              <a:t> Server B200 M3 con</a:t>
            </a:r>
          </a:p>
          <a:p>
            <a:pPr algn="just"/>
            <a:r>
              <a:rPr lang="es-MX" sz="1200" dirty="0" smtClean="0"/>
              <a:t>procesadores </a:t>
            </a:r>
            <a:r>
              <a:rPr lang="es-MX" sz="1200" dirty="0" err="1" smtClean="0"/>
              <a:t>Xenon</a:t>
            </a:r>
            <a:r>
              <a:rPr lang="es-MX" sz="1200" dirty="0" smtClean="0"/>
              <a:t> 5260 de 8 núcleos y 64 Mb</a:t>
            </a:r>
          </a:p>
          <a:p>
            <a:pPr algn="just"/>
            <a:r>
              <a:rPr lang="es-MX" sz="1200" dirty="0" smtClean="0"/>
              <a:t>de RAM cada uno.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 smtClean="0"/>
              <a:t>El almacenamiento de las VM es tomado desde una unidad </a:t>
            </a:r>
          </a:p>
          <a:p>
            <a:pPr algn="just"/>
            <a:r>
              <a:rPr lang="es-MX" sz="1200" dirty="0" err="1" smtClean="0"/>
              <a:t>Netapp</a:t>
            </a:r>
            <a:r>
              <a:rPr lang="es-MX" sz="1200" dirty="0" smtClean="0"/>
              <a:t> 2552 de 14 Tb de espacio  disponible además de un HP EVA que dispone   de otros 4 Tb.</a:t>
            </a:r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4650" r="7414" b="16935"/>
          <a:stretch/>
        </p:blipFill>
        <p:spPr bwMode="auto">
          <a:xfrm>
            <a:off x="4419600" y="1173480"/>
            <a:ext cx="462337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Grp="1"/>
          </p:cNvSpPr>
          <p:nvPr>
            <p:ph type="title"/>
          </p:nvPr>
        </p:nvSpPr>
        <p:spPr>
          <a:xfrm>
            <a:off x="457200" y="-5471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Infraestructura </a:t>
            </a:r>
            <a:r>
              <a:rPr lang="es-MX" sz="2000" dirty="0" smtClean="0"/>
              <a:t>tecnológica  </a:t>
            </a:r>
          </a:p>
          <a:p>
            <a:pPr algn="ctr"/>
            <a:r>
              <a:rPr lang="es-MX" dirty="0"/>
              <a:t>Access Point (AP), acceso inalámbrico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100149" y="816757"/>
            <a:ext cx="89390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16 AP de la marca Cisco </a:t>
            </a:r>
            <a:r>
              <a:rPr lang="es-MX" sz="1400" dirty="0" err="1" smtClean="0"/>
              <a:t>Meraki</a:t>
            </a:r>
            <a:r>
              <a:rPr lang="es-MX" sz="1400" dirty="0" smtClean="0"/>
              <a:t>, 13 para interiores y 3 para exteriores.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2 SSID creados para proveer internet inalámbrico:</a:t>
            </a:r>
          </a:p>
          <a:p>
            <a:pPr algn="just"/>
            <a:r>
              <a:rPr lang="es-MX" sz="1400" dirty="0" smtClean="0"/>
              <a:t>     IIEG-WIFI para uso interno protegido con contraseña.</a:t>
            </a:r>
          </a:p>
          <a:p>
            <a:pPr algn="just"/>
            <a:r>
              <a:rPr lang="es-MX" sz="1400" dirty="0" smtClean="0"/>
              <a:t>     IIEG-Invitados para uso general de las personas que nos visitan.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Monitoreo vía web</a:t>
            </a:r>
            <a:endParaRPr lang="es-MX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11188" b="3592"/>
          <a:stretch/>
        </p:blipFill>
        <p:spPr bwMode="auto">
          <a:xfrm>
            <a:off x="2318720" y="2038350"/>
            <a:ext cx="4501934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Grp="1"/>
          </p:cNvSpPr>
          <p:nvPr>
            <p:ph type="title"/>
          </p:nvPr>
        </p:nvSpPr>
        <p:spPr>
          <a:xfrm>
            <a:off x="457200" y="-5471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Infraestructura </a:t>
            </a:r>
            <a:r>
              <a:rPr lang="es-MX" sz="2000" dirty="0" smtClean="0"/>
              <a:t>tecnológica  </a:t>
            </a:r>
          </a:p>
          <a:p>
            <a:pPr algn="ctr"/>
            <a:r>
              <a:rPr lang="es-MX" dirty="0" smtClean="0"/>
              <a:t>Almacenamiento</a:t>
            </a:r>
            <a:r>
              <a:rPr lang="es-MX" dirty="0"/>
              <a:t>, respaldo, </a:t>
            </a:r>
            <a:r>
              <a:rPr lang="es-MX" dirty="0" smtClean="0"/>
              <a:t>restauración</a:t>
            </a:r>
            <a:endParaRPr lang="es-MX" dirty="0"/>
          </a:p>
        </p:txBody>
      </p:sp>
      <p:sp>
        <p:nvSpPr>
          <p:cNvPr id="3" name="3 CuadroTexto"/>
          <p:cNvSpPr txBox="1"/>
          <p:nvPr/>
        </p:nvSpPr>
        <p:spPr>
          <a:xfrm>
            <a:off x="100149" y="816757"/>
            <a:ext cx="401465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Almacenamiento:</a:t>
            </a:r>
          </a:p>
          <a:p>
            <a:pPr algn="just"/>
            <a:endParaRPr lang="es-MX" sz="14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1 unidad </a:t>
            </a:r>
            <a:r>
              <a:rPr lang="es-MX" sz="1400" dirty="0" err="1" smtClean="0"/>
              <a:t>NetApp</a:t>
            </a:r>
            <a:r>
              <a:rPr lang="es-MX" sz="1400" dirty="0" smtClean="0"/>
              <a:t> con capacidad de 14 Tb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1 unidad </a:t>
            </a:r>
            <a:r>
              <a:rPr lang="es-MX" sz="1400" dirty="0" err="1" smtClean="0"/>
              <a:t>Synology</a:t>
            </a:r>
            <a:r>
              <a:rPr lang="es-MX" sz="1400" dirty="0" smtClean="0"/>
              <a:t> con 42 Tb de espacio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/>
              <a:t>1 unidad </a:t>
            </a:r>
            <a:r>
              <a:rPr lang="es-MX" sz="1400" dirty="0" err="1"/>
              <a:t>NetApp</a:t>
            </a:r>
            <a:r>
              <a:rPr lang="es-MX" sz="1400" dirty="0"/>
              <a:t> con capacidad de </a:t>
            </a:r>
            <a:r>
              <a:rPr lang="es-MX" sz="1400" dirty="0" smtClean="0"/>
              <a:t>20 Tb</a:t>
            </a:r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b="1" dirty="0" smtClean="0"/>
              <a:t>Respaldo y restauración:</a:t>
            </a:r>
          </a:p>
          <a:p>
            <a:pPr algn="just"/>
            <a:endParaRPr lang="es-MX" sz="14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1 unidad de Storage  con 19 Tb para usar.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A través del programa </a:t>
            </a:r>
            <a:r>
              <a:rPr lang="es-MX" sz="1400" dirty="0" err="1" smtClean="0"/>
              <a:t>Veeam</a:t>
            </a:r>
            <a:r>
              <a:rPr lang="es-MX" sz="1400" dirty="0" smtClean="0"/>
              <a:t> </a:t>
            </a:r>
            <a:r>
              <a:rPr lang="es-MX" sz="1400" dirty="0" err="1" smtClean="0"/>
              <a:t>Backup</a:t>
            </a:r>
            <a:r>
              <a:rPr lang="es-MX" sz="1400" dirty="0" smtClean="0"/>
              <a:t> and </a:t>
            </a:r>
            <a:r>
              <a:rPr lang="es-MX" sz="1400" dirty="0" err="1" smtClean="0"/>
              <a:t>Replication</a:t>
            </a:r>
            <a:r>
              <a:rPr lang="es-MX" sz="1400" dirty="0" smtClean="0"/>
              <a:t> 9.5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smtClean="0"/>
              <a:t>Se realizan respaldos de diversas unidades de red, computadoras o carpetas de información 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25592" r="10258" b="5441"/>
          <a:stretch/>
        </p:blipFill>
        <p:spPr bwMode="auto">
          <a:xfrm>
            <a:off x="4267200" y="1123950"/>
            <a:ext cx="4541520" cy="234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Grp="1"/>
          </p:cNvSpPr>
          <p:nvPr>
            <p:ph type="title"/>
          </p:nvPr>
        </p:nvSpPr>
        <p:spPr>
          <a:xfrm>
            <a:off x="457200" y="-5471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Infraestructura </a:t>
            </a:r>
            <a:r>
              <a:rPr lang="es-MX" sz="2000" dirty="0" smtClean="0"/>
              <a:t>tecnológica  </a:t>
            </a:r>
          </a:p>
          <a:p>
            <a:pPr algn="ctr"/>
            <a:r>
              <a:rPr lang="es-MX" dirty="0" smtClean="0"/>
              <a:t>Paneles solares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39" y="793426"/>
            <a:ext cx="4788921" cy="336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2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Desarrollo Tecnológico</a:t>
            </a:r>
            <a:endParaRPr lang="es-MX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30744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34820"/>
            <a:ext cx="4188193" cy="279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arcador de contenido 2"/>
          <p:cNvSpPr>
            <a:spLocks noGrp="1"/>
          </p:cNvSpPr>
          <p:nvPr>
            <p:ph sz="quarter" idx="10"/>
          </p:nvPr>
        </p:nvSpPr>
        <p:spPr>
          <a:xfrm>
            <a:off x="239268" y="1719129"/>
            <a:ext cx="4416552" cy="1266028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Sitios </a:t>
            </a:r>
            <a:r>
              <a:rPr lang="es-MX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Sistemas de Información Geográfica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Sistemas internos</a:t>
            </a:r>
          </a:p>
          <a:p>
            <a:endParaRPr lang="es-MX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Desarrollo  y actualización   sitios web</a:t>
            </a:r>
            <a:endParaRPr lang="es-MX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30744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0"/>
          </p:nvPr>
        </p:nvSpPr>
        <p:spPr>
          <a:xfrm>
            <a:off x="76200" y="675658"/>
            <a:ext cx="4416552" cy="3505200"/>
          </a:xfrm>
        </p:spPr>
        <p:txBody>
          <a:bodyPr>
            <a:noAutofit/>
          </a:bodyPr>
          <a:lstStyle/>
          <a:p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IIEG			   iieg.gob.mx</a:t>
            </a:r>
          </a:p>
          <a:p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Empleo Jalisco	   empleojalisco.gob.mx</a:t>
            </a:r>
          </a:p>
          <a:p>
            <a:r>
              <a:rPr lang="es-MX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Strategos</a:t>
            </a: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  iieg.gob.mx/</a:t>
            </a:r>
            <a:r>
              <a:rPr lang="es-MX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strategos</a:t>
            </a: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Mapa Seguridad   </a:t>
            </a:r>
            <a:r>
              <a:rPr lang="es-MX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https://seguridadmap.app.jalisco.gob.mx </a:t>
            </a:r>
            <a:endParaRPr lang="es-MX" sz="1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Operativo CENTOS 7.3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Apache 2.4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MySQL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PHP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Javascript</a:t>
            </a:r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WordPress</a:t>
            </a:r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1550"/>
            <a:ext cx="4282037" cy="303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4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0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Sistemas de Información Geográficos (SIG)</a:t>
            </a: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0"/>
          </p:nvPr>
        </p:nvSpPr>
        <p:spPr>
          <a:xfrm>
            <a:off x="163068" y="1123950"/>
            <a:ext cx="4855464" cy="41457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MXSiG</a:t>
            </a:r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sig.jalisco.gob.mx</a:t>
            </a:r>
          </a:p>
          <a:p>
            <a:pPr>
              <a:lnSpc>
                <a:spcPct val="150000"/>
              </a:lnSpc>
            </a:pPr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Mapa General de Jalisco 	mapajalisco.gob.mx</a:t>
            </a:r>
          </a:p>
          <a:p>
            <a:pPr>
              <a:lnSpc>
                <a:spcPct val="150000"/>
              </a:lnSpc>
            </a:pPr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 Zapotlán</a:t>
            </a:r>
          </a:p>
          <a:p>
            <a:pPr>
              <a:lnSpc>
                <a:spcPct val="150000"/>
              </a:lnSpc>
            </a:pPr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 </a:t>
            </a:r>
            <a:r>
              <a:rPr lang="es-MX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Tecololotlán</a:t>
            </a: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operativo </a:t>
            </a:r>
            <a:r>
              <a:rPr lang="es-MX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Centos</a:t>
            </a: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6.1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Apache 2.2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Tomcat</a:t>
            </a:r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PostgreSQL</a:t>
            </a: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PostGIS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JavaScript</a:t>
            </a:r>
          </a:p>
          <a:p>
            <a:pPr>
              <a:lnSpc>
                <a:spcPct val="150000"/>
              </a:lnSpc>
            </a:pP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7750"/>
            <a:ext cx="4373091" cy="359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73748"/>
            <a:ext cx="4343949" cy="194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60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Dirección de tecnologías de la información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0"/>
          </p:nvPr>
        </p:nvSpPr>
        <p:spPr>
          <a:xfrm>
            <a:off x="2393327" y="1230517"/>
            <a:ext cx="4416552" cy="312420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Infraestructura </a:t>
            </a:r>
            <a:r>
              <a:rPr lang="es-MX" sz="2000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ecnológica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Sistemas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Proyectos especiales</a:t>
            </a:r>
          </a:p>
          <a:p>
            <a:endParaRPr lang="es-MX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00200" y="973782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Evolución y consolidación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55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fech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1876" y="-24194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Sistemas Internos</a:t>
            </a:r>
            <a:endParaRPr lang="es-MX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0"/>
          </p:nvPr>
        </p:nvSpPr>
        <p:spPr>
          <a:xfrm>
            <a:off x="914400" y="816293"/>
            <a:ext cx="4416552" cy="3977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Solicitudes	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iieg.gob.mx/</a:t>
            </a:r>
            <a:r>
              <a:rPr lang="es-MX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gdd</a:t>
            </a: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Tickets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Administrador del sitio</a:t>
            </a:r>
          </a:p>
          <a:p>
            <a:pPr>
              <a:lnSpc>
                <a:spcPct val="150000"/>
              </a:lnSpc>
            </a:pPr>
            <a:endParaRPr lang="es-MX" b="1" dirty="0" smtClean="0"/>
          </a:p>
          <a:p>
            <a:pPr>
              <a:lnSpc>
                <a:spcPct val="150000"/>
              </a:lnSpc>
            </a:pPr>
            <a:r>
              <a:rPr lang="es-MX" b="1" dirty="0" smtClean="0"/>
              <a:t>	</a:t>
            </a:r>
            <a:endParaRPr lang="es-MX" b="1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 de datos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1177683"/>
            <a:ext cx="1625531" cy="13066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" b="-983"/>
          <a:stretch/>
        </p:blipFill>
        <p:spPr>
          <a:xfrm>
            <a:off x="3124200" y="2048763"/>
            <a:ext cx="2209800" cy="11542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2793078"/>
            <a:ext cx="1876425" cy="13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 de datos -SQL Server-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031" y="1090055"/>
            <a:ext cx="340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DISPONIBLE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57727" y="1657350"/>
            <a:ext cx="2842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Comercio Exterior Nacional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Comercio Exterior Jalisco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Comercio Exterior IMMEX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Trabajadores asegurados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Educación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Inversión Extranjera directa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Censos Económicos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Unidades económicas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Censo </a:t>
            </a:r>
            <a:r>
              <a:rPr lang="es-MX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poblacional por colonia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Delitos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Cultura UdG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5029200" y="2996178"/>
            <a:ext cx="235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Windows Server 2012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53003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 de datos -</a:t>
            </a:r>
            <a:r>
              <a:rPr lang="es-ES" dirty="0" err="1" smtClean="0"/>
              <a:t>Mysql</a:t>
            </a:r>
            <a:r>
              <a:rPr lang="es-ES" dirty="0" smtClean="0"/>
              <a:t> Server-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031" y="1090055"/>
            <a:ext cx="340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DISPONIBLE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57727" y="1657350"/>
            <a:ext cx="2842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propia del portal iieg.gob.mx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Simse</a:t>
            </a:r>
            <a:endPara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Competitividad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Strategos</a:t>
            </a:r>
            <a:endPara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Transparencia</a:t>
            </a:r>
          </a:p>
          <a:p>
            <a:endParaRPr lang="es-MX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029200" y="2996178"/>
            <a:ext cx="235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Servidor en la </a:t>
            </a:r>
            <a:r>
              <a:rPr lang="es-MX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Sría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s-MX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Admon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53003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 de datos - Postgres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09600" y="1581150"/>
            <a:ext cx="340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DISPONIBLE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890296" y="2148445"/>
            <a:ext cx="28426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 Tecolotlán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 Ciudad Guzmán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SIIGEM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Mapa digital web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Agrupamientos Jalisco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Seguridad Map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5257800" y="2688401"/>
            <a:ext cx="235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 data base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19" y="1090055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Plataformas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23800" y="1111581"/>
            <a:ext cx="340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B1141"/>
                </a:solidFill>
              </a:rPr>
              <a:t>COGNOS series ver 7</a:t>
            </a:r>
          </a:p>
          <a:p>
            <a:pPr algn="ctr"/>
            <a:r>
              <a:rPr lang="es-MX" b="1" dirty="0" smtClean="0">
                <a:solidFill>
                  <a:srgbClr val="0B1141"/>
                </a:solidFill>
              </a:rPr>
              <a:t>http://sin.jalisco.gob.mx</a:t>
            </a:r>
            <a:endParaRPr lang="es-MX" b="1" dirty="0">
              <a:solidFill>
                <a:srgbClr val="0B1141"/>
              </a:solidFill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4554727" y="2409987"/>
            <a:ext cx="378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COGNOS </a:t>
            </a:r>
            <a:r>
              <a:rPr lang="es-MX" b="1" dirty="0" err="1" smtClean="0">
                <a:solidFill>
                  <a:schemeClr val="bg2">
                    <a:lumMod val="75000"/>
                  </a:schemeClr>
                </a:solidFill>
              </a:rPr>
              <a:t>Analytics</a:t>
            </a: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 ver 11</a:t>
            </a:r>
            <a:b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>http://analítica.jalisco.gob.mx</a:t>
            </a:r>
            <a:endParaRPr lang="es-MX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4155367" y="9721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IBM Watson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113477" y="2862956"/>
            <a:ext cx="29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C000"/>
                </a:solidFill>
              </a:rPr>
              <a:t>Portal Web IIEG </a:t>
            </a:r>
          </a:p>
          <a:p>
            <a:pPr algn="ctr"/>
            <a:r>
              <a:rPr lang="es-MX" b="1" dirty="0" smtClean="0">
                <a:solidFill>
                  <a:srgbClr val="FFC000"/>
                </a:solidFill>
              </a:rPr>
              <a:t>http://iieg.gob.mx</a:t>
            </a:r>
            <a:endParaRPr lang="es-MX" b="1" dirty="0">
              <a:solidFill>
                <a:srgbClr val="FFC000"/>
              </a:solidFill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5984167" y="1467909"/>
            <a:ext cx="232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Mapa Digital INEGI</a:t>
            </a:r>
          </a:p>
          <a:p>
            <a:pPr algn="ctr"/>
            <a:r>
              <a:rPr lang="es-MX" b="1" dirty="0" smtClean="0">
                <a:solidFill>
                  <a:srgbClr val="0070C0"/>
                </a:solidFill>
              </a:rPr>
              <a:t>Escritorio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3657600" y="18529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chemeClr val="tx2"/>
                </a:solidFill>
              </a:rPr>
              <a:t>QGis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1600200" y="2212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MX SIG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5867400" y="40749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2DCD4B"/>
                </a:solidFill>
              </a:rPr>
              <a:t>IBM Explorer</a:t>
            </a:r>
            <a:endParaRPr lang="es-MX" b="1" dirty="0">
              <a:solidFill>
                <a:srgbClr val="2DCD4B"/>
              </a:solidFill>
            </a:endParaRPr>
          </a:p>
        </p:txBody>
      </p:sp>
      <p:sp>
        <p:nvSpPr>
          <p:cNvPr id="14" name="4 CuadroTexto"/>
          <p:cNvSpPr txBox="1"/>
          <p:nvPr/>
        </p:nvSpPr>
        <p:spPr>
          <a:xfrm>
            <a:off x="6502218" y="329754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rgbClr val="E15D43"/>
                </a:solidFill>
              </a:rPr>
              <a:t>Power</a:t>
            </a:r>
            <a:r>
              <a:rPr lang="es-MX" b="1" dirty="0" smtClean="0">
                <a:solidFill>
                  <a:srgbClr val="E15D43"/>
                </a:solidFill>
              </a:rPr>
              <a:t> BI </a:t>
            </a:r>
            <a:endParaRPr lang="es-MX" b="1" dirty="0">
              <a:solidFill>
                <a:srgbClr val="E15D43"/>
              </a:solidFill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2682212" y="3297543"/>
            <a:ext cx="294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EC38E3"/>
                </a:solidFill>
              </a:rPr>
              <a:t>Desarrollos propios en PHP</a:t>
            </a:r>
            <a:br>
              <a:rPr lang="es-MX" b="1" dirty="0" smtClean="0">
                <a:solidFill>
                  <a:srgbClr val="EC38E3"/>
                </a:solidFill>
              </a:rPr>
            </a:br>
            <a:r>
              <a:rPr lang="es-MX" b="1" dirty="0" smtClean="0">
                <a:solidFill>
                  <a:srgbClr val="EC38E3"/>
                </a:solidFill>
              </a:rPr>
              <a:t>SIMSE, </a:t>
            </a:r>
            <a:r>
              <a:rPr lang="es-MX" b="1" dirty="0" err="1" smtClean="0">
                <a:solidFill>
                  <a:srgbClr val="EC38E3"/>
                </a:solidFill>
              </a:rPr>
              <a:t>SIG’s</a:t>
            </a:r>
            <a:r>
              <a:rPr lang="es-MX" b="1" dirty="0" smtClean="0">
                <a:solidFill>
                  <a:srgbClr val="EC38E3"/>
                </a:solidFill>
              </a:rPr>
              <a:t>, SIIGEM, entre otros</a:t>
            </a:r>
            <a:endParaRPr lang="es-MX" b="1" dirty="0">
              <a:solidFill>
                <a:srgbClr val="EC38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Business </a:t>
            </a:r>
            <a:r>
              <a:rPr lang="es-ES" dirty="0" err="1" smtClean="0"/>
              <a:t>Intelligence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66119"/>
            <a:ext cx="5105400" cy="346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0" y="72047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CUBOS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5791200" y="1166119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Responde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Que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Como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Donde?</a:t>
            </a:r>
          </a:p>
          <a:p>
            <a:pPr algn="just"/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Business Analytics</a:t>
            </a:r>
            <a:endParaRPr lang="es-ES" dirty="0"/>
          </a:p>
        </p:txBody>
      </p:sp>
      <p:sp>
        <p:nvSpPr>
          <p:cNvPr id="6" name="25 Rectángulo"/>
          <p:cNvSpPr/>
          <p:nvPr/>
        </p:nvSpPr>
        <p:spPr>
          <a:xfrm>
            <a:off x="228600" y="66675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160" indent="0" algn="just">
              <a:spcBef>
                <a:spcPts val="0"/>
              </a:spcBef>
              <a:buClrTx/>
              <a:buNone/>
            </a:pP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Creación de Tableros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148989"/>
            <a:ext cx="4511202" cy="256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4 CuadroTexto"/>
          <p:cNvSpPr txBox="1"/>
          <p:nvPr/>
        </p:nvSpPr>
        <p:spPr>
          <a:xfrm>
            <a:off x="5867400" y="1141429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Responde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Por que está pasando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Que pasaría?</a:t>
            </a:r>
          </a:p>
          <a:p>
            <a:pPr algn="just"/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77" y="2387691"/>
            <a:ext cx="390525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9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1000" y="1096"/>
            <a:ext cx="8229600" cy="598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Cognitivo y predictivo (trabajo internos)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28600" y="4256235"/>
            <a:ext cx="8534400" cy="654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900" b="1" dirty="0" smtClean="0"/>
              <a:t>Notas: </a:t>
            </a:r>
            <a:r>
              <a:rPr lang="es-MX" sz="900" dirty="0" smtClean="0"/>
              <a:t>Resultados con base a análisis realizado con herramienta de </a:t>
            </a:r>
            <a:r>
              <a:rPr lang="es-MX" sz="900" b="1" dirty="0" smtClean="0"/>
              <a:t>analítica predictiva (Watson analytics IBM)</a:t>
            </a:r>
            <a:r>
              <a:rPr lang="es-MX" sz="900" dirty="0" smtClean="0"/>
              <a:t>, para esta presentación se utilizaron datos de prueba, internamente se conservan los reales.</a:t>
            </a:r>
            <a:endParaRPr lang="es-MX" sz="900" b="1" dirty="0" smtClean="0"/>
          </a:p>
        </p:txBody>
      </p:sp>
      <p:pic>
        <p:nvPicPr>
          <p:cNvPr id="9" name="Picture 2" descr="Resultado de imagen para predictive wat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" y="849073"/>
            <a:ext cx="878598" cy="4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495" y="1276349"/>
            <a:ext cx="5924692" cy="2630525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6858000" y="1276349"/>
            <a:ext cx="2145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Responde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Qué sucederá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 Que es lo mejor que puede pasar?</a:t>
            </a:r>
          </a:p>
          <a:p>
            <a:pPr algn="just"/>
            <a:endParaRPr lang="es-MX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23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sted-imag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9949" y="2596254"/>
            <a:ext cx="3082552" cy="28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8" y="486207"/>
            <a:ext cx="5375275" cy="362114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038199" y="3821709"/>
            <a:ext cx="1852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600" b="1" dirty="0">
                <a:solidFill>
                  <a:srgbClr val="800000"/>
                </a:solidFill>
                <a:cs typeface="Arial"/>
              </a:rPr>
              <a:t>www.iieg.gob.mx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156326" y="3151338"/>
            <a:ext cx="2532063" cy="102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397" tIns="51199" rIns="102397" bIns="51199">
            <a:spAutoFit/>
          </a:bodyPr>
          <a:lstStyle/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200" dirty="0">
                <a:solidFill>
                  <a:srgbClr val="000000"/>
                </a:solidFill>
                <a:cs typeface="Arial"/>
              </a:rPr>
              <a:t>Calzada de los Pirules No. 71</a:t>
            </a: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200" dirty="0">
                <a:solidFill>
                  <a:srgbClr val="000000"/>
                </a:solidFill>
                <a:cs typeface="Arial"/>
              </a:rPr>
              <a:t>Col. Ciudad </a:t>
            </a:r>
            <a:r>
              <a:rPr lang="es-MX" sz="1200" dirty="0" smtClean="0">
                <a:solidFill>
                  <a:srgbClr val="000000"/>
                </a:solidFill>
                <a:cs typeface="Arial"/>
              </a:rPr>
              <a:t>Granja C.P</a:t>
            </a:r>
            <a:r>
              <a:rPr lang="es-MX" sz="1200" dirty="0">
                <a:solidFill>
                  <a:srgbClr val="000000"/>
                </a:solidFill>
                <a:cs typeface="Arial"/>
              </a:rPr>
              <a:t>.45010</a:t>
            </a: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200" dirty="0">
                <a:solidFill>
                  <a:srgbClr val="000000"/>
                </a:solidFill>
                <a:cs typeface="Arial"/>
              </a:rPr>
              <a:t>Zapopan, Jalisco, México</a:t>
            </a: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200" dirty="0" smtClean="0">
                <a:solidFill>
                  <a:srgbClr val="000000"/>
                </a:solidFill>
                <a:cs typeface="Arial"/>
              </a:rPr>
              <a:t>Teléfono: (</a:t>
            </a:r>
            <a:r>
              <a:rPr lang="es-MX" sz="1200" dirty="0">
                <a:solidFill>
                  <a:srgbClr val="000000"/>
                </a:solidFill>
                <a:cs typeface="Arial"/>
              </a:rPr>
              <a:t>33) 3777-1770</a:t>
            </a:r>
          </a:p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200" dirty="0">
                <a:solidFill>
                  <a:srgbClr val="000000"/>
                </a:solidFill>
                <a:cs typeface="Arial"/>
                <a:hlinkClick r:id="rId4"/>
              </a:rPr>
              <a:t>contacto.iieg@jalisco.gob.mx</a:t>
            </a:r>
            <a:endParaRPr lang="es-MX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156325" y="2591220"/>
            <a:ext cx="2532064" cy="26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54000" rIns="72000" bIns="54000">
            <a:spAutoFit/>
          </a:bodyPr>
          <a:lstStyle/>
          <a:p>
            <a:pPr algn="ctr">
              <a:buClr>
                <a:srgbClr val="CCCC00"/>
              </a:buClr>
              <a:buFont typeface="Wingdings" pitchFamily="2" charset="2"/>
              <a:buNone/>
            </a:pPr>
            <a:r>
              <a:rPr lang="es-MX" sz="1000" b="1" dirty="0" smtClean="0">
                <a:solidFill>
                  <a:srgbClr val="800000"/>
                </a:solidFill>
                <a:cs typeface="Arial"/>
              </a:rPr>
              <a:t>Suscríbete a nuestro boletín</a:t>
            </a:r>
            <a:endParaRPr lang="es-MX" sz="1000" b="1" dirty="0">
              <a:solidFill>
                <a:srgbClr val="800000"/>
              </a:solidFill>
              <a:cs typeface="Arial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93" y="1282150"/>
            <a:ext cx="1358728" cy="1286041"/>
          </a:xfrm>
          <a:prstGeom prst="rect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897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Infraestructura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08307"/>
              </p:ext>
            </p:extLst>
          </p:nvPr>
        </p:nvGraphicFramePr>
        <p:xfrm>
          <a:off x="990600" y="895350"/>
          <a:ext cx="7162800" cy="3892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1890"/>
                <a:gridCol w="1657106"/>
                <a:gridCol w="21138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Equipos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Antes 2015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Actualmente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Servidores físicos</a:t>
                      </a:r>
                      <a:endParaRPr lang="es-MX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6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11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Servidores virtuales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4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11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Cámaras CCTV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24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Access point (Acceso</a:t>
                      </a:r>
                      <a:r>
                        <a:rPr lang="es-MX" sz="1100" baseline="0" dirty="0" smtClean="0"/>
                        <a:t> inalámbrico)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4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16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Switches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10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Firewall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Enlaces internet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3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MDF / IDF</a:t>
                      </a:r>
                      <a:r>
                        <a:rPr lang="es-MX" sz="1100" baseline="0" dirty="0" smtClean="0"/>
                        <a:t> / Racks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4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Planta de emergencia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Paneles solares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189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Respaldo de energía (UPS)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Unidades</a:t>
                      </a:r>
                      <a:r>
                        <a:rPr lang="es-MX" sz="1100" baseline="0" dirty="0" smtClean="0"/>
                        <a:t> de almacenamiento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1    (4 Teras)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4        (72 Teras)</a:t>
                      </a:r>
                      <a:endParaRPr lang="es-MX" sz="1100" dirty="0"/>
                    </a:p>
                  </a:txBody>
                  <a:tcPr/>
                </a:tc>
              </a:tr>
              <a:tr h="279464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Unidad de respaldo 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1 (2.4</a:t>
                      </a:r>
                      <a:r>
                        <a:rPr lang="es-MX" sz="1100" baseline="0" dirty="0" smtClean="0"/>
                        <a:t> Teras)</a:t>
                      </a:r>
                      <a:endParaRPr lang="es-MX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1       (18 Teras)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8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Almacenamiento, procesamiento y administración de información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49176"/>
              </p:ext>
            </p:extLst>
          </p:nvPr>
        </p:nvGraphicFramePr>
        <p:xfrm>
          <a:off x="781050" y="791348"/>
          <a:ext cx="7581900" cy="397591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533900"/>
                <a:gridCol w="1104900"/>
                <a:gridCol w="19431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Tipo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Antes 2015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Actualmente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Bases de datos </a:t>
                      </a:r>
                      <a:r>
                        <a:rPr lang="es-MX" sz="1200" b="1" dirty="0" smtClean="0"/>
                        <a:t>principales</a:t>
                      </a:r>
                      <a:endParaRPr lang="es-MX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26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Capas de información en </a:t>
                      </a:r>
                      <a:r>
                        <a:rPr lang="es-MX" sz="1200" b="1" dirty="0" smtClean="0"/>
                        <a:t>SIGs (Mx</a:t>
                      </a:r>
                      <a:r>
                        <a:rPr lang="es-MX" sz="1200" b="1" baseline="0" dirty="0" smtClean="0"/>
                        <a:t> sig y Mapa digital)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490 y</a:t>
                      </a:r>
                      <a:r>
                        <a:rPr lang="es-MX" sz="1200" baseline="0" dirty="0" smtClean="0"/>
                        <a:t> 610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Plataforma de inteligencia de negocios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Plataforma</a:t>
                      </a:r>
                      <a:r>
                        <a:rPr lang="es-MX" sz="1200" baseline="0" dirty="0" smtClean="0"/>
                        <a:t> de </a:t>
                      </a:r>
                      <a:r>
                        <a:rPr lang="es-MX" sz="1200" dirty="0" smtClean="0"/>
                        <a:t>Analítica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Plataforma</a:t>
                      </a:r>
                      <a:r>
                        <a:rPr lang="es-MX" sz="1200" baseline="0" dirty="0" smtClean="0"/>
                        <a:t> cognitiva y predictiva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Registros en bases de datos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206,663,429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458,829,756</a:t>
                      </a:r>
                      <a:endParaRPr lang="es-MX" sz="1200" dirty="0"/>
                    </a:p>
                  </a:txBody>
                  <a:tcPr/>
                </a:tc>
              </a:tr>
              <a:tr h="24201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Plataformas</a:t>
                      </a:r>
                      <a:r>
                        <a:rPr lang="es-MX" sz="1200" baseline="0" dirty="0" smtClean="0"/>
                        <a:t> SIG web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2 (490 capas</a:t>
                      </a:r>
                      <a:r>
                        <a:rPr lang="es-MX" sz="1200" baseline="0" dirty="0" smtClean="0"/>
                        <a:t> Mx)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Plataformas</a:t>
                      </a:r>
                      <a:r>
                        <a:rPr lang="es-MX" sz="1200" baseline="0" dirty="0" smtClean="0"/>
                        <a:t> SIG de escritorio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Teras</a:t>
                      </a:r>
                      <a:r>
                        <a:rPr lang="es-MX" sz="1200" baseline="0" dirty="0" smtClean="0"/>
                        <a:t> de información en servidores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</a:t>
                      </a:r>
                      <a:r>
                        <a:rPr lang="es-MX" sz="1200" baseline="0" dirty="0" smtClean="0"/>
                        <a:t> Teras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23.5 Teras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Sitios web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8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Sitio</a:t>
                      </a:r>
                      <a:r>
                        <a:rPr lang="es-MX" sz="1200" baseline="0" dirty="0" smtClean="0"/>
                        <a:t> de metadatos DDI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</a:tr>
              <a:tr h="294945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Certificación</a:t>
                      </a:r>
                      <a:r>
                        <a:rPr lang="es-MX" sz="1200" baseline="0" dirty="0" smtClean="0"/>
                        <a:t> M100 Microsoft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transcendentes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177069" y="779954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Administración y </a:t>
            </a: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mantenimiento propio:</a:t>
            </a:r>
          </a:p>
          <a:p>
            <a:pPr marL="54900">
              <a:lnSpc>
                <a:spcPct val="200000"/>
              </a:lnSpc>
            </a:pPr>
            <a:endParaRPr lang="es-MX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Desarrollo, administración y actualización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6 portales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					 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Administración Plataforma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inteligencia de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negocios – Comercio Jalisco e IMMEX-	</a:t>
            </a:r>
            <a:r>
              <a:rPr lang="es-MX" sz="1200" dirty="0" smtClean="0">
                <a:solidFill>
                  <a:srgbClr val="0070C0"/>
                </a:solidFill>
              </a:rPr>
              <a:t>sin.jalisco.gob.mx</a:t>
            </a:r>
            <a:endParaRPr lang="es-MX" sz="1200" dirty="0">
              <a:solidFill>
                <a:srgbClr val="0070C0"/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Plataforma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analítica										</a:t>
            </a:r>
            <a:r>
              <a:rPr lang="es-MX" sz="1200" dirty="0" smtClean="0">
                <a:solidFill>
                  <a:srgbClr val="0070C0"/>
                </a:solidFill>
              </a:rPr>
              <a:t>analítica.jalisco.gob.mx</a:t>
            </a:r>
            <a:endParaRPr lang="es-MX" sz="1200" dirty="0">
              <a:solidFill>
                <a:srgbClr val="0070C0"/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Acceso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 utilización de plataforma cognitiva y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predictiva					</a:t>
            </a:r>
            <a:r>
              <a:rPr lang="es-MX" sz="1200" dirty="0" smtClean="0">
                <a:solidFill>
                  <a:srgbClr val="0070C0"/>
                </a:solidFill>
              </a:rPr>
              <a:t>Watson analytics</a:t>
            </a:r>
            <a:endParaRPr lang="es-MX" sz="1200" dirty="0">
              <a:solidFill>
                <a:srgbClr val="0070C0"/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Plataformas Sistemas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Geográfica						</a:t>
            </a:r>
            <a:r>
              <a:rPr lang="es-MX" sz="1200" dirty="0" smtClean="0">
                <a:solidFill>
                  <a:srgbClr val="0070C0"/>
                </a:solidFill>
              </a:rPr>
              <a:t>Mapa digital web y Mx SIG</a:t>
            </a: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de plataforma de Contratos, convenios y sistema de solicitudes internas	</a:t>
            </a:r>
            <a:r>
              <a:rPr lang="es-MX" sz="1200" dirty="0" smtClean="0">
                <a:solidFill>
                  <a:srgbClr val="0070C0"/>
                </a:solidFill>
              </a:rPr>
              <a:t>iieg.gob.mx/contratos  /convenios</a:t>
            </a:r>
          </a:p>
          <a:p>
            <a:pPr marL="54900">
              <a:lnSpc>
                <a:spcPct val="200000"/>
              </a:lnSpc>
            </a:pP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Mapa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seguridad, configuración y actualización mensual de la plataforma		</a:t>
            </a:r>
            <a:r>
              <a:rPr lang="es-MX" sz="1200" dirty="0" smtClean="0">
                <a:solidFill>
                  <a:srgbClr val="0070C0"/>
                </a:solidFill>
              </a:rPr>
              <a:t>seguridadmap.app.jalisco.gob.mx</a:t>
            </a: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de plataforma para consulta de archivos rinex, configuración y actualización	</a:t>
            </a:r>
            <a:r>
              <a:rPr lang="es-MX" sz="1200" dirty="0" smtClean="0">
                <a:solidFill>
                  <a:srgbClr val="0070C0"/>
                </a:solidFill>
              </a:rPr>
              <a:t>iieg.gob.mx/antenas</a:t>
            </a:r>
          </a:p>
          <a:p>
            <a:pPr marL="54900">
              <a:lnSpc>
                <a:spcPct val="150000"/>
              </a:lnSpc>
            </a:pPr>
            <a:endParaRPr lang="es-MX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900">
              <a:lnSpc>
                <a:spcPct val="150000"/>
              </a:lnSpc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transcendentes  estatales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74696" y="742926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Participación y ejecución: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900">
              <a:lnSpc>
                <a:spcPct val="150000"/>
              </a:lnSpc>
            </a:pPr>
            <a:endParaRPr lang="es-MX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propuestas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para reconocimientos de innovación nacional		</a:t>
            </a:r>
            <a:r>
              <a:rPr lang="es-MX" sz="1100" u="sng" dirty="0" smtClean="0">
                <a:solidFill>
                  <a:srgbClr val="0070C0"/>
                </a:solidFill>
              </a:rPr>
              <a:t>Information Week y U-</a:t>
            </a:r>
            <a:r>
              <a:rPr lang="es-MX" sz="1100" u="sng" dirty="0" err="1" smtClean="0">
                <a:solidFill>
                  <a:srgbClr val="0070C0"/>
                </a:solidFill>
              </a:rPr>
              <a:t>Gob</a:t>
            </a:r>
            <a:endParaRPr lang="es-MX" sz="1100" u="sng" dirty="0" smtClean="0">
              <a:solidFill>
                <a:srgbClr val="0070C0"/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Actualización de 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Sets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datos abiertos Jalisco						</a:t>
            </a:r>
            <a:r>
              <a:rPr lang="es-MX" sz="1100" u="sng" dirty="0" smtClean="0">
                <a:solidFill>
                  <a:srgbClr val="0070C0"/>
                </a:solidFill>
              </a:rPr>
              <a:t>datos.jalisco.gob.mx</a:t>
            </a: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Configuración de 8 proyectos INEGI, “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de consulta para los estados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s-MX" sz="1100" b="1" u="sng" dirty="0" smtClean="0">
                <a:solidFill>
                  <a:srgbClr val="0070C0"/>
                </a:solidFill>
              </a:rPr>
              <a:t>indicadoresmunicipales.jalisco.gob.mx</a:t>
            </a:r>
            <a:endParaRPr lang="es-MX" sz="1100" u="sng" dirty="0" smtClean="0">
              <a:solidFill>
                <a:srgbClr val="0070C0"/>
              </a:solidFill>
            </a:endParaRP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Implementación del 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portal de metadatos DDI Estatal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proyecto Banco Mundial		</a:t>
            </a:r>
            <a:r>
              <a:rPr lang="es-MX" sz="1100" u="sng" dirty="0" smtClean="0">
                <a:solidFill>
                  <a:srgbClr val="0070C0"/>
                </a:solidFill>
              </a:rPr>
              <a:t>iieg.gob.mx/anda</a:t>
            </a: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del tema de comercio exterior para el estado de 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Zacatecas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  <a:r>
              <a:rPr lang="es-MX" sz="1100" u="sng" dirty="0">
                <a:solidFill>
                  <a:srgbClr val="0070C0"/>
                </a:solidFill>
              </a:rPr>
              <a:t>sin.jalisco.gob.mx</a:t>
            </a: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Participación en el Foro de Estadística y Geografía para Estados y Municipios (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FEGEM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Aguascalientes</a:t>
            </a:r>
          </a:p>
          <a:p>
            <a:pPr marL="54900">
              <a:lnSpc>
                <a:spcPct val="200000"/>
              </a:lnSpc>
            </a:pP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Apoyo y logística en el </a:t>
            </a:r>
            <a:r>
              <a:rPr lang="es-MX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5to Foro Mundial OCDE 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sobre estadísticas</a:t>
            </a:r>
          </a:p>
          <a:p>
            <a:pPr marL="54900">
              <a:lnSpc>
                <a:spcPct val="150000"/>
              </a:lnSpc>
            </a:pPr>
            <a:endParaRPr lang="es-MX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900">
              <a:lnSpc>
                <a:spcPct val="150000"/>
              </a:lnSpc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145118"/>
            <a:ext cx="990600" cy="52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para las mas innovado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Picture 10" descr="Resultado de imagen para las mas innovado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48" y="4145118"/>
            <a:ext cx="1143000" cy="4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-gob premios big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90630"/>
            <a:ext cx="1066800" cy="5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transcendentes  estatales</a:t>
            </a:r>
            <a:endParaRPr lang="es-MX" dirty="0"/>
          </a:p>
        </p:txBody>
      </p:sp>
      <p:sp>
        <p:nvSpPr>
          <p:cNvPr id="5" name="AutoShape 8" descr="Resultado de imagen para las mas innovado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05611"/>
              </p:ext>
            </p:extLst>
          </p:nvPr>
        </p:nvGraphicFramePr>
        <p:xfrm>
          <a:off x="142875" y="1047750"/>
          <a:ext cx="89344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Hoja de cálculo" r:id="rId3" imgW="8934405" imgH="1857259" progId="Excel.Sheet.12">
                  <p:embed/>
                </p:oleObj>
              </mc:Choice>
              <mc:Fallback>
                <p:oleObj name="Hoja de cálculo" r:id="rId3" imgW="8934405" imgH="18572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75" y="1047750"/>
                        <a:ext cx="8934450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://www.lasmasinnovadoras.com/sectorpublico/wp-content/uploads/innovadorasSP-2017-cover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0048"/>
            <a:ext cx="949348" cy="128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0048"/>
            <a:ext cx="984329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over2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56" y="3278186"/>
            <a:ext cx="953679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lasmasinnovadoras.com/sectorpublico/wp-content/uploads/cover-20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45" y="3283802"/>
            <a:ext cx="838200" cy="113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639" y="3245851"/>
            <a:ext cx="1489009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8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transcendentes  municipales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0"/>
          </p:nvPr>
        </p:nvSpPr>
        <p:spPr>
          <a:xfrm>
            <a:off x="425404" y="666750"/>
            <a:ext cx="8305800" cy="3200400"/>
          </a:xfrm>
        </p:spPr>
        <p:txBody>
          <a:bodyPr anchor="t" anchorCtr="0">
            <a:noAutofit/>
          </a:bodyPr>
          <a:lstStyle/>
          <a:p>
            <a:pPr algn="ctr"/>
            <a:endParaRPr lang="es-MX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Ocotlán 			Empleo Jalisco			empleojalisco.gob.mx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Tepatitlán			Comercio Exterior		sin.jalisco.gob.mx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Ciudad Guzmán		SIG					acceso interno municipio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Tecolotlán		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SIG					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acceso interno municipio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Ahualulco			SIIGEM	1.0			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acceso interno municipio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Jesús María		SIIGEM</a:t>
            </a: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1.0			acceso interno municipio </a:t>
            </a: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Proyectos transcendentes  estatales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0"/>
          </p:nvPr>
        </p:nvSpPr>
        <p:spPr>
          <a:xfrm>
            <a:off x="425404" y="666750"/>
            <a:ext cx="8305800" cy="3200400"/>
          </a:xfrm>
        </p:spPr>
        <p:txBody>
          <a:bodyPr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Mapa de seguridad				En coordinación con Fiscalía y DGTI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Plataforma de Desaparecidos		En coordinación con USD y 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Plataforma IMMEX				En coordinación con UEF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Servidor de metadatos estatal DDI	En coordinación CDS y Banco Mundial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Comercio Exterior Zacatecas		En coordinación gobierno estatal Zacatecas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Indicadores municipales			En coordinación con áreas internas IIEG e INEGI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91982"/>
            <a:ext cx="1343896" cy="97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680607"/>
            <a:ext cx="1273357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638550"/>
            <a:ext cx="1043049" cy="12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EG ok">
      <a:dk1>
        <a:srgbClr val="000000"/>
      </a:dk1>
      <a:lt1>
        <a:srgbClr val="FFFFFF"/>
      </a:lt1>
      <a:dk2>
        <a:srgbClr val="6B0001"/>
      </a:dk2>
      <a:lt2>
        <a:srgbClr val="C8C8B1"/>
      </a:lt2>
      <a:accent1>
        <a:srgbClr val="7A7A7A"/>
      </a:accent1>
      <a:accent2>
        <a:srgbClr val="AE0603"/>
      </a:accent2>
      <a:accent3>
        <a:srgbClr val="526DB0"/>
      </a:accent3>
      <a:accent4>
        <a:srgbClr val="989AAC"/>
      </a:accent4>
      <a:accent5>
        <a:srgbClr val="FC0107"/>
      </a:accent5>
      <a:accent6>
        <a:srgbClr val="B4B392"/>
      </a:accent6>
      <a:hlink>
        <a:srgbClr val="1961DF"/>
      </a:hlink>
      <a:folHlink>
        <a:srgbClr val="96969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10468</TotalTime>
  <Words>857</Words>
  <Application>Microsoft Office PowerPoint</Application>
  <PresentationFormat>Presentación en pantalla (16:9)</PresentationFormat>
  <Paragraphs>319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Segoe UI</vt:lpstr>
      <vt:lpstr>Wingdings</vt:lpstr>
      <vt:lpstr>Office Theme</vt:lpstr>
      <vt:lpstr>Hoja de cálculo</vt:lpstr>
      <vt:lpstr>Dirección de Tecnologías de la Información   IIEG</vt:lpstr>
      <vt:lpstr>Dirección de tecnologías de la información</vt:lpstr>
      <vt:lpstr>Infraestructura</vt:lpstr>
      <vt:lpstr>Almacenamiento, procesamiento y administración de información</vt:lpstr>
      <vt:lpstr>Proyectos transcendentes</vt:lpstr>
      <vt:lpstr>Proyectos transcendentes  estatales</vt:lpstr>
      <vt:lpstr>Proyectos transcendentes  estatales</vt:lpstr>
      <vt:lpstr>Proyectos transcendentes  municipales</vt:lpstr>
      <vt:lpstr>Proyectos transcendentes  estatales</vt:lpstr>
      <vt:lpstr>Madurez tecnológica del IIEG</vt:lpstr>
      <vt:lpstr>Infraestructura tecnológica   Equipo de cómputo</vt:lpstr>
      <vt:lpstr>Infraestructura tecnológica   Monitoreo CCTV</vt:lpstr>
      <vt:lpstr>Infraestructura tecnológica   Servidores, físicos y virtuales</vt:lpstr>
      <vt:lpstr>Infraestructura tecnológica   Access Point (AP), acceso inalámbrico</vt:lpstr>
      <vt:lpstr>Infraestructura tecnológica   Almacenamiento, respaldo, restauración</vt:lpstr>
      <vt:lpstr>Infraestructura tecnológica   Paneles solares</vt:lpstr>
      <vt:lpstr>Desarrollo Tecnológico</vt:lpstr>
      <vt:lpstr>Desarrollo  y actualización   sitios web</vt:lpstr>
      <vt:lpstr>Presentación de PowerPoint</vt:lpstr>
      <vt:lpstr>Presentación de PowerPoint</vt:lpstr>
      <vt:lpstr>Base de datos</vt:lpstr>
      <vt:lpstr>Base de datos -SQL Server-</vt:lpstr>
      <vt:lpstr>Base de datos -Mysql Server-</vt:lpstr>
      <vt:lpstr>Base de datos - Postgres</vt:lpstr>
      <vt:lpstr>Plataformas</vt:lpstr>
      <vt:lpstr>Business Intelligence</vt:lpstr>
      <vt:lpstr>Business Analytics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Dante Delgadillo</cp:lastModifiedBy>
  <cp:revision>516</cp:revision>
  <cp:lastPrinted>2018-06-01T21:03:20Z</cp:lastPrinted>
  <dcterms:created xsi:type="dcterms:W3CDTF">2010-04-12T23:12:02Z</dcterms:created>
  <dcterms:modified xsi:type="dcterms:W3CDTF">2018-10-11T16:16:07Z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