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1"/>
  </p:sldMasterIdLst>
  <p:notesMasterIdLst>
    <p:notesMasterId r:id="rId126"/>
  </p:notesMasterIdLst>
  <p:sldIdLst>
    <p:sldId id="256" r:id="rId2"/>
    <p:sldId id="262" r:id="rId3"/>
    <p:sldId id="267" r:id="rId4"/>
    <p:sldId id="272" r:id="rId5"/>
    <p:sldId id="273" r:id="rId6"/>
    <p:sldId id="274" r:id="rId7"/>
    <p:sldId id="275" r:id="rId8"/>
    <p:sldId id="268" r:id="rId9"/>
    <p:sldId id="368" r:id="rId10"/>
    <p:sldId id="366" r:id="rId11"/>
    <p:sldId id="367" r:id="rId12"/>
    <p:sldId id="277" r:id="rId13"/>
    <p:sldId id="399" r:id="rId14"/>
    <p:sldId id="400" r:id="rId15"/>
    <p:sldId id="401" r:id="rId16"/>
    <p:sldId id="402" r:id="rId17"/>
    <p:sldId id="403"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428"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29"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96" r:id="rId94"/>
    <p:sldId id="369" r:id="rId95"/>
    <p:sldId id="370" r:id="rId96"/>
    <p:sldId id="371" r:id="rId97"/>
    <p:sldId id="372" r:id="rId98"/>
    <p:sldId id="373" r:id="rId99"/>
    <p:sldId id="374" r:id="rId100"/>
    <p:sldId id="375" r:id="rId101"/>
    <p:sldId id="376" r:id="rId102"/>
    <p:sldId id="377" r:id="rId103"/>
    <p:sldId id="378" r:id="rId104"/>
    <p:sldId id="379" r:id="rId105"/>
    <p:sldId id="380" r:id="rId106"/>
    <p:sldId id="381" r:id="rId107"/>
    <p:sldId id="382" r:id="rId108"/>
    <p:sldId id="383" r:id="rId109"/>
    <p:sldId id="384" r:id="rId110"/>
    <p:sldId id="385" r:id="rId111"/>
    <p:sldId id="386" r:id="rId112"/>
    <p:sldId id="387" r:id="rId113"/>
    <p:sldId id="388" r:id="rId114"/>
    <p:sldId id="389" r:id="rId115"/>
    <p:sldId id="390" r:id="rId116"/>
    <p:sldId id="391" r:id="rId117"/>
    <p:sldId id="392" r:id="rId118"/>
    <p:sldId id="393" r:id="rId119"/>
    <p:sldId id="394" r:id="rId120"/>
    <p:sldId id="395" r:id="rId121"/>
    <p:sldId id="270" r:id="rId122"/>
    <p:sldId id="271" r:id="rId123"/>
    <p:sldId id="397" r:id="rId124"/>
    <p:sldId id="398" r:id="rId1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476">
          <p15:clr>
            <a:srgbClr val="A4A3A4"/>
          </p15:clr>
        </p15:guide>
        <p15:guide id="4" pos="2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33" autoAdjust="0"/>
    <p:restoredTop sz="94660"/>
  </p:normalViewPr>
  <p:slideViewPr>
    <p:cSldViewPr snapToGrid="0">
      <p:cViewPr varScale="1">
        <p:scale>
          <a:sx n="150" d="100"/>
          <a:sy n="150" d="100"/>
        </p:scale>
        <p:origin x="114" y="204"/>
      </p:cViewPr>
      <p:guideLst>
        <p:guide orient="horz" pos="1620"/>
        <p:guide pos="2880"/>
        <p:guide pos="5476"/>
        <p:guide pos="2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oleObject" Target="file:///F:\Areas_verdes\Memoria%20de%20c&#225;lculo.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Hoja_de_c_lculo_de_Microsoft_Excel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rcampos:Downloads:Visitas%20portales%20iieg%20-%20google%20analytics.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rcampos:Desktop:seguidores.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5.86343999433179E-2"/>
          <c:y val="2.28808345166658E-2"/>
          <c:w val="0.91408005249343804"/>
          <c:h val="0.88141789653342495"/>
        </c:manualLayout>
      </c:layout>
      <c:ofPieChart>
        <c:ofPieType val="pie"/>
        <c:varyColors val="1"/>
        <c:ser>
          <c:idx val="0"/>
          <c:order val="0"/>
          <c:dPt>
            <c:idx val="0"/>
            <c:bubble3D val="0"/>
            <c:spPr>
              <a:solidFill>
                <a:srgbClr val="00B0F0"/>
              </a:solidFill>
              <a:ln>
                <a:solidFill>
                  <a:srgbClr val="00B0F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8605-4530-8ECE-C0EF7379FA2E}"/>
              </c:ext>
            </c:extLst>
          </c:dPt>
          <c:dPt>
            <c:idx val="1"/>
            <c:bubble3D val="0"/>
            <c:spPr>
              <a:gradFill rotWithShape="1">
                <a:gsLst>
                  <a:gs pos="0">
                    <a:schemeClr val="dk1">
                      <a:tint val="55000"/>
                      <a:shade val="51000"/>
                      <a:satMod val="130000"/>
                    </a:schemeClr>
                  </a:gs>
                  <a:gs pos="80000">
                    <a:schemeClr val="dk1">
                      <a:tint val="55000"/>
                      <a:shade val="93000"/>
                      <a:satMod val="130000"/>
                    </a:schemeClr>
                  </a:gs>
                  <a:gs pos="100000">
                    <a:schemeClr val="dk1">
                      <a:tint val="5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8605-4530-8ECE-C0EF7379FA2E}"/>
              </c:ext>
            </c:extLst>
          </c:dPt>
          <c:dPt>
            <c:idx val="2"/>
            <c:bubble3D val="0"/>
            <c:spPr>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8605-4530-8ECE-C0EF7379FA2E}"/>
              </c:ext>
            </c:extLst>
          </c:dPt>
          <c:dPt>
            <c:idx val="3"/>
            <c:bubble3D val="0"/>
            <c:spPr>
              <a:solidFill>
                <a:srgbClr val="CC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8605-4530-8ECE-C0EF7379FA2E}"/>
              </c:ext>
            </c:extLst>
          </c:dPt>
          <c:dPt>
            <c:idx val="4"/>
            <c:bubble3D val="0"/>
            <c:spPr>
              <a:solidFill>
                <a:srgbClr val="33CC3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8605-4530-8ECE-C0EF7379FA2E}"/>
              </c:ext>
            </c:extLst>
          </c:dPt>
          <c:dLbls>
            <c:dLbl>
              <c:idx val="0"/>
              <c:layout>
                <c:manualLayout>
                  <c:x val="-0.15315245758436899"/>
                  <c:y val="0"/>
                </c:manualLayout>
              </c:layout>
              <c:tx>
                <c:rich>
                  <a:bodyPr rot="0" spcFirstLastPara="1" vertOverflow="overflow" horzOverflow="overflow"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r>
                      <a:rPr lang="en-US" sz="700" dirty="0" err="1"/>
                      <a:t>Cuerpo</a:t>
                    </a:r>
                    <a:r>
                      <a:rPr lang="en-US" sz="700" baseline="0" dirty="0"/>
                      <a:t> de </a:t>
                    </a:r>
                    <a:r>
                      <a:rPr lang="en-US" sz="700" baseline="0" dirty="0" err="1"/>
                      <a:t>agua</a:t>
                    </a:r>
                    <a:r>
                      <a:rPr lang="en-US" sz="700" baseline="0" dirty="0"/>
                      <a:t>
</a:t>
                    </a:r>
                    <a:fld id="{A930B7F0-CD17-4909-B5DC-E3D3964C9874}" type="PERCENTAGE">
                      <a:rPr lang="en-US" sz="700" baseline="0"/>
                      <a:pPr>
                        <a:defRPr sz="700" b="0" i="0" u="none" strike="noStrike" kern="1200" baseline="0">
                          <a:solidFill>
                            <a:sysClr val="windowText" lastClr="000000"/>
                          </a:solidFill>
                          <a:latin typeface="+mn-lt"/>
                          <a:ea typeface="+mn-ea"/>
                          <a:cs typeface="+mn-cs"/>
                        </a:defRPr>
                      </a:pPr>
                      <a:t>[PORCENTAJE]</a:t>
                    </a:fld>
                    <a:endParaRPr lang="en-US" sz="700" baseline="0" dirty="0"/>
                  </a:p>
                </c:rich>
              </c:tx>
              <c:numFmt formatCode="0.00%" sourceLinked="0"/>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8605-4530-8ECE-C0EF7379FA2E}"/>
                </c:ext>
                <c:ext xmlns:c15="http://schemas.microsoft.com/office/drawing/2012/chart" uri="{CE6537A1-D6FC-4f65-9D91-7224C49458BB}">
                  <c15:spPr xmlns:c15="http://schemas.microsoft.com/office/drawing/2012/chart">
                    <a:prstGeom prst="rect">
                      <a:avLst/>
                    </a:prstGeom>
                  </c15:spPr>
                  <c15:layout>
                    <c:manualLayout>
                      <c:w val="0.22115664561919379"/>
                      <c:h val="0.15306023936867133"/>
                    </c:manualLayout>
                  </c15:layout>
                  <c15:dlblFieldTable/>
                  <c15:showDataLabelsRange val="0"/>
                </c:ext>
              </c:extLst>
            </c:dLbl>
            <c:dLbl>
              <c:idx val="1"/>
              <c:layout>
                <c:manualLayout>
                  <c:x val="8.3164460153893796E-2"/>
                  <c:y val="-1.147525984574E-2"/>
                </c:manualLayout>
              </c:layout>
              <c:tx>
                <c:rich>
                  <a:bodyPr rot="0" spcFirstLastPara="1" vertOverflow="clip" horzOverflow="clip"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r>
                      <a:rPr lang="x-none" sz="700" dirty="0"/>
                      <a:t>Impermeables y suelo desnudo</a:t>
                    </a:r>
                  </a:p>
                  <a:p>
                    <a:pPr>
                      <a:defRPr sz="700" b="0" i="0" u="none" strike="noStrike" kern="1200" baseline="0">
                        <a:solidFill>
                          <a:sysClr val="windowText" lastClr="000000"/>
                        </a:solidFill>
                        <a:latin typeface="+mn-lt"/>
                        <a:ea typeface="+mn-ea"/>
                        <a:cs typeface="+mn-cs"/>
                      </a:defRPr>
                    </a:pPr>
                    <a:r>
                      <a:rPr lang="x-none" sz="700" dirty="0"/>
                      <a:t>57.47%</a:t>
                    </a:r>
                  </a:p>
                </c:rich>
              </c:tx>
              <c:numFmt formatCode="0.00%" sourceLinked="0"/>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8605-4530-8ECE-C0EF7379FA2E}"/>
                </c:ext>
                <c:ext xmlns:c15="http://schemas.microsoft.com/office/drawing/2012/chart" uri="{CE6537A1-D6FC-4f65-9D91-7224C49458BB}">
                  <c15:spPr xmlns:c15="http://schemas.microsoft.com/office/drawing/2012/chart">
                    <a:prstGeom prst="rect">
                      <a:avLst/>
                    </a:prstGeom>
                  </c15:spPr>
                </c:ext>
              </c:extLst>
            </c:dLbl>
            <c:dLbl>
              <c:idx val="2"/>
              <c:layout>
                <c:manualLayout>
                  <c:x val="0.14780939950640401"/>
                  <c:y val="4.08284383594974E-3"/>
                </c:manualLayout>
              </c:layout>
              <c:tx>
                <c:rich>
                  <a:bodyPr rot="0" spcFirstLastPara="1" vertOverflow="clip" horzOverflow="clip"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r>
                      <a:rPr lang="en-US" sz="700" dirty="0" err="1"/>
                      <a:t>Arbolado</a:t>
                    </a:r>
                    <a:endParaRPr lang="en-US" sz="700" dirty="0"/>
                  </a:p>
                  <a:p>
                    <a:pPr>
                      <a:defRPr sz="700" b="0" i="0" u="none" strike="noStrike" kern="1200" baseline="0">
                        <a:solidFill>
                          <a:sysClr val="windowText" lastClr="000000"/>
                        </a:solidFill>
                        <a:latin typeface="+mn-lt"/>
                        <a:ea typeface="+mn-ea"/>
                        <a:cs typeface="+mn-cs"/>
                      </a:defRPr>
                    </a:pPr>
                    <a:r>
                      <a:rPr lang="en-US" sz="700" dirty="0"/>
                      <a:t>25.20%</a:t>
                    </a:r>
                  </a:p>
                </c:rich>
              </c:tx>
              <c:numFmt formatCode="0.00%" sourceLinked="0"/>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8605-4530-8ECE-C0EF7379FA2E}"/>
                </c:ext>
                <c:ext xmlns:c15="http://schemas.microsoft.com/office/drawing/2012/chart" uri="{CE6537A1-D6FC-4f65-9D91-7224C49458BB}">
                  <c15:spPr xmlns:c15="http://schemas.microsoft.com/office/drawing/2012/chart">
                    <a:prstGeom prst="rect">
                      <a:avLst/>
                    </a:prstGeom>
                  </c15:spPr>
                </c:ext>
              </c:extLst>
            </c:dLbl>
            <c:dLbl>
              <c:idx val="3"/>
              <c:layout>
                <c:manualLayout>
                  <c:x val="-3.2961004874390701E-2"/>
                  <c:y val="-2.1550994650258899E-2"/>
                </c:manualLayout>
              </c:layout>
              <c:tx>
                <c:rich>
                  <a:bodyPr rot="0" spcFirstLastPara="1" vertOverflow="clip" horzOverflow="clip" vert="horz" wrap="square" lIns="38100" tIns="19050" rIns="38100" bIns="19050" anchor="ctr" anchorCtr="1">
                    <a:noAutofit/>
                  </a:bodyPr>
                  <a:lstStyle/>
                  <a:p>
                    <a:pPr>
                      <a:defRPr sz="700" b="0" i="0" u="none" strike="noStrike" kern="1200" baseline="0">
                        <a:solidFill>
                          <a:sysClr val="windowText" lastClr="000000"/>
                        </a:solidFill>
                        <a:latin typeface="+mn-lt"/>
                        <a:ea typeface="+mn-ea"/>
                        <a:cs typeface="+mn-cs"/>
                      </a:defRPr>
                    </a:pPr>
                    <a:r>
                      <a:rPr lang="en-US" sz="700" dirty="0" err="1"/>
                      <a:t>Pastos</a:t>
                    </a:r>
                    <a:r>
                      <a:rPr lang="en-US" sz="700" dirty="0"/>
                      <a:t> y </a:t>
                    </a:r>
                    <a:r>
                      <a:rPr lang="en-US" sz="700" dirty="0" err="1"/>
                      <a:t>arbustos</a:t>
                    </a:r>
                    <a:endParaRPr lang="en-US" sz="700" dirty="0"/>
                  </a:p>
                  <a:p>
                    <a:pPr>
                      <a:defRPr sz="700" b="0" i="0" u="none" strike="noStrike" kern="1200" baseline="0">
                        <a:solidFill>
                          <a:sysClr val="windowText" lastClr="000000"/>
                        </a:solidFill>
                        <a:latin typeface="+mn-lt"/>
                        <a:ea typeface="+mn-ea"/>
                        <a:cs typeface="+mn-cs"/>
                      </a:defRPr>
                    </a:pPr>
                    <a:r>
                      <a:rPr lang="en-US" sz="700" dirty="0"/>
                      <a:t>16.85%</a:t>
                    </a:r>
                  </a:p>
                </c:rich>
              </c:tx>
              <c:numFmt formatCode="0.00%" sourceLinked="0"/>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8605-4530-8ECE-C0EF7379FA2E}"/>
                </c:ext>
                <c:ext xmlns:c15="http://schemas.microsoft.com/office/drawing/2012/chart" uri="{CE6537A1-D6FC-4f65-9D91-7224C49458BB}">
                  <c15:spPr xmlns:c15="http://schemas.microsoft.com/office/drawing/2012/chart">
                    <a:prstGeom prst="rect">
                      <a:avLst/>
                    </a:prstGeom>
                  </c15:spPr>
                  <c15:layout>
                    <c:manualLayout>
                      <c:w val="0.14451808712168795"/>
                      <c:h val="0.1644390929159141"/>
                    </c:manualLayout>
                  </c15:layout>
                </c:ext>
              </c:extLst>
            </c:dLbl>
            <c:dLbl>
              <c:idx val="4"/>
              <c:layout>
                <c:manualLayout>
                  <c:x val="-0.190613484290302"/>
                  <c:y val="-4.7686607691342997E-3"/>
                </c:manualLayout>
              </c:layout>
              <c:tx>
                <c:rich>
                  <a:bodyPr rot="0" spcFirstLastPara="1" vertOverflow="clip" horzOverflow="clip"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r>
                      <a:rPr lang="en-US" sz="700" dirty="0" err="1">
                        <a:solidFill>
                          <a:sysClr val="windowText" lastClr="000000"/>
                        </a:solidFill>
                      </a:rPr>
                      <a:t>Cobertura</a:t>
                    </a:r>
                    <a:r>
                      <a:rPr lang="en-US" sz="700" dirty="0">
                        <a:solidFill>
                          <a:sysClr val="windowText" lastClr="000000"/>
                        </a:solidFill>
                      </a:rPr>
                      <a:t> </a:t>
                    </a:r>
                    <a:r>
                      <a:rPr lang="en-US" sz="700" dirty="0" err="1">
                        <a:solidFill>
                          <a:sysClr val="windowText" lastClr="000000"/>
                        </a:solidFill>
                      </a:rPr>
                      <a:t>verde</a:t>
                    </a:r>
                    <a:endParaRPr lang="en-US" sz="700" dirty="0">
                      <a:solidFill>
                        <a:sysClr val="windowText" lastClr="000000"/>
                      </a:solidFill>
                    </a:endParaRPr>
                  </a:p>
                  <a:p>
                    <a:pPr>
                      <a:defRPr sz="700" b="0" i="0" u="none" strike="noStrike" kern="1200" baseline="0">
                        <a:solidFill>
                          <a:sysClr val="windowText" lastClr="000000"/>
                        </a:solidFill>
                        <a:latin typeface="+mn-lt"/>
                        <a:ea typeface="+mn-ea"/>
                        <a:cs typeface="+mn-cs"/>
                      </a:defRPr>
                    </a:pPr>
                    <a:r>
                      <a:rPr lang="en-US" sz="700" dirty="0">
                        <a:solidFill>
                          <a:sysClr val="windowText" lastClr="000000"/>
                        </a:solidFill>
                      </a:rPr>
                      <a:t>42.06%</a:t>
                    </a:r>
                  </a:p>
                </c:rich>
              </c:tx>
              <c:numFmt formatCode="0.00%" sourceLinked="0"/>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8605-4530-8ECE-C0EF7379FA2E}"/>
                </c:ext>
                <c:ext xmlns:c15="http://schemas.microsoft.com/office/drawing/2012/chart" uri="{CE6537A1-D6FC-4f65-9D91-7224C49458BB}">
                  <c15:spPr xmlns:c15="http://schemas.microsoft.com/office/drawing/2012/chart">
                    <a:prstGeom prst="rect">
                      <a:avLst/>
                    </a:prstGeom>
                  </c15:spPr>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n-lt"/>
                    <a:ea typeface="+mn-ea"/>
                    <a:cs typeface="+mn-cs"/>
                  </a:defRPr>
                </a:pPr>
                <a:endParaRPr lang="es-MX"/>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Cálculos_cob_mun_hab!$R$14:$U$14</c:f>
              <c:strCache>
                <c:ptCount val="4"/>
                <c:pt idx="0">
                  <c:v>Cuerpo de agua</c:v>
                </c:pt>
                <c:pt idx="1">
                  <c:v>Impermeable y suelo desnudo</c:v>
                </c:pt>
                <c:pt idx="2">
                  <c:v>Arbolado</c:v>
                </c:pt>
                <c:pt idx="3">
                  <c:v>Pastos y arbustos</c:v>
                </c:pt>
              </c:strCache>
            </c:strRef>
          </c:cat>
          <c:val>
            <c:numRef>
              <c:f>Cálculos_cob_mun_hab!$R$22:$U$22</c:f>
              <c:numCache>
                <c:formatCode>#,##0.00</c:formatCode>
                <c:ptCount val="4"/>
                <c:pt idx="0">
                  <c:v>328.94882533600008</c:v>
                </c:pt>
                <c:pt idx="1">
                  <c:v>40214.938161070932</c:v>
                </c:pt>
                <c:pt idx="2">
                  <c:v>17635.882672004009</c:v>
                </c:pt>
                <c:pt idx="3">
                  <c:v>11790.34060603201</c:v>
                </c:pt>
              </c:numCache>
            </c:numRef>
          </c:val>
          <c:extLst xmlns:c16r2="http://schemas.microsoft.com/office/drawing/2015/06/chart">
            <c:ext xmlns:c16="http://schemas.microsoft.com/office/drawing/2014/chart" uri="{C3380CC4-5D6E-409C-BE32-E72D297353CC}">
              <c16:uniqueId val="{0000000A-8605-4530-8ECE-C0EF7379FA2E}"/>
            </c:ext>
          </c:extLst>
        </c:ser>
        <c:dLbls>
          <c:dLblPos val="outEnd"/>
          <c:showLegendKey val="0"/>
          <c:showVal val="0"/>
          <c:showCatName val="0"/>
          <c:showSerName val="0"/>
          <c:showPercent val="1"/>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7092627961046E-2"/>
          <c:y val="3.5879583233913999E-2"/>
          <c:w val="0.97088010312172701"/>
          <c:h val="0.80098973991887401"/>
        </c:manualLayout>
      </c:layout>
      <c:barChart>
        <c:barDir val="col"/>
        <c:grouping val="clustered"/>
        <c:varyColors val="0"/>
        <c:ser>
          <c:idx val="0"/>
          <c:order val="0"/>
          <c:tx>
            <c:strRef>
              <c:f>Homic_Lesiones_Feminic!$R$4</c:f>
              <c:strCache>
                <c:ptCount val="1"/>
                <c:pt idx="0">
                  <c:v>Total
Homic</c:v>
                </c:pt>
              </c:strCache>
            </c:strRef>
          </c:tx>
          <c:spPr>
            <a:solidFill>
              <a:schemeClr val="accent2">
                <a:lumMod val="50000"/>
              </a:schemeClr>
            </a:solidFill>
            <a:effectLst>
              <a:outerShdw blurRad="50800" dist="38100" dir="2700000" algn="tl" rotWithShape="0">
                <a:prstClr val="black">
                  <a:alpha val="40000"/>
                </a:prstClr>
              </a:outerShdw>
            </a:effectLst>
          </c:spPr>
          <c:invertIfNegative val="0"/>
          <c:dPt>
            <c:idx val="17"/>
            <c:invertIfNegative val="0"/>
            <c:bubble3D val="0"/>
            <c:spPr>
              <a:solidFill>
                <a:schemeClr val="tx1">
                  <a:lumMod val="50000"/>
                  <a:lumOff val="50000"/>
                </a:schemeClr>
              </a:solidFill>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525C-4DE7-96E5-C746D6437D23}"/>
              </c:ext>
            </c:extLst>
          </c:dPt>
          <c:dLbls>
            <c:dLbl>
              <c:idx val="17"/>
              <c:spPr/>
              <c:txPr>
                <a:bodyPr rot="-2880000"/>
                <a:lstStyle/>
                <a:p>
                  <a:pPr>
                    <a:defRPr sz="800" b="1" u="sng"/>
                  </a:pPr>
                  <a:endParaRPr lang="es-MX"/>
                </a:p>
              </c:txPr>
              <c:showLegendKey val="0"/>
              <c:showVal val="1"/>
              <c:showCatName val="0"/>
              <c:showSerName val="0"/>
              <c:showPercent val="0"/>
              <c:showBubbleSize val="0"/>
            </c:dLbl>
            <c:spPr>
              <a:noFill/>
              <a:ln>
                <a:noFill/>
              </a:ln>
              <a:effectLst/>
            </c:spPr>
            <c:txPr>
              <a:bodyPr rot="-2880000"/>
              <a:lstStyle/>
              <a:p>
                <a:pPr>
                  <a:defRPr sz="800"/>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Homic_Lesiones_Feminic!$O$5:$O$37</c:f>
              <c:strCache>
                <c:ptCount val="33"/>
                <c:pt idx="0">
                  <c:v>COL</c:v>
                </c:pt>
                <c:pt idx="1">
                  <c:v>BC</c:v>
                </c:pt>
                <c:pt idx="2">
                  <c:v>GRO</c:v>
                </c:pt>
                <c:pt idx="3">
                  <c:v>GTO</c:v>
                </c:pt>
                <c:pt idx="4">
                  <c:v>SIN</c:v>
                </c:pt>
                <c:pt idx="5">
                  <c:v>CHIH</c:v>
                </c:pt>
                <c:pt idx="6">
                  <c:v>MOR</c:v>
                </c:pt>
                <c:pt idx="7">
                  <c:v>TAMPS</c:v>
                </c:pt>
                <c:pt idx="8">
                  <c:v>MICH</c:v>
                </c:pt>
                <c:pt idx="9">
                  <c:v>QROO</c:v>
                </c:pt>
                <c:pt idx="10">
                  <c:v>OAX</c:v>
                </c:pt>
                <c:pt idx="11">
                  <c:v>NAY</c:v>
                </c:pt>
                <c:pt idx="12">
                  <c:v>ZAC</c:v>
                </c:pt>
                <c:pt idx="13">
                  <c:v>TAB</c:v>
                </c:pt>
                <c:pt idx="14">
                  <c:v>BCS</c:v>
                </c:pt>
                <c:pt idx="15">
                  <c:v>SON</c:v>
                </c:pt>
                <c:pt idx="16">
                  <c:v>SLP</c:v>
                </c:pt>
                <c:pt idx="17">
                  <c:v>JAL</c:v>
                </c:pt>
                <c:pt idx="18">
                  <c:v>PUE</c:v>
                </c:pt>
                <c:pt idx="19">
                  <c:v>VER</c:v>
                </c:pt>
                <c:pt idx="20">
                  <c:v>DGO</c:v>
                </c:pt>
                <c:pt idx="21">
                  <c:v>CHIS</c:v>
                </c:pt>
                <c:pt idx="22">
                  <c:v>HGO</c:v>
                </c:pt>
                <c:pt idx="23">
                  <c:v>QRO</c:v>
                </c:pt>
                <c:pt idx="24">
                  <c:v>AGS</c:v>
                </c:pt>
                <c:pt idx="25">
                  <c:v>CDMX</c:v>
                </c:pt>
                <c:pt idx="26">
                  <c:v>NL</c:v>
                </c:pt>
                <c:pt idx="27">
                  <c:v>EDOMEX</c:v>
                </c:pt>
                <c:pt idx="28">
                  <c:v>COAH</c:v>
                </c:pt>
                <c:pt idx="29">
                  <c:v>CAMP</c:v>
                </c:pt>
                <c:pt idx="30">
                  <c:v>TLAX</c:v>
                </c:pt>
                <c:pt idx="31">
                  <c:v>YUC</c:v>
                </c:pt>
                <c:pt idx="32">
                  <c:v>NAL</c:v>
                </c:pt>
              </c:strCache>
            </c:strRef>
          </c:cat>
          <c:val>
            <c:numRef>
              <c:f>Homic_Lesiones_Feminic!$R$5:$R$36</c:f>
              <c:numCache>
                <c:formatCode>#,##0.0</c:formatCode>
                <c:ptCount val="32"/>
                <c:pt idx="0">
                  <c:v>46.993069228165453</c:v>
                </c:pt>
                <c:pt idx="1">
                  <c:v>39.848397778125403</c:v>
                </c:pt>
                <c:pt idx="2">
                  <c:v>38.840950897637867</c:v>
                </c:pt>
                <c:pt idx="3">
                  <c:v>34.878525319428498</c:v>
                </c:pt>
                <c:pt idx="4">
                  <c:v>27.359006088342792</c:v>
                </c:pt>
                <c:pt idx="5">
                  <c:v>26.068511826114491</c:v>
                </c:pt>
                <c:pt idx="6">
                  <c:v>23.94853163565049</c:v>
                </c:pt>
                <c:pt idx="7">
                  <c:v>23.626380349676239</c:v>
                </c:pt>
                <c:pt idx="8">
                  <c:v>22.7640724557331</c:v>
                </c:pt>
                <c:pt idx="9">
                  <c:v>22.28749617728268</c:v>
                </c:pt>
                <c:pt idx="10">
                  <c:v>21.960136641409189</c:v>
                </c:pt>
                <c:pt idx="11">
                  <c:v>19.914471405588749</c:v>
                </c:pt>
                <c:pt idx="12">
                  <c:v>19.602804815295951</c:v>
                </c:pt>
                <c:pt idx="13">
                  <c:v>18.538932094336829</c:v>
                </c:pt>
                <c:pt idx="14">
                  <c:v>18.010939189141549</c:v>
                </c:pt>
                <c:pt idx="15">
                  <c:v>17.997210677602919</c:v>
                </c:pt>
                <c:pt idx="16">
                  <c:v>17.062091955642298</c:v>
                </c:pt>
                <c:pt idx="17">
                  <c:v>16.041509119786859</c:v>
                </c:pt>
                <c:pt idx="18">
                  <c:v>15.475452317140251</c:v>
                </c:pt>
                <c:pt idx="19">
                  <c:v>13.2719864109956</c:v>
                </c:pt>
                <c:pt idx="20">
                  <c:v>12.00463289071455</c:v>
                </c:pt>
                <c:pt idx="21">
                  <c:v>11.90031780397206</c:v>
                </c:pt>
                <c:pt idx="22">
                  <c:v>11.675767344263811</c:v>
                </c:pt>
                <c:pt idx="23">
                  <c:v>11.6166606993256</c:v>
                </c:pt>
                <c:pt idx="24">
                  <c:v>11.063001222348131</c:v>
                </c:pt>
                <c:pt idx="25">
                  <c:v>10.58244331732277</c:v>
                </c:pt>
                <c:pt idx="26">
                  <c:v>10.3384160536251</c:v>
                </c:pt>
                <c:pt idx="27">
                  <c:v>8.0547042249522747</c:v>
                </c:pt>
                <c:pt idx="28">
                  <c:v>7.8664018465928747</c:v>
                </c:pt>
                <c:pt idx="29">
                  <c:v>7.3803903061167144</c:v>
                </c:pt>
                <c:pt idx="30">
                  <c:v>6.6158321135780946</c:v>
                </c:pt>
                <c:pt idx="31">
                  <c:v>2.0003476957684811</c:v>
                </c:pt>
              </c:numCache>
            </c:numRef>
          </c:val>
          <c:extLst xmlns:c16r2="http://schemas.microsoft.com/office/drawing/2015/06/chart">
            <c:ext xmlns:c16="http://schemas.microsoft.com/office/drawing/2014/chart" uri="{C3380CC4-5D6E-409C-BE32-E72D297353CC}">
              <c16:uniqueId val="{00000002-525C-4DE7-96E5-C746D6437D23}"/>
            </c:ext>
          </c:extLst>
        </c:ser>
        <c:dLbls>
          <c:showLegendKey val="0"/>
          <c:showVal val="0"/>
          <c:showCatName val="0"/>
          <c:showSerName val="0"/>
          <c:showPercent val="0"/>
          <c:showBubbleSize val="0"/>
        </c:dLbls>
        <c:gapWidth val="242"/>
        <c:axId val="292947592"/>
        <c:axId val="292947200"/>
      </c:barChart>
      <c:catAx>
        <c:axId val="292947592"/>
        <c:scaling>
          <c:orientation val="minMax"/>
        </c:scaling>
        <c:delete val="0"/>
        <c:axPos val="b"/>
        <c:numFmt formatCode="General" sourceLinked="0"/>
        <c:majorTickMark val="out"/>
        <c:minorTickMark val="none"/>
        <c:tickLblPos val="nextTo"/>
        <c:txPr>
          <a:bodyPr/>
          <a:lstStyle/>
          <a:p>
            <a:pPr>
              <a:defRPr b="1"/>
            </a:pPr>
            <a:endParaRPr lang="es-MX"/>
          </a:p>
        </c:txPr>
        <c:crossAx val="292947200"/>
        <c:crosses val="autoZero"/>
        <c:auto val="1"/>
        <c:lblAlgn val="ctr"/>
        <c:lblOffset val="100"/>
        <c:noMultiLvlLbl val="0"/>
      </c:catAx>
      <c:valAx>
        <c:axId val="292947200"/>
        <c:scaling>
          <c:orientation val="minMax"/>
        </c:scaling>
        <c:delete val="1"/>
        <c:axPos val="l"/>
        <c:majorGridlines>
          <c:spPr>
            <a:ln>
              <a:solidFill>
                <a:schemeClr val="bg1">
                  <a:lumMod val="95000"/>
                </a:schemeClr>
              </a:solidFill>
            </a:ln>
          </c:spPr>
        </c:majorGridlines>
        <c:numFmt formatCode="#,##0.0" sourceLinked="1"/>
        <c:majorTickMark val="out"/>
        <c:minorTickMark val="none"/>
        <c:tickLblPos val="nextTo"/>
        <c:crossAx val="292947592"/>
        <c:crosses val="autoZero"/>
        <c:crossBetween val="between"/>
      </c:valAx>
    </c:plotArea>
    <c:plotVisOnly val="1"/>
    <c:dispBlanksAs val="gap"/>
    <c:showDLblsOverMax val="0"/>
  </c:chart>
  <c:txPr>
    <a:bodyPr/>
    <a:lstStyle/>
    <a:p>
      <a:pPr>
        <a:defRPr>
          <a:latin typeface="Arial" panose="020B0604020202020204" pitchFamily="34" charset="0"/>
          <a:cs typeface="Arial" panose="020B0604020202020204" pitchFamily="34" charset="0"/>
        </a:defRPr>
      </a:pPr>
      <a:endParaRPr lang="es-MX"/>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7092627961046E-2"/>
          <c:y val="3.5879583233913999E-2"/>
          <c:w val="0.97088010312172701"/>
          <c:h val="0.80098973991887401"/>
        </c:manualLayout>
      </c:layout>
      <c:barChart>
        <c:barDir val="col"/>
        <c:grouping val="clustered"/>
        <c:varyColors val="0"/>
        <c:dLbls>
          <c:showLegendKey val="0"/>
          <c:showVal val="0"/>
          <c:showCatName val="0"/>
          <c:showSerName val="0"/>
          <c:showPercent val="0"/>
          <c:showBubbleSize val="0"/>
        </c:dLbls>
        <c:gapWidth val="242"/>
        <c:axId val="859259848"/>
        <c:axId val="859259064"/>
      </c:barChart>
      <c:catAx>
        <c:axId val="859259848"/>
        <c:scaling>
          <c:orientation val="minMax"/>
        </c:scaling>
        <c:delete val="0"/>
        <c:axPos val="b"/>
        <c:numFmt formatCode="General" sourceLinked="0"/>
        <c:majorTickMark val="out"/>
        <c:minorTickMark val="none"/>
        <c:tickLblPos val="nextTo"/>
        <c:txPr>
          <a:bodyPr/>
          <a:lstStyle/>
          <a:p>
            <a:pPr>
              <a:defRPr b="1"/>
            </a:pPr>
            <a:endParaRPr lang="es-MX"/>
          </a:p>
        </c:txPr>
        <c:crossAx val="859259064"/>
        <c:crosses val="autoZero"/>
        <c:auto val="1"/>
        <c:lblAlgn val="ctr"/>
        <c:lblOffset val="100"/>
        <c:noMultiLvlLbl val="0"/>
      </c:catAx>
      <c:valAx>
        <c:axId val="859259064"/>
        <c:scaling>
          <c:orientation val="minMax"/>
        </c:scaling>
        <c:delete val="1"/>
        <c:axPos val="l"/>
        <c:majorGridlines>
          <c:spPr>
            <a:ln>
              <a:solidFill>
                <a:schemeClr val="bg1">
                  <a:lumMod val="95000"/>
                </a:schemeClr>
              </a:solidFill>
            </a:ln>
          </c:spPr>
        </c:majorGridlines>
        <c:numFmt formatCode="#,##0.0" sourceLinked="1"/>
        <c:majorTickMark val="out"/>
        <c:minorTickMark val="none"/>
        <c:tickLblPos val="nextTo"/>
        <c:crossAx val="859259848"/>
        <c:crosses val="autoZero"/>
        <c:crossBetween val="between"/>
      </c:valAx>
    </c:plotArea>
    <c:plotVisOnly val="1"/>
    <c:dispBlanksAs val="gap"/>
    <c:showDLblsOverMax val="0"/>
  </c:chart>
  <c:txPr>
    <a:bodyPr/>
    <a:lstStyle/>
    <a:p>
      <a:pPr>
        <a:defRPr>
          <a:latin typeface="Arial" panose="020B0604020202020204" pitchFamily="34" charset="0"/>
          <a:cs typeface="Arial" panose="020B0604020202020204" pitchFamily="34" charset="0"/>
        </a:defRPr>
      </a:pPr>
      <a:endParaRPr lang="es-MX"/>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s-ES" sz="1000" dirty="0"/>
              <a:t>Visitas </a:t>
            </a:r>
            <a:r>
              <a:rPr lang="es-ES" sz="1000" dirty="0" smtClean="0"/>
              <a:t>en</a:t>
            </a:r>
            <a:r>
              <a:rPr lang="es-ES" sz="1000" baseline="0" dirty="0" smtClean="0"/>
              <a:t> línea 2014 </a:t>
            </a:r>
            <a:r>
              <a:rPr lang="mr-IN" sz="1000" baseline="0" dirty="0" smtClean="0"/>
              <a:t>–</a:t>
            </a:r>
            <a:r>
              <a:rPr lang="es-ES" sz="1000" baseline="0" dirty="0" smtClean="0"/>
              <a:t> 2018*</a:t>
            </a:r>
            <a:endParaRPr lang="es-ES" sz="1000" dirty="0"/>
          </a:p>
        </c:rich>
      </c:tx>
      <c:overlay val="0"/>
    </c:title>
    <c:autoTitleDeleted val="0"/>
    <c:plotArea>
      <c:layout>
        <c:manualLayout>
          <c:layoutTarget val="inner"/>
          <c:xMode val="edge"/>
          <c:yMode val="edge"/>
          <c:x val="7.9871298194509194E-2"/>
          <c:y val="0.151589455172389"/>
          <c:w val="0.900063101512249"/>
          <c:h val="0.65849221733737595"/>
        </c:manualLayout>
      </c:layout>
      <c:lineChart>
        <c:grouping val="standard"/>
        <c:varyColors val="1"/>
        <c:ser>
          <c:idx val="0"/>
          <c:order val="0"/>
          <c:tx>
            <c:strRef>
              <c:f>'[Visitas portales iieg - google analytics.xlsx]Hoja 1'!$B$5</c:f>
              <c:strCache>
                <c:ptCount val="1"/>
                <c:pt idx="0">
                  <c:v>iieg.gob.mx</c:v>
                </c:pt>
              </c:strCache>
            </c:strRef>
          </c:tx>
          <c:spPr>
            <a:ln w="38100" cmpd="sng">
              <a:solidFill>
                <a:srgbClr val="AE0603"/>
              </a:solidFill>
            </a:ln>
          </c:spPr>
          <c:marker>
            <c:symbol val="none"/>
          </c:marker>
          <c:dLbls>
            <c:dLbl>
              <c:idx val="3"/>
              <c:layout>
                <c:manualLayout>
                  <c:x val="-4.1355190050768001E-2"/>
                  <c:y val="-9.474340948274340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A02-438A-9F7C-0A982050B38A}"/>
                </c:ext>
                <c:ext xmlns:c15="http://schemas.microsoft.com/office/drawing/2012/chart" uri="{CE6537A1-D6FC-4f65-9D91-7224C49458BB}"/>
              </c:extLst>
            </c:dLbl>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'[Visitas portales iieg - google analytics.xlsx]Hoja 1'!$C$4:$G$4</c:f>
              <c:numCache>
                <c:formatCode>General</c:formatCode>
                <c:ptCount val="5"/>
                <c:pt idx="0">
                  <c:v>2014</c:v>
                </c:pt>
                <c:pt idx="1">
                  <c:v>2015</c:v>
                </c:pt>
                <c:pt idx="2">
                  <c:v>2016</c:v>
                </c:pt>
                <c:pt idx="3">
                  <c:v>2017</c:v>
                </c:pt>
                <c:pt idx="4">
                  <c:v>2018</c:v>
                </c:pt>
              </c:numCache>
            </c:numRef>
          </c:cat>
          <c:val>
            <c:numRef>
              <c:f>'[Visitas portales iieg - google analytics.xlsx]Hoja 1'!$C$5:$G$5</c:f>
              <c:numCache>
                <c:formatCode>#,##0</c:formatCode>
                <c:ptCount val="5"/>
                <c:pt idx="0">
                  <c:v>18857</c:v>
                </c:pt>
                <c:pt idx="1">
                  <c:v>33665</c:v>
                </c:pt>
                <c:pt idx="2">
                  <c:v>36996</c:v>
                </c:pt>
                <c:pt idx="3">
                  <c:v>32298</c:v>
                </c:pt>
                <c:pt idx="4">
                  <c:v>29100</c:v>
                </c:pt>
              </c:numCache>
            </c:numRef>
          </c:val>
          <c:smooth val="0"/>
          <c:extLst xmlns:c16r2="http://schemas.microsoft.com/office/drawing/2015/06/chart">
            <c:ext xmlns:c16="http://schemas.microsoft.com/office/drawing/2014/chart" uri="{C3380CC4-5D6E-409C-BE32-E72D297353CC}">
              <c16:uniqueId val="{00000001-5A02-438A-9F7C-0A982050B38A}"/>
            </c:ext>
          </c:extLst>
        </c:ser>
        <c:ser>
          <c:idx val="1"/>
          <c:order val="1"/>
          <c:tx>
            <c:strRef>
              <c:f>'[Visitas portales iieg - google analytics.xlsx]Hoja 1'!$B$6</c:f>
              <c:strCache>
                <c:ptCount val="1"/>
                <c:pt idx="0">
                  <c:v>Strategos</c:v>
                </c:pt>
              </c:strCache>
            </c:strRef>
          </c:tx>
          <c:spPr>
            <a:ln w="63500" cmpd="sng">
              <a:solidFill>
                <a:srgbClr val="008000"/>
              </a:solidFill>
            </a:ln>
          </c:spPr>
          <c:marker>
            <c:symbol val="none"/>
          </c:marker>
          <c:dLbls>
            <c:dLbl>
              <c:idx val="3"/>
              <c:layout>
                <c:manualLayout>
                  <c:x val="-4.5985713195362397E-2"/>
                  <c:y val="7.479742853900779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A02-438A-9F7C-0A982050B38A}"/>
                </c:ext>
                <c:ext xmlns:c15="http://schemas.microsoft.com/office/drawing/2012/chart" uri="{CE6537A1-D6FC-4f65-9D91-7224C49458BB}"/>
              </c:extLst>
            </c:dLbl>
            <c:spPr>
              <a:noFill/>
              <a:ln>
                <a:noFill/>
              </a:ln>
              <a:effectLst/>
            </c:spPr>
            <c:txPr>
              <a:bodyPr/>
              <a:lstStyle/>
              <a:p>
                <a:pPr>
                  <a:defRPr b="1"/>
                </a:pPr>
                <a:endParaRPr lang="es-MX"/>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'[Visitas portales iieg - google analytics.xlsx]Hoja 1'!$C$4:$G$4</c:f>
              <c:numCache>
                <c:formatCode>General</c:formatCode>
                <c:ptCount val="5"/>
                <c:pt idx="0">
                  <c:v>2014</c:v>
                </c:pt>
                <c:pt idx="1">
                  <c:v>2015</c:v>
                </c:pt>
                <c:pt idx="2">
                  <c:v>2016</c:v>
                </c:pt>
                <c:pt idx="3">
                  <c:v>2017</c:v>
                </c:pt>
                <c:pt idx="4">
                  <c:v>2018</c:v>
                </c:pt>
              </c:numCache>
            </c:numRef>
          </c:cat>
          <c:val>
            <c:numRef>
              <c:f>'[Visitas portales iieg - google analytics.xlsx]Hoja 1'!$C$6:$G$6</c:f>
              <c:numCache>
                <c:formatCode>#,##0</c:formatCode>
                <c:ptCount val="5"/>
                <c:pt idx="0">
                  <c:v>838</c:v>
                </c:pt>
                <c:pt idx="1">
                  <c:v>2313</c:v>
                </c:pt>
                <c:pt idx="2">
                  <c:v>7901</c:v>
                </c:pt>
                <c:pt idx="3">
                  <c:v>31695</c:v>
                </c:pt>
                <c:pt idx="4">
                  <c:v>52802</c:v>
                </c:pt>
              </c:numCache>
            </c:numRef>
          </c:val>
          <c:smooth val="0"/>
          <c:extLst xmlns:c16r2="http://schemas.microsoft.com/office/drawing/2015/06/chart">
            <c:ext xmlns:c16="http://schemas.microsoft.com/office/drawing/2014/chart" uri="{C3380CC4-5D6E-409C-BE32-E72D297353CC}">
              <c16:uniqueId val="{00000003-5A02-438A-9F7C-0A982050B38A}"/>
            </c:ext>
          </c:extLst>
        </c:ser>
        <c:dLbls>
          <c:dLblPos val="t"/>
          <c:showLegendKey val="0"/>
          <c:showVal val="1"/>
          <c:showCatName val="0"/>
          <c:showSerName val="0"/>
          <c:showPercent val="0"/>
          <c:showBubbleSize val="0"/>
        </c:dLbls>
        <c:smooth val="0"/>
        <c:axId val="409653752"/>
        <c:axId val="587455232"/>
      </c:lineChart>
      <c:catAx>
        <c:axId val="409653752"/>
        <c:scaling>
          <c:orientation val="minMax"/>
        </c:scaling>
        <c:delete val="0"/>
        <c:axPos val="b"/>
        <c:numFmt formatCode="General" sourceLinked="1"/>
        <c:majorTickMark val="cross"/>
        <c:minorTickMark val="cross"/>
        <c:tickLblPos val="nextTo"/>
        <c:crossAx val="587455232"/>
        <c:crosses val="autoZero"/>
        <c:auto val="1"/>
        <c:lblAlgn val="ctr"/>
        <c:lblOffset val="100"/>
        <c:noMultiLvlLbl val="1"/>
      </c:catAx>
      <c:valAx>
        <c:axId val="587455232"/>
        <c:scaling>
          <c:orientation val="minMax"/>
          <c:max val="60000"/>
        </c:scaling>
        <c:delete val="0"/>
        <c:axPos val="l"/>
        <c:majorGridlines>
          <c:spPr>
            <a:ln>
              <a:solidFill>
                <a:srgbClr val="B7B7B7"/>
              </a:solidFill>
            </a:ln>
          </c:spPr>
        </c:majorGridlines>
        <c:numFmt formatCode="#,##0" sourceLinked="1"/>
        <c:majorTickMark val="cross"/>
        <c:minorTickMark val="cross"/>
        <c:tickLblPos val="nextTo"/>
        <c:spPr>
          <a:ln w="47625">
            <a:noFill/>
          </a:ln>
        </c:spPr>
        <c:crossAx val="409653752"/>
        <c:crosses val="autoZero"/>
        <c:crossBetween val="between"/>
      </c:valAx>
    </c:plotArea>
    <c:legend>
      <c:legendPos val="b"/>
      <c:layout>
        <c:manualLayout>
          <c:xMode val="edge"/>
          <c:yMode val="edge"/>
          <c:x val="0.37472247245142598"/>
          <c:y val="0.91995026069161501"/>
          <c:w val="0.26290311681606698"/>
          <c:h val="8.0049739308384896E-2"/>
        </c:manualLayout>
      </c:layout>
      <c:overlay val="0"/>
    </c:legend>
    <c:plotVisOnly val="1"/>
    <c:dispBlanksAs val="zero"/>
    <c:showDLblsOverMax val="1"/>
  </c:chart>
  <c:txPr>
    <a:bodyPr/>
    <a:lstStyle/>
    <a:p>
      <a:pPr>
        <a:defRPr>
          <a:latin typeface="Arial"/>
          <a:cs typeface="Arial"/>
        </a:defRPr>
      </a:pPr>
      <a:endParaRPr lang="es-MX"/>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dirty="0"/>
              <a:t>Redes sociales</a:t>
            </a:r>
          </a:p>
          <a:p>
            <a:pPr>
              <a:defRPr/>
            </a:pPr>
            <a:r>
              <a:rPr lang="es-ES" b="0" dirty="0"/>
              <a:t>Seguidores 2014-2018</a:t>
            </a:r>
          </a:p>
        </c:rich>
      </c:tx>
      <c:overlay val="0"/>
    </c:title>
    <c:autoTitleDeleted val="0"/>
    <c:plotArea>
      <c:layout>
        <c:manualLayout>
          <c:layoutTarget val="inner"/>
          <c:xMode val="edge"/>
          <c:yMode val="edge"/>
          <c:x val="7.6761811023622006E-2"/>
          <c:y val="0.19156465321329899"/>
          <c:w val="0.77059006513074702"/>
          <c:h val="0.71761182960870296"/>
        </c:manualLayout>
      </c:layout>
      <c:lineChart>
        <c:grouping val="standard"/>
        <c:varyColors val="0"/>
        <c:ser>
          <c:idx val="0"/>
          <c:order val="0"/>
          <c:tx>
            <c:strRef>
              <c:f>Hoja1!$A$44</c:f>
              <c:strCache>
                <c:ptCount val="1"/>
                <c:pt idx="0">
                  <c:v>Twitter</c:v>
                </c:pt>
              </c:strCache>
            </c:strRef>
          </c:tx>
          <c:spPr>
            <a:ln>
              <a:solidFill>
                <a:srgbClr val="3366FF"/>
              </a:solidFill>
            </a:ln>
          </c:spPr>
          <c:marker>
            <c:symbol val="none"/>
          </c:marker>
          <c:dLbls>
            <c:dLbl>
              <c:idx val="0"/>
              <c:layout>
                <c:manualLayout>
                  <c:x val="0"/>
                  <c:y val="2.90249474565603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E58-41D5-A8F2-D36E8AEE91CE}"/>
                </c:ext>
                <c:ext xmlns:c15="http://schemas.microsoft.com/office/drawing/2012/chart" uri="{CE6537A1-D6FC-4f65-9D91-7224C49458BB}"/>
              </c:extLst>
            </c:dLbl>
            <c:dLbl>
              <c:idx val="1"/>
              <c:layout>
                <c:manualLayout>
                  <c:x val="0"/>
                  <c:y val="3.99093027527704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E58-41D5-A8F2-D36E8AEE91CE}"/>
                </c:ext>
                <c:ext xmlns:c15="http://schemas.microsoft.com/office/drawing/2012/chart" uri="{CE6537A1-D6FC-4f65-9D91-7224C49458BB}"/>
              </c:extLst>
            </c:dLbl>
            <c:dLbl>
              <c:idx val="2"/>
              <c:layout>
                <c:manualLayout>
                  <c:x val="3.0864197530863099E-3"/>
                  <c:y val="-5.804989491312090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E58-41D5-A8F2-D36E8AEE91CE}"/>
                </c:ext>
                <c:ext xmlns:c15="http://schemas.microsoft.com/office/drawing/2012/chart" uri="{CE6537A1-D6FC-4f65-9D91-7224C49458BB}"/>
              </c:extLst>
            </c:dLbl>
            <c:dLbl>
              <c:idx val="3"/>
              <c:layout>
                <c:manualLayout>
                  <c:x val="-1.54320987654321E-3"/>
                  <c:y val="-4.716553961691070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E58-41D5-A8F2-D36E8AEE91CE}"/>
                </c:ext>
                <c:ext xmlns:c15="http://schemas.microsoft.com/office/drawing/2012/chart" uri="{CE6537A1-D6FC-4f65-9D91-7224C49458BB}"/>
              </c:extLst>
            </c:dLbl>
            <c:spPr>
              <a:noFill/>
              <a:ln>
                <a:noFill/>
              </a:ln>
              <a:effectLst/>
            </c:spPr>
            <c:txPr>
              <a:bodyPr/>
              <a:lstStyle/>
              <a:p>
                <a:pPr>
                  <a:defRPr>
                    <a:solidFill>
                      <a:srgbClr val="3366FF"/>
                    </a:solidFill>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Hoja1!$B$43:$F$43</c:f>
              <c:numCache>
                <c:formatCode>General</c:formatCode>
                <c:ptCount val="5"/>
                <c:pt idx="0">
                  <c:v>2014</c:v>
                </c:pt>
                <c:pt idx="1">
                  <c:v>2015</c:v>
                </c:pt>
                <c:pt idx="2">
                  <c:v>2016</c:v>
                </c:pt>
                <c:pt idx="3">
                  <c:v>2017</c:v>
                </c:pt>
                <c:pt idx="4">
                  <c:v>2018</c:v>
                </c:pt>
              </c:numCache>
            </c:numRef>
          </c:cat>
          <c:val>
            <c:numRef>
              <c:f>Hoja1!$B$44:$F$44</c:f>
              <c:numCache>
                <c:formatCode>_-* #,##0_-;\-* #,##0_-;_-* "-"??_-;_-@_-</c:formatCode>
                <c:ptCount val="5"/>
                <c:pt idx="0">
                  <c:v>5874</c:v>
                </c:pt>
                <c:pt idx="1">
                  <c:v>6380</c:v>
                </c:pt>
                <c:pt idx="2">
                  <c:v>7732</c:v>
                </c:pt>
                <c:pt idx="3">
                  <c:v>8901</c:v>
                </c:pt>
                <c:pt idx="4">
                  <c:v>9600</c:v>
                </c:pt>
              </c:numCache>
            </c:numRef>
          </c:val>
          <c:smooth val="0"/>
          <c:extLst xmlns:c16r2="http://schemas.microsoft.com/office/drawing/2015/06/chart">
            <c:ext xmlns:c16="http://schemas.microsoft.com/office/drawing/2014/chart" uri="{C3380CC4-5D6E-409C-BE32-E72D297353CC}">
              <c16:uniqueId val="{00000004-BE58-41D5-A8F2-D36E8AEE91CE}"/>
            </c:ext>
          </c:extLst>
        </c:ser>
        <c:ser>
          <c:idx val="1"/>
          <c:order val="1"/>
          <c:tx>
            <c:strRef>
              <c:f>Hoja1!$A$45</c:f>
              <c:strCache>
                <c:ptCount val="1"/>
                <c:pt idx="0">
                  <c:v>Facebook</c:v>
                </c:pt>
              </c:strCache>
            </c:strRef>
          </c:tx>
          <c:spPr>
            <a:ln>
              <a:solidFill>
                <a:schemeClr val="accent3">
                  <a:lumMod val="75000"/>
                </a:schemeClr>
              </a:solidFill>
            </a:ln>
          </c:spPr>
          <c:marker>
            <c:symbol val="none"/>
          </c:marker>
          <c:dLbls>
            <c:dLbl>
              <c:idx val="0"/>
              <c:layout>
                <c:manualLayout>
                  <c:x val="0"/>
                  <c:y val="-2.53968290244903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E58-41D5-A8F2-D36E8AEE91CE}"/>
                </c:ext>
                <c:ext xmlns:c15="http://schemas.microsoft.com/office/drawing/2012/chart" uri="{CE6537A1-D6FC-4f65-9D91-7224C49458BB}"/>
              </c:extLst>
            </c:dLbl>
            <c:dLbl>
              <c:idx val="1"/>
              <c:layout>
                <c:manualLayout>
                  <c:x val="0"/>
                  <c:y val="-6.530613177726089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BE58-41D5-A8F2-D36E8AEE91CE}"/>
                </c:ext>
                <c:ext xmlns:c15="http://schemas.microsoft.com/office/drawing/2012/chart" uri="{CE6537A1-D6FC-4f65-9D91-7224C49458BB}"/>
              </c:extLst>
            </c:dLbl>
            <c:dLbl>
              <c:idx val="2"/>
              <c:layout>
                <c:manualLayout>
                  <c:x val="3.08641975308642E-3"/>
                  <c:y val="3.62811843207005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BE58-41D5-A8F2-D36E8AEE91CE}"/>
                </c:ext>
                <c:ext xmlns:c15="http://schemas.microsoft.com/office/drawing/2012/chart" uri="{CE6537A1-D6FC-4f65-9D91-7224C49458BB}"/>
              </c:extLst>
            </c:dLbl>
            <c:dLbl>
              <c:idx val="3"/>
              <c:layout>
                <c:manualLayout>
                  <c:x val="-1.54320987654321E-3"/>
                  <c:y val="4.35374211848406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BE58-41D5-A8F2-D36E8AEE91CE}"/>
                </c:ext>
                <c:ext xmlns:c15="http://schemas.microsoft.com/office/drawing/2012/chart" uri="{CE6537A1-D6FC-4f65-9D91-7224C49458BB}"/>
              </c:extLst>
            </c:dLbl>
            <c:dLbl>
              <c:idx val="4"/>
              <c:layout>
                <c:manualLayout>
                  <c:x val="0"/>
                  <c:y val="2.90249474565603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BE58-41D5-A8F2-D36E8AEE91CE}"/>
                </c:ext>
                <c:ext xmlns:c15="http://schemas.microsoft.com/office/drawing/2012/chart" uri="{CE6537A1-D6FC-4f65-9D91-7224C49458BB}"/>
              </c:extLst>
            </c:dLbl>
            <c:spPr>
              <a:noFill/>
              <a:ln>
                <a:noFill/>
              </a:ln>
              <a:effectLst/>
            </c:spPr>
            <c:txPr>
              <a:bodyPr/>
              <a:lstStyle/>
              <a:p>
                <a:pPr>
                  <a:defRPr>
                    <a:solidFill>
                      <a:srgbClr val="000090"/>
                    </a:solidFill>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Hoja1!$B$43:$F$43</c:f>
              <c:numCache>
                <c:formatCode>General</c:formatCode>
                <c:ptCount val="5"/>
                <c:pt idx="0">
                  <c:v>2014</c:v>
                </c:pt>
                <c:pt idx="1">
                  <c:v>2015</c:v>
                </c:pt>
                <c:pt idx="2">
                  <c:v>2016</c:v>
                </c:pt>
                <c:pt idx="3">
                  <c:v>2017</c:v>
                </c:pt>
                <c:pt idx="4">
                  <c:v>2018</c:v>
                </c:pt>
              </c:numCache>
            </c:numRef>
          </c:cat>
          <c:val>
            <c:numRef>
              <c:f>Hoja1!$B$45:$F$45</c:f>
              <c:numCache>
                <c:formatCode>_-* #,##0_-;\-* #,##0_-;_-* "-"??_-;_-@_-</c:formatCode>
                <c:ptCount val="5"/>
                <c:pt idx="0">
                  <c:v>6944</c:v>
                </c:pt>
                <c:pt idx="1">
                  <c:v>6692</c:v>
                </c:pt>
                <c:pt idx="2">
                  <c:v>7501</c:v>
                </c:pt>
                <c:pt idx="3">
                  <c:v>8461</c:v>
                </c:pt>
                <c:pt idx="4">
                  <c:v>8990</c:v>
                </c:pt>
              </c:numCache>
            </c:numRef>
          </c:val>
          <c:smooth val="0"/>
          <c:extLst xmlns:c16r2="http://schemas.microsoft.com/office/drawing/2015/06/chart">
            <c:ext xmlns:c16="http://schemas.microsoft.com/office/drawing/2014/chart" uri="{C3380CC4-5D6E-409C-BE32-E72D297353CC}">
              <c16:uniqueId val="{0000000A-BE58-41D5-A8F2-D36E8AEE91CE}"/>
            </c:ext>
          </c:extLst>
        </c:ser>
        <c:dLbls>
          <c:showLegendKey val="0"/>
          <c:showVal val="1"/>
          <c:showCatName val="0"/>
          <c:showSerName val="0"/>
          <c:showPercent val="0"/>
          <c:showBubbleSize val="0"/>
        </c:dLbls>
        <c:smooth val="0"/>
        <c:axId val="587454056"/>
        <c:axId val="587451704"/>
      </c:lineChart>
      <c:catAx>
        <c:axId val="587454056"/>
        <c:scaling>
          <c:orientation val="minMax"/>
        </c:scaling>
        <c:delete val="0"/>
        <c:axPos val="b"/>
        <c:numFmt formatCode="General" sourceLinked="1"/>
        <c:majorTickMark val="out"/>
        <c:minorTickMark val="none"/>
        <c:tickLblPos val="nextTo"/>
        <c:crossAx val="587451704"/>
        <c:crosses val="autoZero"/>
        <c:auto val="1"/>
        <c:lblAlgn val="ctr"/>
        <c:lblOffset val="100"/>
        <c:noMultiLvlLbl val="0"/>
      </c:catAx>
      <c:valAx>
        <c:axId val="587451704"/>
        <c:scaling>
          <c:orientation val="minMax"/>
        </c:scaling>
        <c:delete val="0"/>
        <c:axPos val="l"/>
        <c:majorGridlines/>
        <c:numFmt formatCode="_-* #,##0_-;\-* #,##0_-;_-* &quot;-&quot;??_-;_-@_-" sourceLinked="1"/>
        <c:majorTickMark val="out"/>
        <c:minorTickMark val="none"/>
        <c:tickLblPos val="nextTo"/>
        <c:spPr>
          <a:ln>
            <a:noFill/>
          </a:ln>
        </c:spPr>
        <c:crossAx val="587454056"/>
        <c:crosses val="autoZero"/>
        <c:crossBetween val="between"/>
      </c:valAx>
      <c:spPr>
        <a:ln>
          <a:noFill/>
        </a:ln>
      </c:spPr>
    </c:plotArea>
    <c:legend>
      <c:legendPos val="r"/>
      <c:overlay val="0"/>
    </c:legend>
    <c:plotVisOnly val="1"/>
    <c:dispBlanksAs val="gap"/>
    <c:showDLblsOverMax val="0"/>
  </c:chart>
  <c:txPr>
    <a:bodyPr/>
    <a:lstStyle/>
    <a:p>
      <a:pPr>
        <a:defRPr sz="1000">
          <a:latin typeface="Arial"/>
          <a:cs typeface="Arial"/>
        </a:defRPr>
      </a:pPr>
      <a:endParaRPr lang="es-MX"/>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title>
    <c:autoTitleDeleted val="0"/>
    <c:plotArea>
      <c:layout/>
      <c:barChart>
        <c:barDir val="col"/>
        <c:grouping val="clustered"/>
        <c:varyColors val="0"/>
        <c:ser>
          <c:idx val="0"/>
          <c:order val="0"/>
          <c:tx>
            <c:strRef>
              <c:f>Hoja1!$B$1</c:f>
              <c:strCache>
                <c:ptCount val="1"/>
                <c:pt idx="0">
                  <c:v>Campañas</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Hoja1!$A$2:$A$6</c:f>
              <c:numCache>
                <c:formatCode>General</c:formatCode>
                <c:ptCount val="5"/>
                <c:pt idx="0">
                  <c:v>2014</c:v>
                </c:pt>
                <c:pt idx="1">
                  <c:v>2015</c:v>
                </c:pt>
                <c:pt idx="2">
                  <c:v>2016</c:v>
                </c:pt>
                <c:pt idx="3">
                  <c:v>2017</c:v>
                </c:pt>
                <c:pt idx="4">
                  <c:v>2018</c:v>
                </c:pt>
              </c:numCache>
            </c:numRef>
          </c:cat>
          <c:val>
            <c:numRef>
              <c:f>Hoja1!$B$2:$B$6</c:f>
              <c:numCache>
                <c:formatCode>General</c:formatCode>
                <c:ptCount val="5"/>
                <c:pt idx="0">
                  <c:v>14</c:v>
                </c:pt>
                <c:pt idx="1">
                  <c:v>29</c:v>
                </c:pt>
                <c:pt idx="2">
                  <c:v>43</c:v>
                </c:pt>
                <c:pt idx="3">
                  <c:v>12</c:v>
                </c:pt>
                <c:pt idx="4">
                  <c:v>3</c:v>
                </c:pt>
              </c:numCache>
            </c:numRef>
          </c:val>
          <c:extLst xmlns:c16r2="http://schemas.microsoft.com/office/drawing/2015/06/chart">
            <c:ext xmlns:c16="http://schemas.microsoft.com/office/drawing/2014/chart" uri="{C3380CC4-5D6E-409C-BE32-E72D297353CC}">
              <c16:uniqueId val="{00000000-B056-4CFD-A881-3FF6941457A5}"/>
            </c:ext>
          </c:extLst>
        </c:ser>
        <c:dLbls>
          <c:showLegendKey val="0"/>
          <c:showVal val="1"/>
          <c:showCatName val="0"/>
          <c:showSerName val="0"/>
          <c:showPercent val="0"/>
          <c:showBubbleSize val="0"/>
        </c:dLbls>
        <c:gapWidth val="75"/>
        <c:overlap val="-25"/>
        <c:axId val="859258280"/>
        <c:axId val="859257104"/>
      </c:barChart>
      <c:catAx>
        <c:axId val="859258280"/>
        <c:scaling>
          <c:orientation val="minMax"/>
        </c:scaling>
        <c:delete val="0"/>
        <c:axPos val="b"/>
        <c:numFmt formatCode="General" sourceLinked="1"/>
        <c:majorTickMark val="none"/>
        <c:minorTickMark val="none"/>
        <c:tickLblPos val="nextTo"/>
        <c:crossAx val="859257104"/>
        <c:crosses val="autoZero"/>
        <c:auto val="1"/>
        <c:lblAlgn val="ctr"/>
        <c:lblOffset val="100"/>
        <c:noMultiLvlLbl val="0"/>
      </c:catAx>
      <c:valAx>
        <c:axId val="859257104"/>
        <c:scaling>
          <c:orientation val="minMax"/>
        </c:scaling>
        <c:delete val="0"/>
        <c:axPos val="l"/>
        <c:majorGridlines/>
        <c:numFmt formatCode="General" sourceLinked="1"/>
        <c:majorTickMark val="none"/>
        <c:minorTickMark val="none"/>
        <c:tickLblPos val="nextTo"/>
        <c:crossAx val="859258280"/>
        <c:crosses val="autoZero"/>
        <c:crossBetween val="between"/>
      </c:valAx>
    </c:plotArea>
    <c:plotVisOnly val="1"/>
    <c:dispBlanksAs val="gap"/>
    <c:showDLblsOverMax val="0"/>
  </c:chart>
  <c:spPr>
    <a:ln>
      <a:noFill/>
    </a:ln>
  </c:spPr>
  <c:txPr>
    <a:bodyPr/>
    <a:lstStyle/>
    <a:p>
      <a:pPr>
        <a:defRPr sz="1000">
          <a:latin typeface="Arial"/>
          <a:cs typeface="Arial"/>
        </a:defRPr>
      </a:pPr>
      <a:endParaRPr lang="es-MX"/>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106.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2193702" cy="685895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C50576-1B1A-B742-ACB8-F70A47E2B66E}" type="datetimeFigureOut">
              <a:rPr lang="es-ES" smtClean="0"/>
              <a:t>11/10/2018</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62C96C-87D0-DB46-818A-CB00554F0D8F}" type="slidenum">
              <a:rPr lang="es-ES" smtClean="0"/>
              <a:t>‹Nº›</a:t>
            </a:fld>
            <a:endParaRPr lang="es-ES"/>
          </a:p>
        </p:txBody>
      </p:sp>
    </p:spTree>
    <p:extLst>
      <p:ext uri="{BB962C8B-B14F-4D97-AF65-F5344CB8AC3E}">
        <p14:creationId xmlns:p14="http://schemas.microsoft.com/office/powerpoint/2010/main" val="12764813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a:xfrm>
            <a:off x="685800" y="4400550"/>
            <a:ext cx="5486400" cy="3954780"/>
          </a:xfrm>
        </p:spPr>
        <p:txBody>
          <a:bodyPr/>
          <a:lstStyle/>
          <a:p>
            <a:r>
              <a:rPr lang="es-MX" sz="1400" b="1" dirty="0" smtClean="0"/>
              <a:t>Síntesis del proceso</a:t>
            </a:r>
          </a:p>
          <a:p>
            <a:pPr marL="171450" indent="-171450">
              <a:buFont typeface="Arial" panose="020B0604020202020204" pitchFamily="34" charset="0"/>
              <a:buChar char="•"/>
            </a:pPr>
            <a:r>
              <a:rPr lang="es-MX" sz="1400" dirty="0" smtClean="0"/>
              <a:t>Diagnósticos </a:t>
            </a:r>
          </a:p>
          <a:p>
            <a:pPr marL="628650" lvl="1" indent="-171450">
              <a:buFont typeface="Arial" panose="020B0604020202020204" pitchFamily="34" charset="0"/>
              <a:buChar char="•"/>
            </a:pPr>
            <a:r>
              <a:rPr lang="es-MX" sz="1400" dirty="0" smtClean="0">
                <a:latin typeface="Arial"/>
                <a:ea typeface="Arial"/>
                <a:cs typeface="Arial"/>
              </a:rPr>
              <a:t>Oferta, demanda y usos de información estadística y geográfica, TI, ODRA</a:t>
            </a:r>
          </a:p>
          <a:p>
            <a:pPr marL="628650" lvl="1" indent="-171450">
              <a:buFont typeface="Arial" panose="020B0604020202020204" pitchFamily="34" charset="0"/>
              <a:buChar char="•"/>
            </a:pPr>
            <a:r>
              <a:rPr lang="es-MX" sz="1400" dirty="0" smtClean="0">
                <a:latin typeface="Arial"/>
                <a:ea typeface="Arial"/>
                <a:cs typeface="Arial"/>
              </a:rPr>
              <a:t>Inventario de operaciones estadísticas</a:t>
            </a:r>
          </a:p>
          <a:p>
            <a:pPr marL="628650" lvl="1" indent="-171450">
              <a:buFont typeface="Arial" panose="020B0604020202020204" pitchFamily="34" charset="0"/>
              <a:buChar char="•"/>
            </a:pPr>
            <a:r>
              <a:rPr lang="es-MX" sz="1400" dirty="0" smtClean="0">
                <a:latin typeface="Arial"/>
                <a:ea typeface="Arial"/>
                <a:cs typeface="Arial"/>
              </a:rPr>
              <a:t>Mapa de actores clave</a:t>
            </a:r>
          </a:p>
          <a:p>
            <a:pPr marL="628650" lvl="1" indent="-171450">
              <a:buFont typeface="Arial" panose="020B0604020202020204" pitchFamily="34" charset="0"/>
              <a:buChar char="•"/>
            </a:pPr>
            <a:r>
              <a:rPr lang="es-MX" sz="1400" dirty="0" smtClean="0">
                <a:latin typeface="Arial"/>
                <a:ea typeface="Arial"/>
                <a:cs typeface="Arial"/>
              </a:rPr>
              <a:t>Perfiles de proyectos</a:t>
            </a:r>
          </a:p>
          <a:p>
            <a:pPr marL="171450" indent="-171450">
              <a:buFont typeface="Arial" panose="020B0604020202020204" pitchFamily="34" charset="0"/>
              <a:buChar char="•"/>
            </a:pPr>
            <a:r>
              <a:rPr lang="es-MX" sz="1400" dirty="0" smtClean="0"/>
              <a:t>Criterios de selección:</a:t>
            </a:r>
          </a:p>
          <a:p>
            <a:pPr marL="628650" lvl="1" indent="-171450">
              <a:buFont typeface="Arial" panose="020B0604020202020204" pitchFamily="34" charset="0"/>
              <a:buChar char="•"/>
            </a:pPr>
            <a:r>
              <a:rPr lang="es-MX" sz="1400" dirty="0" smtClean="0">
                <a:latin typeface="Arial"/>
                <a:ea typeface="Arial"/>
                <a:cs typeface="Arial"/>
              </a:rPr>
              <a:t>Prioridad</a:t>
            </a:r>
          </a:p>
          <a:p>
            <a:pPr marL="628650" lvl="1" indent="-171450">
              <a:buFont typeface="Arial" panose="020B0604020202020204" pitchFamily="34" charset="0"/>
              <a:buChar char="•"/>
            </a:pPr>
            <a:r>
              <a:rPr lang="es-MX" sz="1400" dirty="0" smtClean="0">
                <a:latin typeface="Arial"/>
                <a:ea typeface="Arial"/>
                <a:cs typeface="Arial"/>
              </a:rPr>
              <a:t>Presupuesto</a:t>
            </a:r>
          </a:p>
          <a:p>
            <a:pPr marL="628650" lvl="1" indent="-171450">
              <a:buFont typeface="Arial" panose="020B0604020202020204" pitchFamily="34" charset="0"/>
              <a:buChar char="•"/>
            </a:pPr>
            <a:r>
              <a:rPr lang="es-MX" sz="1400" b="1" dirty="0" smtClean="0">
                <a:latin typeface="Arial"/>
                <a:ea typeface="Arial"/>
                <a:cs typeface="Arial"/>
              </a:rPr>
              <a:t>MIR</a:t>
            </a:r>
          </a:p>
          <a:p>
            <a:pPr marL="171450" indent="-171450">
              <a:buFont typeface="Arial" panose="020B0604020202020204" pitchFamily="34" charset="0"/>
              <a:buChar char="•"/>
            </a:pPr>
            <a:r>
              <a:rPr lang="es-MX" sz="1400" dirty="0" smtClean="0"/>
              <a:t>Indicadores estratégicos (evaluar con HECI a nivel Propósito y Componente)</a:t>
            </a:r>
          </a:p>
          <a:p>
            <a:pPr marL="171450" indent="-171450">
              <a:buFont typeface="Arial" panose="020B0604020202020204" pitchFamily="34" charset="0"/>
              <a:buChar char="•"/>
            </a:pPr>
            <a:r>
              <a:rPr lang="es-MX" sz="1400" dirty="0" smtClean="0"/>
              <a:t>Registros Administrativos (Evaluar con HECRA, documentar con DDI)</a:t>
            </a:r>
          </a:p>
          <a:p>
            <a:pPr marL="171450" indent="-171450">
              <a:buFont typeface="Arial" panose="020B0604020202020204" pitchFamily="34" charset="0"/>
              <a:buChar char="•"/>
            </a:pPr>
            <a:r>
              <a:rPr lang="es-MX" sz="1400" dirty="0" smtClean="0"/>
              <a:t>Estrategias de Desarrollo Estadístico y Diseminación de Datos</a:t>
            </a:r>
          </a:p>
          <a:p>
            <a:pPr marL="171450" indent="-171450">
              <a:buFont typeface="Arial" panose="020B0604020202020204" pitchFamily="34" charset="0"/>
              <a:buChar char="•"/>
            </a:pPr>
            <a:r>
              <a:rPr lang="es-MX" sz="1400" dirty="0" smtClean="0"/>
              <a:t>Seguimiento mediante planes y agendas de mejora (Certificación)</a:t>
            </a:r>
          </a:p>
          <a:p>
            <a:pPr marL="171450" indent="-171450">
              <a:buFont typeface="Arial" panose="020B0604020202020204" pitchFamily="34" charset="0"/>
              <a:buChar char="•"/>
            </a:pPr>
            <a:r>
              <a:rPr lang="es-MX" sz="1400" dirty="0" smtClean="0"/>
              <a:t>Co-diseño y </a:t>
            </a:r>
            <a:r>
              <a:rPr lang="es-MX" sz="1400" dirty="0" err="1" smtClean="0"/>
              <a:t>co</a:t>
            </a:r>
            <a:r>
              <a:rPr lang="es-MX" sz="1400" dirty="0" smtClean="0"/>
              <a:t>-creación mediante datos abiertos (Evaluar con HEDA)</a:t>
            </a:r>
          </a:p>
          <a:p>
            <a:endParaRPr lang="en-US" dirty="0"/>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378EFE-1F5B-444B-B106-5F5D10878158}" type="slidenum">
              <a:rPr kumimoji="0" lang="en-US" sz="1200" b="0" i="0" u="none" strike="noStrike" kern="1200" cap="none" spc="0" normalizeH="0" baseline="0" noProof="0" smtClean="0">
                <a:ln>
                  <a:noFill/>
                </a:ln>
                <a:solidFill>
                  <a:prstClr val="black"/>
                </a:solidFill>
                <a:effectLst/>
                <a:uLnTx/>
                <a:uFillTx/>
                <a:latin typeface="Arial"/>
                <a:ea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Arial"/>
              <a:ea typeface="Arial"/>
              <a:cs typeface="Arial"/>
            </a:endParaRPr>
          </a:p>
        </p:txBody>
      </p:sp>
    </p:spTree>
    <p:extLst>
      <p:ext uri="{BB962C8B-B14F-4D97-AF65-F5344CB8AC3E}">
        <p14:creationId xmlns:p14="http://schemas.microsoft.com/office/powerpoint/2010/main" val="1761743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6615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ortada">
    <p:spTree>
      <p:nvGrpSpPr>
        <p:cNvPr id="1" name=""/>
        <p:cNvGrpSpPr/>
        <p:nvPr/>
      </p:nvGrpSpPr>
      <p:grpSpPr>
        <a:xfrm>
          <a:off x="0" y="0"/>
          <a:ext cx="0" cy="0"/>
          <a:chOff x="0" y="0"/>
          <a:chExt cx="0" cy="0"/>
        </a:xfrm>
      </p:grpSpPr>
      <p:pic>
        <p:nvPicPr>
          <p:cNvPr id="7"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 name="Title 1"/>
          <p:cNvSpPr>
            <a:spLocks noGrp="1"/>
          </p:cNvSpPr>
          <p:nvPr>
            <p:ph type="ctrTitle"/>
          </p:nvPr>
        </p:nvSpPr>
        <p:spPr>
          <a:xfrm>
            <a:off x="459850" y="1460016"/>
            <a:ext cx="8226949" cy="615281"/>
          </a:xfrm>
        </p:spPr>
        <p:txBody>
          <a:bodyPr anchor="b" anchorCtr="0">
            <a:noAutofit/>
          </a:bodyPr>
          <a:lstStyle>
            <a:lvl1pPr>
              <a:defRPr sz="2400">
                <a:solidFill>
                  <a:srgbClr val="800000"/>
                </a:solidFill>
              </a:defRPr>
            </a:lvl1pPr>
          </a:lstStyle>
          <a:p>
            <a:r>
              <a:rPr lang="es-ES" noProof="0" smtClean="0"/>
              <a:t>Haga clic para modificar el estilo de título del patrón</a:t>
            </a:r>
            <a:endParaRPr lang="es-MX" noProof="0"/>
          </a:p>
        </p:txBody>
      </p:sp>
      <p:sp>
        <p:nvSpPr>
          <p:cNvPr id="3" name="Subtitle 2"/>
          <p:cNvSpPr>
            <a:spLocks noGrp="1"/>
          </p:cNvSpPr>
          <p:nvPr>
            <p:ph type="subTitle" idx="1"/>
          </p:nvPr>
        </p:nvSpPr>
        <p:spPr>
          <a:xfrm>
            <a:off x="459850" y="2092509"/>
            <a:ext cx="8225073" cy="609335"/>
          </a:xfrm>
        </p:spPr>
        <p:txBody>
          <a:bodyPr>
            <a:no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noProof="0" smtClean="0"/>
              <a:t>Haga clic para editar el estilo de subtítulo del patrón</a:t>
            </a:r>
            <a:endParaRPr lang="es-MX" noProof="0"/>
          </a:p>
        </p:txBody>
      </p:sp>
      <p:sp>
        <p:nvSpPr>
          <p:cNvPr id="4" name="Date Placeholder 3"/>
          <p:cNvSpPr>
            <a:spLocks noGrp="1"/>
          </p:cNvSpPr>
          <p:nvPr>
            <p:ph type="dt" sz="half" idx="10"/>
          </p:nvPr>
        </p:nvSpPr>
        <p:spPr/>
        <p:txBody>
          <a:bodyPr/>
          <a:lstStyle/>
          <a:p>
            <a:fld id="{8ACDB3CC-F982-40F9-8DD6-BCC9AFBF44BD}" type="datetime1">
              <a:rPr lang="en-US" smtClean="0"/>
              <a:pPr/>
              <a:t>10/11/2018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‹Nº›</a:t>
            </a:fld>
            <a:endParaRPr lang="en-US" dirty="0"/>
          </a:p>
        </p:txBody>
      </p:sp>
      <p:pic>
        <p:nvPicPr>
          <p:cNvPr id="14" name="pasted-image.pdf"/>
          <p:cNvPicPr/>
          <p:nvPr userDrawn="1"/>
        </p:nvPicPr>
        <p:blipFill>
          <a:blip r:embed="rId3" cstate="screen">
            <a:extLst>
              <a:ext uri="{28A0092B-C50C-407E-A947-70E740481C1C}">
                <a14:useLocalDpi xmlns:a14="http://schemas.microsoft.com/office/drawing/2010/main"/>
              </a:ext>
            </a:extLst>
          </a:blip>
          <a:stretch>
            <a:fillRect/>
          </a:stretch>
        </p:blipFill>
        <p:spPr>
          <a:xfrm>
            <a:off x="596909" y="3676665"/>
            <a:ext cx="1870376" cy="959426"/>
          </a:xfrm>
          <a:prstGeom prst="rect">
            <a:avLst/>
          </a:prstGeom>
          <a:ln w="12700">
            <a:miter lim="400000"/>
          </a:ln>
        </p:spPr>
      </p:pic>
      <p:pic>
        <p:nvPicPr>
          <p:cNvPr id="15" name="Imagen 14" descr="Logo Jal (PANTONE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79714" y="3961875"/>
            <a:ext cx="674248" cy="674214"/>
          </a:xfrm>
          <a:prstGeom prst="rect">
            <a:avLst/>
          </a:prstGeom>
        </p:spPr>
      </p:pic>
      <p:pic>
        <p:nvPicPr>
          <p:cNvPr id="16" name="pasted-image.pdf"/>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2697469" y="4196690"/>
            <a:ext cx="655604" cy="185972"/>
          </a:xfrm>
          <a:prstGeom prst="rect">
            <a:avLst/>
          </a:prstGeom>
          <a:ln w="12700">
            <a:miter lim="400000"/>
          </a:ln>
        </p:spPr>
      </p:pic>
      <p:pic>
        <p:nvPicPr>
          <p:cNvPr id="17" name="Imagen 16" descr="Geospatial World Award logo-01.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004506" y="4072472"/>
            <a:ext cx="2587994" cy="464782"/>
          </a:xfrm>
          <a:prstGeom prst="rect">
            <a:avLst/>
          </a:prstGeom>
        </p:spPr>
      </p:pic>
      <p:pic>
        <p:nvPicPr>
          <p:cNvPr id="18" name="pasted-image.pdf"/>
          <p:cNvPicPr/>
          <p:nvPr userDrawn="1"/>
        </p:nvPicPr>
        <p:blipFill rotWithShape="1">
          <a:blip r:embed="rId7" cstate="screen">
            <a:extLst>
              <a:ext uri="{28A0092B-C50C-407E-A947-70E740481C1C}">
                <a14:useLocalDpi xmlns:a14="http://schemas.microsoft.com/office/drawing/2010/main"/>
              </a:ext>
            </a:extLst>
          </a:blip>
          <a:srcRect/>
          <a:stretch/>
        </p:blipFill>
        <p:spPr>
          <a:xfrm rot="16200000">
            <a:off x="5274232" y="4230537"/>
            <a:ext cx="918656" cy="136970"/>
          </a:xfrm>
          <a:prstGeom prst="rect">
            <a:avLst/>
          </a:prstGeom>
          <a:ln w="12700">
            <a:miter lim="400000"/>
          </a:ln>
        </p:spPr>
      </p:pic>
      <p:pic>
        <p:nvPicPr>
          <p:cNvPr id="19" name="pasted-image.pdf"/>
          <p:cNvPicPr/>
          <p:nvPr userDrawn="1"/>
        </p:nvPicPr>
        <p:blipFill rotWithShape="1">
          <a:blip r:embed="rId7" cstate="screen">
            <a:extLst>
              <a:ext uri="{28A0092B-C50C-407E-A947-70E740481C1C}">
                <a14:useLocalDpi xmlns:a14="http://schemas.microsoft.com/office/drawing/2010/main"/>
              </a:ext>
            </a:extLst>
          </a:blip>
          <a:srcRect/>
          <a:stretch/>
        </p:blipFill>
        <p:spPr>
          <a:xfrm rot="5400000">
            <a:off x="8336517" y="4230536"/>
            <a:ext cx="918656" cy="136970"/>
          </a:xfrm>
          <a:prstGeom prst="rect">
            <a:avLst/>
          </a:prstGeom>
          <a:ln w="12700">
            <a:miter lim="400000"/>
          </a:ln>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atro column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noProof="0" smtClean="0"/>
              <a:t>Haga clic para modificar el estilo de título del patrón</a:t>
            </a:r>
            <a:endParaRPr lang="es-MX" noProof="0"/>
          </a:p>
        </p:txBody>
      </p:sp>
      <p:sp>
        <p:nvSpPr>
          <p:cNvPr id="7" name="Date Placeholder 6"/>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66355A-084C-D24E-9AD2-7E4FC41EA627}" type="slidenum">
              <a:rPr lang="en-US" smtClean="0"/>
              <a:t>‹Nº›</a:t>
            </a:fld>
            <a:endParaRPr lang="en-US" dirty="0"/>
          </a:p>
        </p:txBody>
      </p:sp>
      <p:sp>
        <p:nvSpPr>
          <p:cNvPr id="14" name="Content Placeholder 3"/>
          <p:cNvSpPr>
            <a:spLocks noGrp="1"/>
          </p:cNvSpPr>
          <p:nvPr>
            <p:ph sz="half" idx="15"/>
          </p:nvPr>
        </p:nvSpPr>
        <p:spPr>
          <a:xfrm>
            <a:off x="457200" y="1120519"/>
            <a:ext cx="1802730" cy="1597073"/>
          </a:xfrm>
        </p:spPr>
        <p:txBody>
          <a:bodyPr>
            <a:noAutofit/>
          </a:bodyPr>
          <a:lstStyle>
            <a:lvl1pPr marL="0" indent="0">
              <a:lnSpc>
                <a:spcPct val="100000"/>
              </a:lnSpc>
              <a:spcBef>
                <a:spcPts val="0"/>
              </a:spcBef>
              <a:buFont typeface="Arial"/>
              <a:buNone/>
              <a:defRPr sz="1200"/>
            </a:lvl1pPr>
            <a:lvl2pPr marL="0" indent="0">
              <a:lnSpc>
                <a:spcPct val="100000"/>
              </a:lnSpc>
              <a:spcBef>
                <a:spcPts val="0"/>
              </a:spcBef>
              <a:buFont typeface="Arial"/>
              <a:buNone/>
              <a:defRPr sz="1200"/>
            </a:lvl2pPr>
            <a:lvl3pPr marL="0" indent="0">
              <a:lnSpc>
                <a:spcPct val="100000"/>
              </a:lnSpc>
              <a:spcBef>
                <a:spcPts val="0"/>
              </a:spcBef>
              <a:buFont typeface="Arial"/>
              <a:buNone/>
              <a:defRPr sz="1200"/>
            </a:lvl3pPr>
            <a:lvl4pPr marL="0" indent="0">
              <a:lnSpc>
                <a:spcPct val="100000"/>
              </a:lnSpc>
              <a:spcBef>
                <a:spcPts val="0"/>
              </a:spcBef>
              <a:buFont typeface="Arial"/>
              <a:buNone/>
              <a:defRPr sz="1200"/>
            </a:lvl4pPr>
            <a:lvl5pPr marL="0" indent="0">
              <a:lnSpc>
                <a:spcPct val="100000"/>
              </a:lnSpc>
              <a:spcBef>
                <a:spcPts val="0"/>
              </a:spcBef>
              <a:buFont typeface="Arial"/>
              <a:buNone/>
              <a:defRPr sz="1200"/>
            </a:lvl5pPr>
            <a:lvl6pPr>
              <a:defRPr sz="1600"/>
            </a:lvl6pPr>
            <a:lvl7pPr>
              <a:defRPr sz="1600"/>
            </a:lvl7pPr>
            <a:lvl8pPr>
              <a:defRPr sz="1600"/>
            </a:lvl8pPr>
            <a:lvl9pPr>
              <a:defRPr sz="16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dirty="0"/>
          </a:p>
        </p:txBody>
      </p:sp>
      <p:sp>
        <p:nvSpPr>
          <p:cNvPr id="16" name="Content Placeholder 3"/>
          <p:cNvSpPr>
            <a:spLocks noGrp="1"/>
          </p:cNvSpPr>
          <p:nvPr>
            <p:ph sz="half" idx="16"/>
          </p:nvPr>
        </p:nvSpPr>
        <p:spPr>
          <a:xfrm>
            <a:off x="2603252" y="1120519"/>
            <a:ext cx="1802730" cy="1597073"/>
          </a:xfrm>
        </p:spPr>
        <p:txBody>
          <a:bodyPr>
            <a:noAutofit/>
          </a:bodyPr>
          <a:lstStyle>
            <a:lvl1pPr marL="0" indent="0">
              <a:lnSpc>
                <a:spcPct val="100000"/>
              </a:lnSpc>
              <a:spcBef>
                <a:spcPts val="0"/>
              </a:spcBef>
              <a:buFont typeface="Arial"/>
              <a:buNone/>
              <a:defRPr sz="1200"/>
            </a:lvl1pPr>
            <a:lvl2pPr marL="0" indent="0">
              <a:lnSpc>
                <a:spcPct val="100000"/>
              </a:lnSpc>
              <a:spcBef>
                <a:spcPts val="0"/>
              </a:spcBef>
              <a:buFont typeface="Arial"/>
              <a:buNone/>
              <a:defRPr sz="1200"/>
            </a:lvl2pPr>
            <a:lvl3pPr marL="0" indent="0">
              <a:lnSpc>
                <a:spcPct val="100000"/>
              </a:lnSpc>
              <a:spcBef>
                <a:spcPts val="0"/>
              </a:spcBef>
              <a:buFont typeface="Arial"/>
              <a:buNone/>
              <a:defRPr sz="1200"/>
            </a:lvl3pPr>
            <a:lvl4pPr marL="0" indent="0">
              <a:lnSpc>
                <a:spcPct val="100000"/>
              </a:lnSpc>
              <a:spcBef>
                <a:spcPts val="0"/>
              </a:spcBef>
              <a:buFont typeface="Arial"/>
              <a:buNone/>
              <a:defRPr sz="1200"/>
            </a:lvl4pPr>
            <a:lvl5pPr marL="0" indent="0">
              <a:lnSpc>
                <a:spcPct val="100000"/>
              </a:lnSpc>
              <a:spcBef>
                <a:spcPts val="0"/>
              </a:spcBef>
              <a:buFont typeface="Arial"/>
              <a:buNone/>
              <a:defRPr sz="1200"/>
            </a:lvl5pPr>
            <a:lvl6pPr>
              <a:defRPr sz="1600"/>
            </a:lvl6pPr>
            <a:lvl7pPr>
              <a:defRPr sz="1600"/>
            </a:lvl7pPr>
            <a:lvl8pPr>
              <a:defRPr sz="1600"/>
            </a:lvl8pPr>
            <a:lvl9pPr>
              <a:defRPr sz="16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17" name="Content Placeholder 3"/>
          <p:cNvSpPr>
            <a:spLocks noGrp="1"/>
          </p:cNvSpPr>
          <p:nvPr>
            <p:ph sz="half" idx="17"/>
          </p:nvPr>
        </p:nvSpPr>
        <p:spPr>
          <a:xfrm>
            <a:off x="457200" y="2851102"/>
            <a:ext cx="1802730" cy="1597073"/>
          </a:xfrm>
        </p:spPr>
        <p:txBody>
          <a:bodyPr>
            <a:noAutofit/>
          </a:bodyPr>
          <a:lstStyle>
            <a:lvl1pPr marL="0" indent="0">
              <a:lnSpc>
                <a:spcPct val="100000"/>
              </a:lnSpc>
              <a:spcBef>
                <a:spcPts val="0"/>
              </a:spcBef>
              <a:buFont typeface="Arial"/>
              <a:buNone/>
              <a:defRPr sz="1200"/>
            </a:lvl1pPr>
            <a:lvl2pPr marL="0" indent="0">
              <a:lnSpc>
                <a:spcPct val="100000"/>
              </a:lnSpc>
              <a:spcBef>
                <a:spcPts val="0"/>
              </a:spcBef>
              <a:buFont typeface="Arial"/>
              <a:buNone/>
              <a:defRPr sz="1200"/>
            </a:lvl2pPr>
            <a:lvl3pPr marL="0" indent="0">
              <a:lnSpc>
                <a:spcPct val="100000"/>
              </a:lnSpc>
              <a:spcBef>
                <a:spcPts val="0"/>
              </a:spcBef>
              <a:buFont typeface="Arial"/>
              <a:buNone/>
              <a:defRPr sz="1200"/>
            </a:lvl3pPr>
            <a:lvl4pPr marL="0" indent="0">
              <a:lnSpc>
                <a:spcPct val="100000"/>
              </a:lnSpc>
              <a:spcBef>
                <a:spcPts val="0"/>
              </a:spcBef>
              <a:buFont typeface="Arial"/>
              <a:buNone/>
              <a:defRPr sz="1200"/>
            </a:lvl4pPr>
            <a:lvl5pPr marL="0" indent="0">
              <a:lnSpc>
                <a:spcPct val="100000"/>
              </a:lnSpc>
              <a:spcBef>
                <a:spcPts val="0"/>
              </a:spcBef>
              <a:buFont typeface="Arial"/>
              <a:buNone/>
              <a:defRPr sz="1200"/>
            </a:lvl5pPr>
            <a:lvl6pPr>
              <a:defRPr sz="1600"/>
            </a:lvl6pPr>
            <a:lvl7pPr>
              <a:defRPr sz="1600"/>
            </a:lvl7pPr>
            <a:lvl8pPr>
              <a:defRPr sz="1600"/>
            </a:lvl8pPr>
            <a:lvl9pPr>
              <a:defRPr sz="16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18" name="Content Placeholder 3"/>
          <p:cNvSpPr>
            <a:spLocks noGrp="1"/>
          </p:cNvSpPr>
          <p:nvPr>
            <p:ph sz="half" idx="18"/>
          </p:nvPr>
        </p:nvSpPr>
        <p:spPr>
          <a:xfrm>
            <a:off x="2603252" y="2851102"/>
            <a:ext cx="1802730" cy="1597073"/>
          </a:xfrm>
        </p:spPr>
        <p:txBody>
          <a:bodyPr>
            <a:noAutofit/>
          </a:bodyPr>
          <a:lstStyle>
            <a:lvl1pPr marL="0" indent="0">
              <a:lnSpc>
                <a:spcPct val="100000"/>
              </a:lnSpc>
              <a:spcBef>
                <a:spcPts val="0"/>
              </a:spcBef>
              <a:buFont typeface="Arial"/>
              <a:buNone/>
              <a:defRPr sz="1200"/>
            </a:lvl1pPr>
            <a:lvl2pPr marL="0" indent="0">
              <a:lnSpc>
                <a:spcPct val="100000"/>
              </a:lnSpc>
              <a:spcBef>
                <a:spcPts val="0"/>
              </a:spcBef>
              <a:buFont typeface="Arial"/>
              <a:buNone/>
              <a:defRPr sz="1200"/>
            </a:lvl2pPr>
            <a:lvl3pPr marL="0" indent="0">
              <a:lnSpc>
                <a:spcPct val="100000"/>
              </a:lnSpc>
              <a:spcBef>
                <a:spcPts val="0"/>
              </a:spcBef>
              <a:buFont typeface="Arial"/>
              <a:buNone/>
              <a:defRPr sz="1200"/>
            </a:lvl3pPr>
            <a:lvl4pPr marL="0" indent="0">
              <a:lnSpc>
                <a:spcPct val="100000"/>
              </a:lnSpc>
              <a:spcBef>
                <a:spcPts val="0"/>
              </a:spcBef>
              <a:buFont typeface="Arial"/>
              <a:buNone/>
              <a:defRPr sz="1200"/>
            </a:lvl4pPr>
            <a:lvl5pPr marL="0" indent="0">
              <a:lnSpc>
                <a:spcPct val="100000"/>
              </a:lnSpc>
              <a:spcBef>
                <a:spcPts val="0"/>
              </a:spcBef>
              <a:buFont typeface="Arial"/>
              <a:buNone/>
              <a:defRPr sz="1200"/>
            </a:lvl5pPr>
            <a:lvl6pPr>
              <a:defRPr sz="1600"/>
            </a:lvl6pPr>
            <a:lvl7pPr>
              <a:defRPr sz="1600"/>
            </a:lvl7pPr>
            <a:lvl8pPr>
              <a:defRPr sz="1600"/>
            </a:lvl8pPr>
            <a:lvl9pPr>
              <a:defRPr sz="16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20" name="Content Placeholder 3"/>
          <p:cNvSpPr>
            <a:spLocks noGrp="1"/>
          </p:cNvSpPr>
          <p:nvPr>
            <p:ph sz="half" idx="19"/>
          </p:nvPr>
        </p:nvSpPr>
        <p:spPr>
          <a:xfrm>
            <a:off x="4769148" y="1120519"/>
            <a:ext cx="1802730" cy="1597073"/>
          </a:xfrm>
        </p:spPr>
        <p:txBody>
          <a:bodyPr>
            <a:noAutofit/>
          </a:bodyPr>
          <a:lstStyle>
            <a:lvl1pPr marL="0" indent="0">
              <a:lnSpc>
                <a:spcPct val="100000"/>
              </a:lnSpc>
              <a:spcBef>
                <a:spcPts val="0"/>
              </a:spcBef>
              <a:buFont typeface="Arial"/>
              <a:buNone/>
              <a:defRPr sz="1200"/>
            </a:lvl1pPr>
            <a:lvl2pPr marL="0" indent="0">
              <a:lnSpc>
                <a:spcPct val="100000"/>
              </a:lnSpc>
              <a:spcBef>
                <a:spcPts val="0"/>
              </a:spcBef>
              <a:buFont typeface="Arial"/>
              <a:buNone/>
              <a:defRPr sz="1200"/>
            </a:lvl2pPr>
            <a:lvl3pPr marL="0" indent="0">
              <a:lnSpc>
                <a:spcPct val="100000"/>
              </a:lnSpc>
              <a:spcBef>
                <a:spcPts val="0"/>
              </a:spcBef>
              <a:buFont typeface="Arial"/>
              <a:buNone/>
              <a:defRPr sz="1200"/>
            </a:lvl3pPr>
            <a:lvl4pPr marL="0" indent="0">
              <a:lnSpc>
                <a:spcPct val="100000"/>
              </a:lnSpc>
              <a:spcBef>
                <a:spcPts val="0"/>
              </a:spcBef>
              <a:buFont typeface="Arial"/>
              <a:buNone/>
              <a:defRPr sz="1200"/>
            </a:lvl4pPr>
            <a:lvl5pPr marL="0" indent="0">
              <a:lnSpc>
                <a:spcPct val="100000"/>
              </a:lnSpc>
              <a:spcBef>
                <a:spcPts val="0"/>
              </a:spcBef>
              <a:buFont typeface="Arial"/>
              <a:buNone/>
              <a:defRPr sz="1200"/>
            </a:lvl5pPr>
            <a:lvl6pPr>
              <a:defRPr sz="1600"/>
            </a:lvl6pPr>
            <a:lvl7pPr>
              <a:defRPr sz="1600"/>
            </a:lvl7pPr>
            <a:lvl8pPr>
              <a:defRPr sz="1600"/>
            </a:lvl8pPr>
            <a:lvl9pPr>
              <a:defRPr sz="16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21" name="Content Placeholder 3"/>
          <p:cNvSpPr>
            <a:spLocks noGrp="1"/>
          </p:cNvSpPr>
          <p:nvPr>
            <p:ph sz="half" idx="20"/>
          </p:nvPr>
        </p:nvSpPr>
        <p:spPr>
          <a:xfrm>
            <a:off x="4769148" y="2851102"/>
            <a:ext cx="1802730" cy="1597073"/>
          </a:xfrm>
        </p:spPr>
        <p:txBody>
          <a:bodyPr>
            <a:noAutofit/>
          </a:bodyPr>
          <a:lstStyle>
            <a:lvl1pPr marL="0" indent="0">
              <a:lnSpc>
                <a:spcPct val="100000"/>
              </a:lnSpc>
              <a:spcBef>
                <a:spcPts val="0"/>
              </a:spcBef>
              <a:buFont typeface="Arial"/>
              <a:buNone/>
              <a:defRPr sz="1200"/>
            </a:lvl1pPr>
            <a:lvl2pPr marL="0" indent="0">
              <a:lnSpc>
                <a:spcPct val="100000"/>
              </a:lnSpc>
              <a:spcBef>
                <a:spcPts val="0"/>
              </a:spcBef>
              <a:buFont typeface="Arial"/>
              <a:buNone/>
              <a:defRPr sz="1200"/>
            </a:lvl2pPr>
            <a:lvl3pPr marL="0" indent="0">
              <a:lnSpc>
                <a:spcPct val="100000"/>
              </a:lnSpc>
              <a:spcBef>
                <a:spcPts val="0"/>
              </a:spcBef>
              <a:buFont typeface="Arial"/>
              <a:buNone/>
              <a:defRPr sz="1200"/>
            </a:lvl3pPr>
            <a:lvl4pPr marL="0" indent="0">
              <a:lnSpc>
                <a:spcPct val="100000"/>
              </a:lnSpc>
              <a:spcBef>
                <a:spcPts val="0"/>
              </a:spcBef>
              <a:buFont typeface="Arial"/>
              <a:buNone/>
              <a:defRPr sz="1200"/>
            </a:lvl4pPr>
            <a:lvl5pPr marL="0" indent="0">
              <a:lnSpc>
                <a:spcPct val="100000"/>
              </a:lnSpc>
              <a:spcBef>
                <a:spcPts val="0"/>
              </a:spcBef>
              <a:buFont typeface="Arial"/>
              <a:buNone/>
              <a:defRPr sz="1200"/>
            </a:lvl5pPr>
            <a:lvl6pPr>
              <a:defRPr sz="1600"/>
            </a:lvl6pPr>
            <a:lvl7pPr>
              <a:defRPr sz="1600"/>
            </a:lvl7pPr>
            <a:lvl8pPr>
              <a:defRPr sz="1600"/>
            </a:lvl8pPr>
            <a:lvl9pPr>
              <a:defRPr sz="16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23" name="Content Placeholder 3"/>
          <p:cNvSpPr>
            <a:spLocks noGrp="1"/>
          </p:cNvSpPr>
          <p:nvPr>
            <p:ph sz="half" idx="21"/>
          </p:nvPr>
        </p:nvSpPr>
        <p:spPr>
          <a:xfrm>
            <a:off x="6884070" y="1120519"/>
            <a:ext cx="1802730" cy="1597073"/>
          </a:xfrm>
        </p:spPr>
        <p:txBody>
          <a:bodyPr>
            <a:noAutofit/>
          </a:bodyPr>
          <a:lstStyle>
            <a:lvl1pPr marL="0" indent="0">
              <a:lnSpc>
                <a:spcPct val="100000"/>
              </a:lnSpc>
              <a:spcBef>
                <a:spcPts val="0"/>
              </a:spcBef>
              <a:buFont typeface="Arial"/>
              <a:buNone/>
              <a:defRPr sz="1200"/>
            </a:lvl1pPr>
            <a:lvl2pPr marL="0" indent="0">
              <a:lnSpc>
                <a:spcPct val="100000"/>
              </a:lnSpc>
              <a:spcBef>
                <a:spcPts val="0"/>
              </a:spcBef>
              <a:buFont typeface="Arial"/>
              <a:buNone/>
              <a:defRPr sz="1200"/>
            </a:lvl2pPr>
            <a:lvl3pPr marL="0" indent="0">
              <a:lnSpc>
                <a:spcPct val="100000"/>
              </a:lnSpc>
              <a:spcBef>
                <a:spcPts val="0"/>
              </a:spcBef>
              <a:buFont typeface="Arial"/>
              <a:buNone/>
              <a:defRPr sz="1200"/>
            </a:lvl3pPr>
            <a:lvl4pPr marL="0" indent="0">
              <a:lnSpc>
                <a:spcPct val="100000"/>
              </a:lnSpc>
              <a:spcBef>
                <a:spcPts val="0"/>
              </a:spcBef>
              <a:buFont typeface="Arial"/>
              <a:buNone/>
              <a:defRPr sz="1200"/>
            </a:lvl4pPr>
            <a:lvl5pPr marL="0" indent="0">
              <a:lnSpc>
                <a:spcPct val="100000"/>
              </a:lnSpc>
              <a:spcBef>
                <a:spcPts val="0"/>
              </a:spcBef>
              <a:buFont typeface="Arial"/>
              <a:buNone/>
              <a:defRPr sz="1200"/>
            </a:lvl5pPr>
            <a:lvl6pPr>
              <a:defRPr sz="1600"/>
            </a:lvl6pPr>
            <a:lvl7pPr>
              <a:defRPr sz="1600"/>
            </a:lvl7pPr>
            <a:lvl8pPr>
              <a:defRPr sz="1600"/>
            </a:lvl8pPr>
            <a:lvl9pPr>
              <a:defRPr sz="16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24" name="Content Placeholder 3"/>
          <p:cNvSpPr>
            <a:spLocks noGrp="1"/>
          </p:cNvSpPr>
          <p:nvPr>
            <p:ph sz="half" idx="22"/>
          </p:nvPr>
        </p:nvSpPr>
        <p:spPr>
          <a:xfrm>
            <a:off x="6884070" y="2851102"/>
            <a:ext cx="1802730" cy="1597073"/>
          </a:xfrm>
        </p:spPr>
        <p:txBody>
          <a:bodyPr>
            <a:noAutofit/>
          </a:bodyPr>
          <a:lstStyle>
            <a:lvl1pPr marL="0" indent="0">
              <a:lnSpc>
                <a:spcPct val="100000"/>
              </a:lnSpc>
              <a:spcBef>
                <a:spcPts val="0"/>
              </a:spcBef>
              <a:buFont typeface="Arial"/>
              <a:buNone/>
              <a:defRPr sz="1200"/>
            </a:lvl1pPr>
            <a:lvl2pPr marL="0" indent="0">
              <a:lnSpc>
                <a:spcPct val="100000"/>
              </a:lnSpc>
              <a:spcBef>
                <a:spcPts val="0"/>
              </a:spcBef>
              <a:buFont typeface="Arial"/>
              <a:buNone/>
              <a:defRPr sz="1200"/>
            </a:lvl2pPr>
            <a:lvl3pPr marL="0" indent="0">
              <a:lnSpc>
                <a:spcPct val="100000"/>
              </a:lnSpc>
              <a:spcBef>
                <a:spcPts val="0"/>
              </a:spcBef>
              <a:buFont typeface="Arial"/>
              <a:buNone/>
              <a:defRPr sz="1200"/>
            </a:lvl3pPr>
            <a:lvl4pPr marL="0" indent="0">
              <a:lnSpc>
                <a:spcPct val="100000"/>
              </a:lnSpc>
              <a:spcBef>
                <a:spcPts val="0"/>
              </a:spcBef>
              <a:buFont typeface="Arial"/>
              <a:buNone/>
              <a:defRPr sz="1200"/>
            </a:lvl4pPr>
            <a:lvl5pPr marL="0" indent="0">
              <a:lnSpc>
                <a:spcPct val="100000"/>
              </a:lnSpc>
              <a:spcBef>
                <a:spcPts val="0"/>
              </a:spcBef>
              <a:buFont typeface="Arial"/>
              <a:buNone/>
              <a:defRPr sz="1200"/>
            </a:lvl5pPr>
            <a:lvl6pPr>
              <a:defRPr sz="1600"/>
            </a:lvl6pPr>
            <a:lvl7pPr>
              <a:defRPr sz="1600"/>
            </a:lvl7pPr>
            <a:lvl8pPr>
              <a:defRPr sz="1600"/>
            </a:lvl8pPr>
            <a:lvl9pPr>
              <a:defRPr sz="16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pic>
        <p:nvPicPr>
          <p:cNvPr id="19"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520005" y="2489199"/>
            <a:ext cx="1960911" cy="165100"/>
          </a:xfrm>
          <a:prstGeom prst="rect">
            <a:avLst/>
          </a:prstGeom>
          <a:ln w="12700">
            <a:miter lim="400000"/>
          </a:ln>
        </p:spPr>
      </p:pic>
      <p:pic>
        <p:nvPicPr>
          <p:cNvPr id="25"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3674762" y="2489200"/>
            <a:ext cx="1960911" cy="165100"/>
          </a:xfrm>
          <a:prstGeom prst="rect">
            <a:avLst/>
          </a:prstGeom>
          <a:ln w="12700">
            <a:miter lim="400000"/>
          </a:ln>
        </p:spPr>
      </p:pic>
      <p:pic>
        <p:nvPicPr>
          <p:cNvPr id="26"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5819502" y="2489201"/>
            <a:ext cx="1960911" cy="165100"/>
          </a:xfrm>
          <a:prstGeom prst="rect">
            <a:avLst/>
          </a:prstGeom>
          <a:ln w="12700">
            <a:miter lim="400000"/>
          </a:ln>
        </p:spPr>
      </p:pic>
    </p:spTree>
    <p:extLst>
      <p:ext uri="{BB962C8B-B14F-4D97-AF65-F5344CB8AC3E}">
        <p14:creationId xmlns:p14="http://schemas.microsoft.com/office/powerpoint/2010/main" val="96590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p:spTree>
      <p:nvGrpSpPr>
        <p:cNvPr id="1" name=""/>
        <p:cNvGrpSpPr/>
        <p:nvPr/>
      </p:nvGrpSpPr>
      <p:grpSpPr>
        <a:xfrm>
          <a:off x="0" y="0"/>
          <a:ext cx="0" cy="0"/>
          <a:chOff x="0" y="0"/>
          <a:chExt cx="0" cy="0"/>
        </a:xfrm>
      </p:grpSpPr>
      <p:pic>
        <p:nvPicPr>
          <p:cNvPr id="8"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 name="Title 1"/>
          <p:cNvSpPr>
            <a:spLocks noGrp="1"/>
          </p:cNvSpPr>
          <p:nvPr>
            <p:ph type="title"/>
          </p:nvPr>
        </p:nvSpPr>
        <p:spPr>
          <a:xfrm>
            <a:off x="455613" y="3600450"/>
            <a:ext cx="5486400" cy="425054"/>
          </a:xfrm>
        </p:spPr>
        <p:txBody>
          <a:bodyPr anchor="b"/>
          <a:lstStyle>
            <a:lvl1pPr algn="l">
              <a:defRPr sz="2000" b="1">
                <a:solidFill>
                  <a:srgbClr val="6B0001"/>
                </a:solidFill>
              </a:defRPr>
            </a:lvl1pPr>
          </a:lstStyle>
          <a:p>
            <a:r>
              <a:rPr lang="es-ES" noProof="0" smtClean="0"/>
              <a:t>Haga clic para modificar el estilo de título del patrón</a:t>
            </a:r>
            <a:endParaRPr lang="es-MX" noProof="0" dirty="0"/>
          </a:p>
        </p:txBody>
      </p:sp>
      <p:sp>
        <p:nvSpPr>
          <p:cNvPr id="3" name="Picture Placeholder 2"/>
          <p:cNvSpPr>
            <a:spLocks noGrp="1"/>
          </p:cNvSpPr>
          <p:nvPr>
            <p:ph type="pic" idx="1"/>
          </p:nvPr>
        </p:nvSpPr>
        <p:spPr>
          <a:xfrm>
            <a:off x="457200" y="459581"/>
            <a:ext cx="82296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55613"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noProof="0" smtClean="0"/>
              <a:t>Editar el estilo de texto del patrón</a:t>
            </a:r>
          </a:p>
        </p:txBody>
      </p:sp>
      <p:sp>
        <p:nvSpPr>
          <p:cNvPr id="5" name="Date Placeholder 4"/>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‹Nº›</a:t>
            </a:fld>
            <a:endParaRPr lang="en-US" dirty="0"/>
          </a:p>
        </p:txBody>
      </p:sp>
    </p:spTree>
    <p:extLst>
      <p:ext uri="{BB962C8B-B14F-4D97-AF65-F5344CB8AC3E}">
        <p14:creationId xmlns:p14="http://schemas.microsoft.com/office/powerpoint/2010/main" val="361598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66355A-084C-D24E-9AD2-7E4FC41EA627}" type="slidenum">
              <a:rPr lang="en-US" smtClean="0"/>
              <a:t>‹Nº›</a:t>
            </a:fld>
            <a:endParaRPr lang="en-US" dirty="0"/>
          </a:p>
        </p:txBody>
      </p:sp>
    </p:spTree>
    <p:extLst>
      <p:ext uri="{BB962C8B-B14F-4D97-AF65-F5344CB8AC3E}">
        <p14:creationId xmlns:p14="http://schemas.microsoft.com/office/powerpoint/2010/main" val="1084712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t>‹Nº›</a:t>
            </a:fld>
            <a:endParaRPr lang="en-US" dirty="0"/>
          </a:p>
        </p:txBody>
      </p:sp>
    </p:spTree>
    <p:extLst>
      <p:ext uri="{BB962C8B-B14F-4D97-AF65-F5344CB8AC3E}">
        <p14:creationId xmlns:p14="http://schemas.microsoft.com/office/powerpoint/2010/main" val="1249224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olo fondo">
    <p:spTree>
      <p:nvGrpSpPr>
        <p:cNvPr id="1" name=""/>
        <p:cNvGrpSpPr/>
        <p:nvPr/>
      </p:nvGrpSpPr>
      <p:grpSpPr>
        <a:xfrm>
          <a:off x="0" y="0"/>
          <a:ext cx="0" cy="0"/>
          <a:chOff x="0" y="0"/>
          <a:chExt cx="0" cy="0"/>
        </a:xfrm>
      </p:grpSpPr>
      <p:pic>
        <p:nvPicPr>
          <p:cNvPr id="6" name="pasted-image.pdf"/>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2992750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Fechas">
    <p:spTree>
      <p:nvGrpSpPr>
        <p:cNvPr id="1" name=""/>
        <p:cNvGrpSpPr/>
        <p:nvPr/>
      </p:nvGrpSpPr>
      <p:grpSpPr>
        <a:xfrm>
          <a:off x="0" y="0"/>
          <a:ext cx="0" cy="0"/>
          <a:chOff x="0" y="0"/>
          <a:chExt cx="0" cy="0"/>
        </a:xfrm>
      </p:grpSpPr>
      <p:pic>
        <p:nvPicPr>
          <p:cNvPr id="5"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5143500"/>
          </a:xfrm>
          <a:prstGeom prst="rect">
            <a:avLst/>
          </a:prstGeom>
          <a:ln w="12700">
            <a:miter lim="400000"/>
          </a:ln>
        </p:spPr>
      </p:pic>
      <p:sp>
        <p:nvSpPr>
          <p:cNvPr id="6" name="Title Placeholder 1"/>
          <p:cNvSpPr>
            <a:spLocks noGrp="1"/>
          </p:cNvSpPr>
          <p:nvPr>
            <p:ph type="title"/>
          </p:nvPr>
        </p:nvSpPr>
        <p:spPr>
          <a:xfrm>
            <a:off x="457200" y="0"/>
            <a:ext cx="8229600" cy="598463"/>
          </a:xfrm>
          <a:prstGeom prst="rect">
            <a:avLst/>
          </a:prstGeom>
        </p:spPr>
        <p:txBody>
          <a:bodyPr vert="horz" lIns="91440" tIns="45720" rIns="91440" bIns="45720" rtlCol="0" anchor="ctr">
            <a:normAutofit/>
          </a:bodyPr>
          <a:lstStyle/>
          <a:p>
            <a:r>
              <a:rPr lang="x-none" noProof="0" dirty="0" smtClean="0"/>
              <a:t>Clic para editar título</a:t>
            </a:r>
            <a:endParaRPr lang="es-MX" noProof="0" dirty="0"/>
          </a:p>
        </p:txBody>
      </p:sp>
      <p:sp>
        <p:nvSpPr>
          <p:cNvPr id="7" name="Text Placeholder 2"/>
          <p:cNvSpPr>
            <a:spLocks noGrp="1"/>
          </p:cNvSpPr>
          <p:nvPr>
            <p:ph idx="1"/>
          </p:nvPr>
        </p:nvSpPr>
        <p:spPr>
          <a:xfrm>
            <a:off x="458788" y="944563"/>
            <a:ext cx="8229600" cy="3500388"/>
          </a:xfrm>
          <a:prstGeom prst="rect">
            <a:avLst/>
          </a:prstGeom>
        </p:spPr>
        <p:txBody>
          <a:bodyPr vert="horz" lIns="91440" tIns="45720" rIns="91440" bIns="45720" rtlCol="0">
            <a:noAutofit/>
          </a:bodyPr>
          <a:lstStyle/>
          <a:p>
            <a:pPr lvl="0"/>
            <a:r>
              <a:rPr lang="x-none" noProof="0" smtClean="0"/>
              <a:t>Haga clic para modificar el estilo de texto del patrón</a:t>
            </a:r>
          </a:p>
          <a:p>
            <a:pPr lvl="1"/>
            <a:r>
              <a:rPr lang="x-none" noProof="0" smtClean="0"/>
              <a:t>Segundo nivel</a:t>
            </a:r>
          </a:p>
          <a:p>
            <a:pPr lvl="2"/>
            <a:r>
              <a:rPr lang="x-none" noProof="0" smtClean="0"/>
              <a:t>Tercer nivel</a:t>
            </a:r>
          </a:p>
          <a:p>
            <a:pPr lvl="3"/>
            <a:r>
              <a:rPr lang="x-none" noProof="0" smtClean="0"/>
              <a:t>Cuarto nivel</a:t>
            </a:r>
          </a:p>
          <a:p>
            <a:pPr lvl="4"/>
            <a:r>
              <a:rPr lang="x-none" noProof="0" smtClean="0"/>
              <a:t>Quinto nivel</a:t>
            </a:r>
            <a:endParaRPr lang="es-MX" noProof="0"/>
          </a:p>
        </p:txBody>
      </p:sp>
    </p:spTree>
    <p:extLst>
      <p:ext uri="{BB962C8B-B14F-4D97-AF65-F5344CB8AC3E}">
        <p14:creationId xmlns:p14="http://schemas.microsoft.com/office/powerpoint/2010/main" val="453439149"/>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Interior 1">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solidFill>
                  <a:srgbClr val="000000"/>
                </a:solidFill>
              </a:defRPr>
            </a:pPr>
            <a:r>
              <a:rPr sz="2300">
                <a:solidFill>
                  <a:srgbClr val="FFFFFF"/>
                </a:solidFill>
              </a:rPr>
              <a:t>Title Text</a:t>
            </a:r>
          </a:p>
        </p:txBody>
      </p:sp>
      <p:sp>
        <p:nvSpPr>
          <p:cNvPr id="27" name="Shape 27"/>
          <p:cNvSpPr>
            <a:spLocks noGrp="1"/>
          </p:cNvSpPr>
          <p:nvPr>
            <p:ph type="body" idx="1"/>
          </p:nvPr>
        </p:nvSpPr>
        <p:spPr>
          <a:prstGeom prst="rect">
            <a:avLst/>
          </a:prstGeom>
        </p:spPr>
        <p:txBody>
          <a:bodyPr/>
          <a:lstStyle/>
          <a:p>
            <a:pPr lvl="0">
              <a:defRPr sz="1800">
                <a:solidFill>
                  <a:srgbClr val="000000"/>
                </a:solidFill>
              </a:defRPr>
            </a:pPr>
            <a:r>
              <a:rPr sz="1400">
                <a:solidFill>
                  <a:srgbClr val="414141"/>
                </a:solidFill>
              </a:rPr>
              <a:t>Body Level One</a:t>
            </a:r>
          </a:p>
          <a:p>
            <a:pPr lvl="1">
              <a:defRPr sz="1800">
                <a:solidFill>
                  <a:srgbClr val="000000"/>
                </a:solidFill>
              </a:defRPr>
            </a:pPr>
            <a:r>
              <a:rPr sz="1400">
                <a:solidFill>
                  <a:srgbClr val="414141"/>
                </a:solidFill>
              </a:rPr>
              <a:t>Body Level Two</a:t>
            </a:r>
          </a:p>
          <a:p>
            <a:pPr lvl="2">
              <a:defRPr sz="1800">
                <a:solidFill>
                  <a:srgbClr val="000000"/>
                </a:solidFill>
              </a:defRPr>
            </a:pPr>
            <a:r>
              <a:rPr sz="1400">
                <a:solidFill>
                  <a:srgbClr val="414141"/>
                </a:solidFill>
              </a:rPr>
              <a:t>Body Level Three</a:t>
            </a:r>
          </a:p>
          <a:p>
            <a:pPr lvl="3">
              <a:defRPr sz="1800">
                <a:solidFill>
                  <a:srgbClr val="000000"/>
                </a:solidFill>
              </a:defRPr>
            </a:pPr>
            <a:r>
              <a:rPr sz="1400">
                <a:solidFill>
                  <a:srgbClr val="414141"/>
                </a:solidFill>
              </a:rPr>
              <a:t>Body Level Four</a:t>
            </a:r>
          </a:p>
          <a:p>
            <a:pPr lvl="4">
              <a:defRPr sz="1800">
                <a:solidFill>
                  <a:srgbClr val="000000"/>
                </a:solidFill>
              </a:defRPr>
            </a:pPr>
            <a:r>
              <a:rPr sz="1400">
                <a:solidFill>
                  <a:srgbClr val="414141"/>
                </a:solidFill>
              </a:rPr>
              <a:t>Body Level Five</a:t>
            </a:r>
          </a:p>
        </p:txBody>
      </p:sp>
    </p:spTree>
    <p:extLst>
      <p:ext uri="{BB962C8B-B14F-4D97-AF65-F5344CB8AC3E}">
        <p14:creationId xmlns:p14="http://schemas.microsoft.com/office/powerpoint/2010/main" val="296428357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Portada de sección">
    <p:spTree>
      <p:nvGrpSpPr>
        <p:cNvPr id="1" name=""/>
        <p:cNvGrpSpPr/>
        <p:nvPr/>
      </p:nvGrpSpPr>
      <p:grpSpPr>
        <a:xfrm>
          <a:off x="0" y="0"/>
          <a:ext cx="0" cy="0"/>
          <a:chOff x="0" y="0"/>
          <a:chExt cx="0" cy="0"/>
        </a:xfrm>
      </p:grpSpPr>
      <p:pic>
        <p:nvPicPr>
          <p:cNvPr id="7"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 name="Title 1"/>
          <p:cNvSpPr>
            <a:spLocks noGrp="1"/>
          </p:cNvSpPr>
          <p:nvPr>
            <p:ph type="ctrTitle"/>
          </p:nvPr>
        </p:nvSpPr>
        <p:spPr>
          <a:xfrm>
            <a:off x="459850" y="1460016"/>
            <a:ext cx="8226949" cy="615281"/>
          </a:xfrm>
        </p:spPr>
        <p:txBody>
          <a:bodyPr anchor="b" anchorCtr="0">
            <a:noAutofit/>
          </a:bodyPr>
          <a:lstStyle>
            <a:lvl1pPr>
              <a:defRPr sz="2400">
                <a:solidFill>
                  <a:srgbClr val="800000"/>
                </a:solidFill>
              </a:defRPr>
            </a:lvl1pPr>
          </a:lstStyle>
          <a:p>
            <a:r>
              <a:rPr lang="es-ES" noProof="0" smtClean="0"/>
              <a:t>Haga clic para modificar el estilo de título del patrón</a:t>
            </a:r>
            <a:endParaRPr lang="es-MX" noProof="0"/>
          </a:p>
        </p:txBody>
      </p:sp>
      <p:sp>
        <p:nvSpPr>
          <p:cNvPr id="3" name="Subtitle 2"/>
          <p:cNvSpPr>
            <a:spLocks noGrp="1"/>
          </p:cNvSpPr>
          <p:nvPr>
            <p:ph type="subTitle" idx="1"/>
          </p:nvPr>
        </p:nvSpPr>
        <p:spPr>
          <a:xfrm>
            <a:off x="459850" y="2092509"/>
            <a:ext cx="8225073" cy="609335"/>
          </a:xfrm>
        </p:spPr>
        <p:txBody>
          <a:bodyPr>
            <a:no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noProof="0" smtClean="0"/>
              <a:t>Haga clic para editar el estilo de subtítulo del patrón</a:t>
            </a:r>
            <a:endParaRPr lang="es-MX" noProof="0"/>
          </a:p>
        </p:txBody>
      </p:sp>
      <p:sp>
        <p:nvSpPr>
          <p:cNvPr id="4" name="Date Placeholder 3"/>
          <p:cNvSpPr>
            <a:spLocks noGrp="1"/>
          </p:cNvSpPr>
          <p:nvPr>
            <p:ph type="dt" sz="half" idx="10"/>
          </p:nvPr>
        </p:nvSpPr>
        <p:spPr/>
        <p:txBody>
          <a:bodyPr/>
          <a:lstStyle/>
          <a:p>
            <a:fld id="{8ACDB3CC-F982-40F9-8DD6-BCC9AFBF44BD}" type="datetime1">
              <a:rPr lang="en-US" smtClean="0"/>
              <a:pPr/>
              <a:t>10/11/2018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‹Nº›</a:t>
            </a:fld>
            <a:endParaRPr lang="en-US" dirty="0"/>
          </a:p>
        </p:txBody>
      </p:sp>
    </p:spTree>
    <p:extLst>
      <p:ext uri="{BB962C8B-B14F-4D97-AF65-F5344CB8AC3E}">
        <p14:creationId xmlns:p14="http://schemas.microsoft.com/office/powerpoint/2010/main" val="233143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ulo y conteni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noProof="0" smtClean="0"/>
              <a:t>Haga clic para modificar el estilo de título del patrón</a:t>
            </a:r>
            <a:endParaRPr lang="es-MX" noProof="0"/>
          </a:p>
        </p:txBody>
      </p:sp>
      <p:sp>
        <p:nvSpPr>
          <p:cNvPr id="3" name="Content Placeholder 2"/>
          <p:cNvSpPr>
            <a:spLocks noGrp="1"/>
          </p:cNvSpPr>
          <p:nvPr>
            <p:ph idx="1"/>
          </p:nvPr>
        </p:nvSpPr>
        <p:spPr/>
        <p:txBody>
          <a:bodyPr>
            <a:noAutofit/>
          </a:bodyPr>
          <a:lstStyle>
            <a:lvl1pPr marL="0" indent="0">
              <a:lnSpc>
                <a:spcPct val="100000"/>
              </a:lnSpc>
              <a:spcBef>
                <a:spcPts val="0"/>
              </a:spcBef>
              <a:buNone/>
              <a:defRPr/>
            </a:lvl1pPr>
            <a:lvl2pPr marL="742950" indent="-285750">
              <a:lnSpc>
                <a:spcPct val="100000"/>
              </a:lnSpc>
              <a:spcBef>
                <a:spcPts val="0"/>
              </a:spcBef>
              <a:buFont typeface="Arial"/>
              <a:buChar char="•"/>
              <a:defRPr/>
            </a:lvl2pPr>
            <a:lvl3pPr marL="1143000" indent="-228600">
              <a:lnSpc>
                <a:spcPct val="100000"/>
              </a:lnSpc>
              <a:spcBef>
                <a:spcPts val="0"/>
              </a:spcBef>
              <a:buFont typeface="Courier New"/>
              <a:buChar char="o"/>
              <a:defRPr/>
            </a:lvl3pPr>
            <a:lvl4pPr>
              <a:lnSpc>
                <a:spcPct val="100000"/>
              </a:lnSpc>
              <a:spcBef>
                <a:spcPts val="0"/>
              </a:spcBef>
              <a:defRPr/>
            </a:lvl4pPr>
            <a:lvl5pPr>
              <a:lnSpc>
                <a:spcPct val="100000"/>
              </a:lnSpc>
              <a:spcBef>
                <a:spcPts val="0"/>
              </a:spcBef>
              <a:defRPr/>
            </a:lvl5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dirty="0"/>
          </a:p>
        </p:txBody>
      </p:sp>
      <p:sp>
        <p:nvSpPr>
          <p:cNvPr id="4" name="Date Placeholder 3"/>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‹Nº›</a:t>
            </a:fld>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columnas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noProof="0" smtClean="0"/>
              <a:t>Haga clic para modificar el estilo de título del patrón</a:t>
            </a:r>
            <a:endParaRPr lang="es-MX" noProof="0"/>
          </a:p>
        </p:txBody>
      </p:sp>
      <p:sp>
        <p:nvSpPr>
          <p:cNvPr id="3" name="Content Placeholder 2"/>
          <p:cNvSpPr>
            <a:spLocks noGrp="1"/>
          </p:cNvSpPr>
          <p:nvPr>
            <p:ph sz="half" idx="1"/>
          </p:nvPr>
        </p:nvSpPr>
        <p:spPr>
          <a:xfrm>
            <a:off x="458788" y="944563"/>
            <a:ext cx="3926002" cy="3650060"/>
          </a:xfrm>
        </p:spPr>
        <p:txBody>
          <a:bodyPr>
            <a:noAutofit/>
          </a:bodyPr>
          <a:lstStyle>
            <a:lvl1pPr marL="0" indent="0">
              <a:lnSpc>
                <a:spcPct val="100000"/>
              </a:lnSpc>
              <a:spcBef>
                <a:spcPts val="0"/>
              </a:spcBef>
              <a:buNone/>
              <a:defRPr sz="1400"/>
            </a:lvl1pPr>
            <a:lvl2pPr marL="742950" indent="-285750">
              <a:lnSpc>
                <a:spcPct val="100000"/>
              </a:lnSpc>
              <a:spcBef>
                <a:spcPts val="0"/>
              </a:spcBef>
              <a:buFont typeface="Arial"/>
              <a:buChar char="•"/>
              <a:defRPr sz="1400"/>
            </a:lvl2pPr>
            <a:lvl3pPr marL="1143000" indent="-228600">
              <a:lnSpc>
                <a:spcPct val="100000"/>
              </a:lnSpc>
              <a:spcBef>
                <a:spcPts val="0"/>
              </a:spcBef>
              <a:buFont typeface="Courier New"/>
              <a:buChar char="o"/>
              <a:defRPr sz="1400"/>
            </a:lvl3pPr>
            <a:lvl4pPr>
              <a:lnSpc>
                <a:spcPct val="100000"/>
              </a:lnSpc>
              <a:spcBef>
                <a:spcPts val="0"/>
              </a:spcBef>
              <a:defRPr sz="1400"/>
            </a:lvl4pPr>
            <a:lvl5pPr>
              <a:lnSpc>
                <a:spcPct val="100000"/>
              </a:lnSpc>
              <a:spcBef>
                <a:spcPts val="0"/>
              </a:spcBef>
              <a:defRPr sz="14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4" name="Content Placeholder 3"/>
          <p:cNvSpPr>
            <a:spLocks noGrp="1"/>
          </p:cNvSpPr>
          <p:nvPr>
            <p:ph sz="half" idx="2"/>
          </p:nvPr>
        </p:nvSpPr>
        <p:spPr>
          <a:xfrm>
            <a:off x="4764088" y="944563"/>
            <a:ext cx="3924300" cy="3650060"/>
          </a:xfrm>
        </p:spPr>
        <p:txBody>
          <a:bodyPr>
            <a:noAutofit/>
          </a:bodyPr>
          <a:lstStyle>
            <a:lvl1pPr marL="0" indent="0">
              <a:lnSpc>
                <a:spcPct val="100000"/>
              </a:lnSpc>
              <a:spcBef>
                <a:spcPts val="0"/>
              </a:spcBef>
              <a:buNone/>
              <a:defRPr sz="1400"/>
            </a:lvl1pPr>
            <a:lvl2pPr marL="742950" indent="-285750">
              <a:lnSpc>
                <a:spcPct val="100000"/>
              </a:lnSpc>
              <a:spcBef>
                <a:spcPts val="0"/>
              </a:spcBef>
              <a:buFont typeface="Arial"/>
              <a:buChar char="•"/>
              <a:defRPr sz="1400"/>
            </a:lvl2pPr>
            <a:lvl3pPr marL="1143000" indent="-228600">
              <a:lnSpc>
                <a:spcPct val="100000"/>
              </a:lnSpc>
              <a:spcBef>
                <a:spcPts val="0"/>
              </a:spcBef>
              <a:buFont typeface="Courier New"/>
              <a:buChar char="o"/>
              <a:defRPr sz="1400"/>
            </a:lvl3pPr>
            <a:lvl4pPr>
              <a:lnSpc>
                <a:spcPct val="100000"/>
              </a:lnSpc>
              <a:spcBef>
                <a:spcPts val="0"/>
              </a:spcBef>
              <a:defRPr sz="1400"/>
            </a:lvl4pPr>
            <a:lvl5pPr>
              <a:lnSpc>
                <a:spcPct val="100000"/>
              </a:lnSpc>
              <a:spcBef>
                <a:spcPts val="0"/>
              </a:spcBef>
              <a:defRPr sz="14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5" name="Date Placeholder 4"/>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‹Nº›</a:t>
            </a:fld>
            <a:endParaRPr lang="en-US" dirty="0"/>
          </a:p>
        </p:txBody>
      </p:sp>
      <p:pic>
        <p:nvPicPr>
          <p:cNvPr id="8"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3721194" y="2442103"/>
            <a:ext cx="1960911" cy="259292"/>
          </a:xfrm>
          <a:prstGeom prst="rect">
            <a:avLst/>
          </a:prstGeom>
          <a:ln w="12700">
            <a:miter lim="400000"/>
          </a:ln>
        </p:spPr>
      </p:pic>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columnas B">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noProof="0" smtClean="0"/>
              <a:t>Haga clic para modificar el estilo de título del patrón</a:t>
            </a:r>
            <a:endParaRPr lang="es-MX" noProof="0"/>
          </a:p>
        </p:txBody>
      </p:sp>
      <p:sp>
        <p:nvSpPr>
          <p:cNvPr id="3" name="Content Placeholder 2"/>
          <p:cNvSpPr>
            <a:spLocks noGrp="1"/>
          </p:cNvSpPr>
          <p:nvPr>
            <p:ph sz="half" idx="1"/>
          </p:nvPr>
        </p:nvSpPr>
        <p:spPr>
          <a:xfrm>
            <a:off x="449263" y="944563"/>
            <a:ext cx="2527300" cy="3503612"/>
          </a:xfrm>
        </p:spPr>
        <p:txBody>
          <a:bodyPr>
            <a:noAutofit/>
          </a:bodyPr>
          <a:lstStyle>
            <a:lvl1pPr marL="0" indent="0">
              <a:lnSpc>
                <a:spcPct val="100000"/>
              </a:lnSpc>
              <a:spcBef>
                <a:spcPts val="0"/>
              </a:spcBef>
              <a:buNone/>
              <a:defRPr sz="1400"/>
            </a:lvl1pPr>
            <a:lvl2pPr marL="449263" indent="-269875">
              <a:lnSpc>
                <a:spcPct val="100000"/>
              </a:lnSpc>
              <a:spcBef>
                <a:spcPts val="0"/>
              </a:spcBef>
              <a:buFont typeface="Arial"/>
              <a:buChar char="•"/>
              <a:defRPr sz="1400"/>
            </a:lvl2pPr>
            <a:lvl3pPr marL="808038" indent="-271463">
              <a:lnSpc>
                <a:spcPct val="100000"/>
              </a:lnSpc>
              <a:spcBef>
                <a:spcPts val="0"/>
              </a:spcBef>
              <a:buFont typeface="Courier New"/>
              <a:buChar char="o"/>
              <a:defRPr sz="1400"/>
            </a:lvl3pPr>
            <a:lvl4pPr marL="1079500" indent="-271463">
              <a:lnSpc>
                <a:spcPct val="100000"/>
              </a:lnSpc>
              <a:spcBef>
                <a:spcPts val="0"/>
              </a:spcBef>
              <a:defRPr sz="1400"/>
            </a:lvl4pPr>
            <a:lvl5pPr marL="1344613" indent="-265113">
              <a:lnSpc>
                <a:spcPct val="100000"/>
              </a:lnSpc>
              <a:spcBef>
                <a:spcPts val="0"/>
              </a:spcBef>
              <a:defRPr sz="14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dirty="0"/>
          </a:p>
        </p:txBody>
      </p:sp>
      <p:sp>
        <p:nvSpPr>
          <p:cNvPr id="5" name="Date Placeholder 4"/>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‹Nº›</a:t>
            </a:fld>
            <a:endParaRPr lang="en-US" dirty="0"/>
          </a:p>
        </p:txBody>
      </p:sp>
      <p:sp>
        <p:nvSpPr>
          <p:cNvPr id="21" name="Content Placeholder 2"/>
          <p:cNvSpPr>
            <a:spLocks noGrp="1"/>
          </p:cNvSpPr>
          <p:nvPr>
            <p:ph sz="half" idx="13"/>
          </p:nvPr>
        </p:nvSpPr>
        <p:spPr>
          <a:xfrm>
            <a:off x="3308352" y="949326"/>
            <a:ext cx="5378448" cy="3503612"/>
          </a:xfrm>
        </p:spPr>
        <p:txBody>
          <a:bodyPr>
            <a:noAutofit/>
          </a:bodyPr>
          <a:lstStyle>
            <a:lvl1pPr marL="0" indent="0">
              <a:lnSpc>
                <a:spcPct val="100000"/>
              </a:lnSpc>
              <a:spcBef>
                <a:spcPts val="0"/>
              </a:spcBef>
              <a:buNone/>
              <a:defRPr sz="1400"/>
            </a:lvl1pPr>
            <a:lvl2pPr marL="449263" indent="-269875">
              <a:lnSpc>
                <a:spcPct val="100000"/>
              </a:lnSpc>
              <a:spcBef>
                <a:spcPts val="0"/>
              </a:spcBef>
              <a:buFont typeface="Arial"/>
              <a:buChar char="•"/>
              <a:defRPr sz="1400"/>
            </a:lvl2pPr>
            <a:lvl3pPr marL="808038" indent="-271463">
              <a:lnSpc>
                <a:spcPct val="100000"/>
              </a:lnSpc>
              <a:spcBef>
                <a:spcPts val="0"/>
              </a:spcBef>
              <a:buFont typeface="Courier New"/>
              <a:buChar char="o"/>
              <a:defRPr sz="1400"/>
            </a:lvl3pPr>
            <a:lvl4pPr marL="1079500" indent="-271463">
              <a:lnSpc>
                <a:spcPct val="100000"/>
              </a:lnSpc>
              <a:spcBef>
                <a:spcPts val="0"/>
              </a:spcBef>
              <a:defRPr sz="1400"/>
            </a:lvl4pPr>
            <a:lvl5pPr marL="1344613" indent="-265113">
              <a:lnSpc>
                <a:spcPct val="100000"/>
              </a:lnSpc>
              <a:spcBef>
                <a:spcPts val="0"/>
              </a:spcBef>
              <a:defRPr sz="14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pic>
        <p:nvPicPr>
          <p:cNvPr id="10"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825929" y="2489199"/>
            <a:ext cx="2799746" cy="165099"/>
          </a:xfrm>
          <a:prstGeom prst="rect">
            <a:avLst/>
          </a:prstGeom>
          <a:ln w="12700">
            <a:miter lim="400000"/>
          </a:ln>
        </p:spPr>
      </p:pic>
    </p:spTree>
    <p:extLst>
      <p:ext uri="{BB962C8B-B14F-4D97-AF65-F5344CB8AC3E}">
        <p14:creationId xmlns:p14="http://schemas.microsoft.com/office/powerpoint/2010/main" val="52010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s columnas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noProof="0" smtClean="0"/>
              <a:t>Haga clic para modificar el estilo de título del patrón</a:t>
            </a:r>
            <a:endParaRPr lang="es-MX" noProof="0"/>
          </a:p>
        </p:txBody>
      </p:sp>
      <p:sp>
        <p:nvSpPr>
          <p:cNvPr id="5" name="Date Placeholder 4"/>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‹Nº›</a:t>
            </a:fld>
            <a:endParaRPr lang="en-US" dirty="0"/>
          </a:p>
        </p:txBody>
      </p:sp>
      <p:sp>
        <p:nvSpPr>
          <p:cNvPr id="21" name="Content Placeholder 2"/>
          <p:cNvSpPr>
            <a:spLocks noGrp="1"/>
          </p:cNvSpPr>
          <p:nvPr>
            <p:ph sz="half" idx="13"/>
          </p:nvPr>
        </p:nvSpPr>
        <p:spPr>
          <a:xfrm>
            <a:off x="457200" y="949326"/>
            <a:ext cx="5378452" cy="3503612"/>
          </a:xfrm>
        </p:spPr>
        <p:txBody>
          <a:bodyPr>
            <a:noAutofit/>
          </a:bodyPr>
          <a:lstStyle>
            <a:lvl1pPr marL="0" indent="0">
              <a:lnSpc>
                <a:spcPct val="100000"/>
              </a:lnSpc>
              <a:spcBef>
                <a:spcPts val="0"/>
              </a:spcBef>
              <a:buNone/>
              <a:defRPr sz="1400"/>
            </a:lvl1pPr>
            <a:lvl2pPr marL="449263" indent="-269875">
              <a:lnSpc>
                <a:spcPct val="100000"/>
              </a:lnSpc>
              <a:spcBef>
                <a:spcPts val="0"/>
              </a:spcBef>
              <a:buFont typeface="Arial"/>
              <a:buChar char="•"/>
              <a:defRPr sz="1400"/>
            </a:lvl2pPr>
            <a:lvl3pPr marL="808038" indent="-271463">
              <a:lnSpc>
                <a:spcPct val="100000"/>
              </a:lnSpc>
              <a:spcBef>
                <a:spcPts val="0"/>
              </a:spcBef>
              <a:buFont typeface="Courier New"/>
              <a:buChar char="o"/>
              <a:defRPr sz="1400"/>
            </a:lvl3pPr>
            <a:lvl4pPr marL="1079500" indent="-271463">
              <a:lnSpc>
                <a:spcPct val="100000"/>
              </a:lnSpc>
              <a:spcBef>
                <a:spcPts val="0"/>
              </a:spcBef>
              <a:defRPr sz="1400"/>
            </a:lvl4pPr>
            <a:lvl5pPr marL="1344613" indent="-265113">
              <a:lnSpc>
                <a:spcPct val="100000"/>
              </a:lnSpc>
              <a:spcBef>
                <a:spcPts val="0"/>
              </a:spcBef>
              <a:defRPr sz="14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dirty="0"/>
          </a:p>
        </p:txBody>
      </p:sp>
      <p:sp>
        <p:nvSpPr>
          <p:cNvPr id="22" name="Content Placeholder 2"/>
          <p:cNvSpPr>
            <a:spLocks noGrp="1"/>
          </p:cNvSpPr>
          <p:nvPr>
            <p:ph sz="half" idx="14"/>
          </p:nvPr>
        </p:nvSpPr>
        <p:spPr>
          <a:xfrm>
            <a:off x="6156325" y="949326"/>
            <a:ext cx="2527300" cy="3503612"/>
          </a:xfrm>
        </p:spPr>
        <p:txBody>
          <a:bodyPr>
            <a:noAutofit/>
          </a:bodyPr>
          <a:lstStyle>
            <a:lvl1pPr marL="0" indent="0">
              <a:lnSpc>
                <a:spcPct val="100000"/>
              </a:lnSpc>
              <a:spcBef>
                <a:spcPts val="0"/>
              </a:spcBef>
              <a:buNone/>
              <a:defRPr sz="1400"/>
            </a:lvl1pPr>
            <a:lvl2pPr marL="449263" indent="-269875">
              <a:lnSpc>
                <a:spcPct val="100000"/>
              </a:lnSpc>
              <a:spcBef>
                <a:spcPts val="0"/>
              </a:spcBef>
              <a:buFont typeface="Arial"/>
              <a:buChar char="•"/>
              <a:defRPr sz="1400"/>
            </a:lvl2pPr>
            <a:lvl3pPr marL="808038" indent="-271463">
              <a:lnSpc>
                <a:spcPct val="100000"/>
              </a:lnSpc>
              <a:spcBef>
                <a:spcPts val="0"/>
              </a:spcBef>
              <a:buFont typeface="Courier New"/>
              <a:buChar char="o"/>
              <a:defRPr sz="1400"/>
            </a:lvl3pPr>
            <a:lvl4pPr marL="1079500" indent="-271463">
              <a:lnSpc>
                <a:spcPct val="100000"/>
              </a:lnSpc>
              <a:spcBef>
                <a:spcPts val="0"/>
              </a:spcBef>
              <a:defRPr sz="1400"/>
            </a:lvl4pPr>
            <a:lvl5pPr marL="1344613" indent="-265113">
              <a:lnSpc>
                <a:spcPct val="100000"/>
              </a:lnSpc>
              <a:spcBef>
                <a:spcPts val="0"/>
              </a:spcBef>
              <a:defRPr sz="14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pic>
        <p:nvPicPr>
          <p:cNvPr id="10"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673903" y="2489200"/>
            <a:ext cx="2799746" cy="165099"/>
          </a:xfrm>
          <a:prstGeom prst="rect">
            <a:avLst/>
          </a:prstGeom>
          <a:ln w="12700">
            <a:miter lim="400000"/>
          </a:ln>
        </p:spPr>
      </p:pic>
    </p:spTree>
    <p:extLst>
      <p:ext uri="{BB962C8B-B14F-4D97-AF65-F5344CB8AC3E}">
        <p14:creationId xmlns:p14="http://schemas.microsoft.com/office/powerpoint/2010/main" val="3374792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s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noProof="0" smtClean="0"/>
              <a:t>Haga clic para modificar el estilo de título del patrón</a:t>
            </a:r>
            <a:endParaRPr lang="es-MX" noProof="0"/>
          </a:p>
        </p:txBody>
      </p:sp>
      <p:sp>
        <p:nvSpPr>
          <p:cNvPr id="3" name="Text Placeholder 2"/>
          <p:cNvSpPr>
            <a:spLocks noGrp="1"/>
          </p:cNvSpPr>
          <p:nvPr>
            <p:ph type="body" idx="1"/>
          </p:nvPr>
        </p:nvSpPr>
        <p:spPr>
          <a:xfrm>
            <a:off x="457200" y="949130"/>
            <a:ext cx="3924300" cy="479822"/>
          </a:xfrm>
        </p:spPr>
        <p:txBody>
          <a:bodyPr anchor="b">
            <a:noAutofit/>
          </a:bodyPr>
          <a:lstStyle>
            <a:lvl1pPr marL="0" indent="0">
              <a:lnSpc>
                <a:spcPct val="10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noProof="0" smtClean="0"/>
              <a:t>Editar el estilo de texto del patrón</a:t>
            </a:r>
          </a:p>
        </p:txBody>
      </p:sp>
      <p:sp>
        <p:nvSpPr>
          <p:cNvPr id="4" name="Content Placeholder 3"/>
          <p:cNvSpPr>
            <a:spLocks noGrp="1"/>
          </p:cNvSpPr>
          <p:nvPr>
            <p:ph sz="half" idx="2"/>
          </p:nvPr>
        </p:nvSpPr>
        <p:spPr>
          <a:xfrm>
            <a:off x="457200" y="1428951"/>
            <a:ext cx="3924300" cy="3019224"/>
          </a:xfrm>
        </p:spPr>
        <p:txBody>
          <a:bodyPr>
            <a:noAutofit/>
          </a:bodyPr>
          <a:lstStyle>
            <a:lvl1pPr marL="0" indent="0">
              <a:lnSpc>
                <a:spcPct val="100000"/>
              </a:lnSpc>
              <a:spcBef>
                <a:spcPts val="0"/>
              </a:spcBef>
              <a:buNone/>
              <a:defRPr sz="1400"/>
            </a:lvl1pPr>
            <a:lvl2pPr marL="742950" indent="-285750">
              <a:lnSpc>
                <a:spcPct val="100000"/>
              </a:lnSpc>
              <a:spcBef>
                <a:spcPts val="0"/>
              </a:spcBef>
              <a:buFont typeface="Arial"/>
              <a:buChar char="•"/>
              <a:defRPr sz="1400"/>
            </a:lvl2pPr>
            <a:lvl3pPr marL="1143000" indent="-228600">
              <a:lnSpc>
                <a:spcPct val="100000"/>
              </a:lnSpc>
              <a:spcBef>
                <a:spcPts val="0"/>
              </a:spcBef>
              <a:buFont typeface="Courier New"/>
              <a:buChar char="o"/>
              <a:defRPr sz="1400"/>
            </a:lvl3pPr>
            <a:lvl4pPr>
              <a:lnSpc>
                <a:spcPct val="100000"/>
              </a:lnSpc>
              <a:spcBef>
                <a:spcPts val="0"/>
              </a:spcBef>
              <a:defRPr sz="1400"/>
            </a:lvl4pPr>
            <a:lvl5pPr>
              <a:lnSpc>
                <a:spcPct val="100000"/>
              </a:lnSpc>
              <a:spcBef>
                <a:spcPts val="0"/>
              </a:spcBef>
              <a:defRPr sz="1400"/>
            </a:lvl5pPr>
            <a:lvl6pPr>
              <a:defRPr sz="1600"/>
            </a:lvl6pPr>
            <a:lvl7pPr>
              <a:defRPr sz="1600"/>
            </a:lvl7pPr>
            <a:lvl8pPr>
              <a:defRPr sz="1600"/>
            </a:lvl8pPr>
            <a:lvl9pPr>
              <a:defRPr sz="16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dirty="0"/>
          </a:p>
        </p:txBody>
      </p:sp>
      <p:sp>
        <p:nvSpPr>
          <p:cNvPr id="5" name="Text Placeholder 4"/>
          <p:cNvSpPr>
            <a:spLocks noGrp="1"/>
          </p:cNvSpPr>
          <p:nvPr>
            <p:ph type="body" sz="quarter" idx="3"/>
          </p:nvPr>
        </p:nvSpPr>
        <p:spPr>
          <a:xfrm>
            <a:off x="4762500" y="949130"/>
            <a:ext cx="3924301" cy="479822"/>
          </a:xfrm>
        </p:spPr>
        <p:txBody>
          <a:bodyPr anchor="b">
            <a:noAutofit/>
          </a:bodyPr>
          <a:lstStyle>
            <a:lvl1pPr marL="0" indent="0">
              <a:lnSpc>
                <a:spcPct val="10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noProof="0" smtClean="0"/>
              <a:t>Editar el estilo de texto del patrón</a:t>
            </a:r>
          </a:p>
        </p:txBody>
      </p:sp>
      <p:sp>
        <p:nvSpPr>
          <p:cNvPr id="6" name="Content Placeholder 5"/>
          <p:cNvSpPr>
            <a:spLocks noGrp="1"/>
          </p:cNvSpPr>
          <p:nvPr>
            <p:ph sz="quarter" idx="4"/>
          </p:nvPr>
        </p:nvSpPr>
        <p:spPr>
          <a:xfrm>
            <a:off x="4762500" y="1428951"/>
            <a:ext cx="3924301" cy="3019224"/>
          </a:xfrm>
        </p:spPr>
        <p:txBody>
          <a:bodyPr>
            <a:noAutofit/>
          </a:bodyPr>
          <a:lstStyle>
            <a:lvl1pPr marL="0" indent="0">
              <a:lnSpc>
                <a:spcPct val="100000"/>
              </a:lnSpc>
              <a:spcBef>
                <a:spcPts val="0"/>
              </a:spcBef>
              <a:buNone/>
              <a:defRPr sz="1400"/>
            </a:lvl1pPr>
            <a:lvl2pPr marL="742950" indent="-285750">
              <a:lnSpc>
                <a:spcPct val="100000"/>
              </a:lnSpc>
              <a:spcBef>
                <a:spcPts val="0"/>
              </a:spcBef>
              <a:buFont typeface="Arial"/>
              <a:buChar char="•"/>
              <a:defRPr sz="1400"/>
            </a:lvl2pPr>
            <a:lvl3pPr marL="1143000" indent="-228600">
              <a:lnSpc>
                <a:spcPct val="100000"/>
              </a:lnSpc>
              <a:spcBef>
                <a:spcPts val="0"/>
              </a:spcBef>
              <a:buFont typeface="Courier New"/>
              <a:buChar char="o"/>
              <a:defRPr sz="1400"/>
            </a:lvl3pPr>
            <a:lvl4pPr>
              <a:lnSpc>
                <a:spcPct val="100000"/>
              </a:lnSpc>
              <a:spcBef>
                <a:spcPts val="0"/>
              </a:spcBef>
              <a:defRPr sz="1400"/>
            </a:lvl4pPr>
            <a:lvl5pPr>
              <a:lnSpc>
                <a:spcPct val="100000"/>
              </a:lnSpc>
              <a:spcBef>
                <a:spcPts val="0"/>
              </a:spcBef>
              <a:defRPr sz="1400"/>
            </a:lvl5pPr>
            <a:lvl6pPr>
              <a:defRPr sz="1600"/>
            </a:lvl6pPr>
            <a:lvl7pPr>
              <a:defRPr sz="1600"/>
            </a:lvl7pPr>
            <a:lvl8pPr>
              <a:defRPr sz="1600"/>
            </a:lvl8pPr>
            <a:lvl9pPr>
              <a:defRPr sz="16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7" name="Date Placeholder 6"/>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66355A-084C-D24E-9AD2-7E4FC41EA627}" type="slidenum">
              <a:rPr lang="en-US" smtClean="0"/>
              <a:t>‹Nº›</a:t>
            </a:fld>
            <a:endParaRPr lang="en-US" dirty="0"/>
          </a:p>
        </p:txBody>
      </p:sp>
      <p:pic>
        <p:nvPicPr>
          <p:cNvPr id="11"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3721194" y="2442103"/>
            <a:ext cx="1960911" cy="259292"/>
          </a:xfrm>
          <a:prstGeom prst="rect">
            <a:avLst/>
          </a:prstGeom>
          <a:ln w="12700">
            <a:miter lim="400000"/>
          </a:ln>
        </p:spPr>
      </p:pic>
    </p:spTree>
    <p:extLst>
      <p:ext uri="{BB962C8B-B14F-4D97-AF65-F5344CB8AC3E}">
        <p14:creationId xmlns:p14="http://schemas.microsoft.com/office/powerpoint/2010/main" val="248682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s column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noProof="0" smtClean="0"/>
              <a:t>Haga clic para modificar el estilo de título del patrón</a:t>
            </a:r>
            <a:endParaRPr lang="es-MX" noProof="0" dirty="0"/>
          </a:p>
        </p:txBody>
      </p:sp>
      <p:sp>
        <p:nvSpPr>
          <p:cNvPr id="3" name="Content Placeholder 2"/>
          <p:cNvSpPr>
            <a:spLocks noGrp="1"/>
          </p:cNvSpPr>
          <p:nvPr>
            <p:ph sz="half" idx="1"/>
          </p:nvPr>
        </p:nvSpPr>
        <p:spPr>
          <a:xfrm>
            <a:off x="449263" y="944563"/>
            <a:ext cx="2527300" cy="3503612"/>
          </a:xfrm>
        </p:spPr>
        <p:txBody>
          <a:bodyPr anchor="t" anchorCtr="0">
            <a:noAutofit/>
          </a:bodyPr>
          <a:lstStyle>
            <a:lvl1pPr marL="0" indent="0">
              <a:lnSpc>
                <a:spcPct val="100000"/>
              </a:lnSpc>
              <a:spcBef>
                <a:spcPts val="0"/>
              </a:spcBef>
              <a:buNone/>
              <a:defRPr sz="1400"/>
            </a:lvl1pPr>
            <a:lvl2pPr marL="449263" indent="-269875">
              <a:lnSpc>
                <a:spcPct val="100000"/>
              </a:lnSpc>
              <a:spcBef>
                <a:spcPts val="0"/>
              </a:spcBef>
              <a:buFont typeface="Arial"/>
              <a:buChar char="•"/>
              <a:defRPr sz="1400"/>
            </a:lvl2pPr>
            <a:lvl3pPr marL="808038" indent="-271463">
              <a:lnSpc>
                <a:spcPct val="100000"/>
              </a:lnSpc>
              <a:spcBef>
                <a:spcPts val="0"/>
              </a:spcBef>
              <a:buFont typeface="Courier New"/>
              <a:buChar char="o"/>
              <a:defRPr sz="1400"/>
            </a:lvl3pPr>
            <a:lvl4pPr marL="1079500" indent="-271463">
              <a:lnSpc>
                <a:spcPct val="100000"/>
              </a:lnSpc>
              <a:spcBef>
                <a:spcPts val="0"/>
              </a:spcBef>
              <a:defRPr sz="1400"/>
            </a:lvl4pPr>
            <a:lvl5pPr marL="1344613" indent="-265113">
              <a:lnSpc>
                <a:spcPct val="100000"/>
              </a:lnSpc>
              <a:spcBef>
                <a:spcPts val="0"/>
              </a:spcBef>
              <a:defRPr sz="14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dirty="0"/>
          </a:p>
        </p:txBody>
      </p:sp>
      <p:sp>
        <p:nvSpPr>
          <p:cNvPr id="5" name="Date Placeholder 4"/>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‹Nº›</a:t>
            </a:fld>
            <a:endParaRPr lang="en-US" dirty="0"/>
          </a:p>
        </p:txBody>
      </p:sp>
      <p:sp>
        <p:nvSpPr>
          <p:cNvPr id="21" name="Content Placeholder 2"/>
          <p:cNvSpPr>
            <a:spLocks noGrp="1"/>
          </p:cNvSpPr>
          <p:nvPr>
            <p:ph sz="half" idx="13"/>
          </p:nvPr>
        </p:nvSpPr>
        <p:spPr>
          <a:xfrm>
            <a:off x="3308352" y="949326"/>
            <a:ext cx="2527300" cy="3503612"/>
          </a:xfrm>
        </p:spPr>
        <p:txBody>
          <a:bodyPr anchor="t" anchorCtr="0">
            <a:noAutofit/>
          </a:bodyPr>
          <a:lstStyle>
            <a:lvl1pPr marL="0" indent="0">
              <a:lnSpc>
                <a:spcPct val="100000"/>
              </a:lnSpc>
              <a:spcBef>
                <a:spcPts val="0"/>
              </a:spcBef>
              <a:buNone/>
              <a:defRPr sz="1400"/>
            </a:lvl1pPr>
            <a:lvl2pPr marL="449263" indent="-269875">
              <a:lnSpc>
                <a:spcPct val="100000"/>
              </a:lnSpc>
              <a:spcBef>
                <a:spcPts val="0"/>
              </a:spcBef>
              <a:buFont typeface="Arial"/>
              <a:buChar char="•"/>
              <a:defRPr sz="1400"/>
            </a:lvl2pPr>
            <a:lvl3pPr marL="808038" indent="-271463">
              <a:lnSpc>
                <a:spcPct val="100000"/>
              </a:lnSpc>
              <a:spcBef>
                <a:spcPts val="0"/>
              </a:spcBef>
              <a:buFont typeface="Courier New"/>
              <a:buChar char="o"/>
              <a:defRPr sz="1400"/>
            </a:lvl3pPr>
            <a:lvl4pPr marL="1079500" indent="-271463">
              <a:lnSpc>
                <a:spcPct val="100000"/>
              </a:lnSpc>
              <a:spcBef>
                <a:spcPts val="0"/>
              </a:spcBef>
              <a:defRPr sz="1400"/>
            </a:lvl4pPr>
            <a:lvl5pPr marL="1344613" indent="-265113">
              <a:lnSpc>
                <a:spcPct val="100000"/>
              </a:lnSpc>
              <a:spcBef>
                <a:spcPts val="0"/>
              </a:spcBef>
              <a:defRPr sz="14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22" name="Content Placeholder 2"/>
          <p:cNvSpPr>
            <a:spLocks noGrp="1"/>
          </p:cNvSpPr>
          <p:nvPr>
            <p:ph sz="half" idx="14"/>
          </p:nvPr>
        </p:nvSpPr>
        <p:spPr>
          <a:xfrm>
            <a:off x="6156325" y="949326"/>
            <a:ext cx="2527300" cy="3503612"/>
          </a:xfrm>
        </p:spPr>
        <p:txBody>
          <a:bodyPr anchor="t" anchorCtr="0">
            <a:noAutofit/>
          </a:bodyPr>
          <a:lstStyle>
            <a:lvl1pPr marL="0" indent="0">
              <a:lnSpc>
                <a:spcPct val="100000"/>
              </a:lnSpc>
              <a:spcBef>
                <a:spcPts val="0"/>
              </a:spcBef>
              <a:buNone/>
              <a:defRPr sz="1400"/>
            </a:lvl1pPr>
            <a:lvl2pPr marL="449263" indent="-269875">
              <a:lnSpc>
                <a:spcPct val="100000"/>
              </a:lnSpc>
              <a:spcBef>
                <a:spcPts val="0"/>
              </a:spcBef>
              <a:buFont typeface="Arial"/>
              <a:buChar char="•"/>
              <a:defRPr sz="1400"/>
            </a:lvl2pPr>
            <a:lvl3pPr marL="808038" indent="-271463">
              <a:lnSpc>
                <a:spcPct val="100000"/>
              </a:lnSpc>
              <a:spcBef>
                <a:spcPts val="0"/>
              </a:spcBef>
              <a:buFont typeface="Courier New"/>
              <a:buChar char="o"/>
              <a:defRPr sz="1400"/>
            </a:lvl3pPr>
            <a:lvl4pPr marL="1079500" indent="-271463">
              <a:lnSpc>
                <a:spcPct val="100000"/>
              </a:lnSpc>
              <a:spcBef>
                <a:spcPts val="0"/>
              </a:spcBef>
              <a:defRPr sz="1400"/>
            </a:lvl4pPr>
            <a:lvl5pPr marL="1344613" indent="-265113">
              <a:lnSpc>
                <a:spcPct val="100000"/>
              </a:lnSpc>
              <a:spcBef>
                <a:spcPts val="0"/>
              </a:spcBef>
              <a:defRPr sz="14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pic>
        <p:nvPicPr>
          <p:cNvPr id="11"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245346" y="2489199"/>
            <a:ext cx="1960911" cy="165100"/>
          </a:xfrm>
          <a:prstGeom prst="rect">
            <a:avLst/>
          </a:prstGeom>
          <a:ln w="12700">
            <a:miter lim="400000"/>
          </a:ln>
        </p:spPr>
      </p:pic>
      <p:pic>
        <p:nvPicPr>
          <p:cNvPr id="12"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5093320" y="2489200"/>
            <a:ext cx="1960911" cy="165100"/>
          </a:xfrm>
          <a:prstGeom prst="rect">
            <a:avLst/>
          </a:prstGeom>
          <a:ln w="12700">
            <a:miter lim="400000"/>
          </a:ln>
        </p:spPr>
      </p:pic>
    </p:spTree>
    <p:extLst>
      <p:ext uri="{BB962C8B-B14F-4D97-AF65-F5344CB8AC3E}">
        <p14:creationId xmlns:p14="http://schemas.microsoft.com/office/powerpoint/2010/main" val="3900876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s columna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noProof="0" smtClean="0"/>
              <a:t>Haga clic para modificar el estilo de título del patrón</a:t>
            </a:r>
            <a:endParaRPr lang="es-MX" noProof="0" dirty="0"/>
          </a:p>
        </p:txBody>
      </p:sp>
      <p:sp>
        <p:nvSpPr>
          <p:cNvPr id="3" name="Content Placeholder 2"/>
          <p:cNvSpPr>
            <a:spLocks noGrp="1"/>
          </p:cNvSpPr>
          <p:nvPr>
            <p:ph sz="half" idx="1"/>
          </p:nvPr>
        </p:nvSpPr>
        <p:spPr>
          <a:xfrm>
            <a:off x="449263" y="2745083"/>
            <a:ext cx="2527300" cy="1703092"/>
          </a:xfrm>
        </p:spPr>
        <p:txBody>
          <a:bodyPr anchor="t" anchorCtr="0">
            <a:noAutofit/>
          </a:bodyPr>
          <a:lstStyle>
            <a:lvl1pPr marL="0" indent="0">
              <a:lnSpc>
                <a:spcPct val="100000"/>
              </a:lnSpc>
              <a:spcBef>
                <a:spcPts val="0"/>
              </a:spcBef>
              <a:buNone/>
              <a:defRPr sz="1200"/>
            </a:lvl1pPr>
            <a:lvl2pPr marL="449263" indent="-269875">
              <a:lnSpc>
                <a:spcPct val="100000"/>
              </a:lnSpc>
              <a:spcBef>
                <a:spcPts val="0"/>
              </a:spcBef>
              <a:buFont typeface="Arial"/>
              <a:buChar char="•"/>
              <a:defRPr sz="1200"/>
            </a:lvl2pPr>
            <a:lvl3pPr marL="808038" indent="-271463">
              <a:lnSpc>
                <a:spcPct val="100000"/>
              </a:lnSpc>
              <a:spcBef>
                <a:spcPts val="0"/>
              </a:spcBef>
              <a:buFont typeface="Courier New"/>
              <a:buChar char="o"/>
              <a:defRPr sz="1200"/>
            </a:lvl3pPr>
            <a:lvl4pPr marL="1079500" indent="-271463">
              <a:lnSpc>
                <a:spcPct val="100000"/>
              </a:lnSpc>
              <a:spcBef>
                <a:spcPts val="0"/>
              </a:spcBef>
              <a:defRPr sz="1200"/>
            </a:lvl4pPr>
            <a:lvl5pPr marL="1344613" indent="-265113">
              <a:lnSpc>
                <a:spcPct val="100000"/>
              </a:lnSpc>
              <a:spcBef>
                <a:spcPts val="0"/>
              </a:spcBef>
              <a:defRPr sz="12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dirty="0"/>
          </a:p>
        </p:txBody>
      </p:sp>
      <p:sp>
        <p:nvSpPr>
          <p:cNvPr id="5" name="Date Placeholder 4"/>
          <p:cNvSpPr>
            <a:spLocks noGrp="1"/>
          </p:cNvSpPr>
          <p:nvPr>
            <p:ph type="dt" sz="half" idx="10"/>
          </p:nvPr>
        </p:nvSpPr>
        <p:spPr/>
        <p:txBody>
          <a:bodyPr/>
          <a:lstStyle/>
          <a:p>
            <a:fld id="{68C2560D-EC28-3B41-86E8-18F1CE0113B4}" type="datetimeFigureOut">
              <a:rPr lang="en-US" smtClean="0"/>
              <a:t>10/11/2018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‹Nº›</a:t>
            </a:fld>
            <a:endParaRPr lang="en-US" dirty="0"/>
          </a:p>
        </p:txBody>
      </p:sp>
      <p:sp>
        <p:nvSpPr>
          <p:cNvPr id="21" name="Content Placeholder 2"/>
          <p:cNvSpPr>
            <a:spLocks noGrp="1"/>
          </p:cNvSpPr>
          <p:nvPr>
            <p:ph sz="half" idx="13"/>
          </p:nvPr>
        </p:nvSpPr>
        <p:spPr>
          <a:xfrm>
            <a:off x="3308352" y="2749846"/>
            <a:ext cx="2527300" cy="1703092"/>
          </a:xfrm>
        </p:spPr>
        <p:txBody>
          <a:bodyPr anchor="t" anchorCtr="0">
            <a:noAutofit/>
          </a:bodyPr>
          <a:lstStyle>
            <a:lvl1pPr marL="0" indent="0">
              <a:lnSpc>
                <a:spcPct val="100000"/>
              </a:lnSpc>
              <a:spcBef>
                <a:spcPts val="0"/>
              </a:spcBef>
              <a:buNone/>
              <a:defRPr sz="1200"/>
            </a:lvl1pPr>
            <a:lvl2pPr marL="449263" indent="-269875">
              <a:lnSpc>
                <a:spcPct val="100000"/>
              </a:lnSpc>
              <a:spcBef>
                <a:spcPts val="0"/>
              </a:spcBef>
              <a:buFont typeface="Arial"/>
              <a:buChar char="•"/>
              <a:defRPr sz="1200"/>
            </a:lvl2pPr>
            <a:lvl3pPr marL="808038" indent="-271463">
              <a:lnSpc>
                <a:spcPct val="100000"/>
              </a:lnSpc>
              <a:spcBef>
                <a:spcPts val="0"/>
              </a:spcBef>
              <a:buFont typeface="Courier New"/>
              <a:buChar char="o"/>
              <a:defRPr sz="1200"/>
            </a:lvl3pPr>
            <a:lvl4pPr marL="1079500" indent="-271463">
              <a:lnSpc>
                <a:spcPct val="100000"/>
              </a:lnSpc>
              <a:spcBef>
                <a:spcPts val="0"/>
              </a:spcBef>
              <a:defRPr sz="1200"/>
            </a:lvl4pPr>
            <a:lvl5pPr marL="1344613" indent="-265113">
              <a:lnSpc>
                <a:spcPct val="100000"/>
              </a:lnSpc>
              <a:spcBef>
                <a:spcPts val="0"/>
              </a:spcBef>
              <a:defRPr sz="12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dirty="0"/>
          </a:p>
        </p:txBody>
      </p:sp>
      <p:sp>
        <p:nvSpPr>
          <p:cNvPr id="22" name="Content Placeholder 2"/>
          <p:cNvSpPr>
            <a:spLocks noGrp="1"/>
          </p:cNvSpPr>
          <p:nvPr>
            <p:ph sz="half" idx="14"/>
          </p:nvPr>
        </p:nvSpPr>
        <p:spPr>
          <a:xfrm>
            <a:off x="6156325" y="2749846"/>
            <a:ext cx="2527300" cy="1703092"/>
          </a:xfrm>
        </p:spPr>
        <p:txBody>
          <a:bodyPr anchor="t" anchorCtr="0">
            <a:noAutofit/>
          </a:bodyPr>
          <a:lstStyle>
            <a:lvl1pPr marL="0" indent="0">
              <a:lnSpc>
                <a:spcPct val="100000"/>
              </a:lnSpc>
              <a:spcBef>
                <a:spcPts val="0"/>
              </a:spcBef>
              <a:buNone/>
              <a:defRPr sz="1200"/>
            </a:lvl1pPr>
            <a:lvl2pPr marL="449263" indent="-269875">
              <a:lnSpc>
                <a:spcPct val="100000"/>
              </a:lnSpc>
              <a:spcBef>
                <a:spcPts val="0"/>
              </a:spcBef>
              <a:buFont typeface="Arial"/>
              <a:buChar char="•"/>
              <a:defRPr sz="1200"/>
            </a:lvl2pPr>
            <a:lvl3pPr marL="808038" indent="-271463">
              <a:lnSpc>
                <a:spcPct val="100000"/>
              </a:lnSpc>
              <a:spcBef>
                <a:spcPts val="0"/>
              </a:spcBef>
              <a:buFont typeface="Courier New"/>
              <a:buChar char="o"/>
              <a:defRPr sz="1200"/>
            </a:lvl3pPr>
            <a:lvl4pPr marL="1079500" indent="-271463">
              <a:lnSpc>
                <a:spcPct val="100000"/>
              </a:lnSpc>
              <a:spcBef>
                <a:spcPts val="0"/>
              </a:spcBef>
              <a:defRPr sz="1200"/>
            </a:lvl4pPr>
            <a:lvl5pPr marL="1344613" indent="-265113">
              <a:lnSpc>
                <a:spcPct val="100000"/>
              </a:lnSpc>
              <a:spcBef>
                <a:spcPts val="0"/>
              </a:spcBef>
              <a:defRPr sz="12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11" name="Content Placeholder 2"/>
          <p:cNvSpPr>
            <a:spLocks noGrp="1"/>
          </p:cNvSpPr>
          <p:nvPr>
            <p:ph sz="half" idx="15"/>
          </p:nvPr>
        </p:nvSpPr>
        <p:spPr>
          <a:xfrm>
            <a:off x="449263" y="939800"/>
            <a:ext cx="2527300" cy="1703092"/>
          </a:xfrm>
        </p:spPr>
        <p:txBody>
          <a:bodyPr anchor="t" anchorCtr="0">
            <a:noAutofit/>
          </a:bodyPr>
          <a:lstStyle>
            <a:lvl1pPr marL="0" indent="0">
              <a:lnSpc>
                <a:spcPct val="100000"/>
              </a:lnSpc>
              <a:spcBef>
                <a:spcPts val="0"/>
              </a:spcBef>
              <a:buNone/>
              <a:defRPr sz="1200"/>
            </a:lvl1pPr>
            <a:lvl2pPr marL="449263" indent="-269875">
              <a:lnSpc>
                <a:spcPct val="100000"/>
              </a:lnSpc>
              <a:spcBef>
                <a:spcPts val="0"/>
              </a:spcBef>
              <a:buFont typeface="Arial"/>
              <a:buChar char="•"/>
              <a:defRPr sz="1200"/>
            </a:lvl2pPr>
            <a:lvl3pPr marL="808038" indent="-271463">
              <a:lnSpc>
                <a:spcPct val="100000"/>
              </a:lnSpc>
              <a:spcBef>
                <a:spcPts val="0"/>
              </a:spcBef>
              <a:buFont typeface="Courier New"/>
              <a:buChar char="o"/>
              <a:defRPr sz="1200"/>
            </a:lvl3pPr>
            <a:lvl4pPr marL="1079500" indent="-271463">
              <a:lnSpc>
                <a:spcPct val="100000"/>
              </a:lnSpc>
              <a:spcBef>
                <a:spcPts val="0"/>
              </a:spcBef>
              <a:defRPr sz="1200"/>
            </a:lvl4pPr>
            <a:lvl5pPr marL="1344613" indent="-265113">
              <a:lnSpc>
                <a:spcPct val="100000"/>
              </a:lnSpc>
              <a:spcBef>
                <a:spcPts val="0"/>
              </a:spcBef>
              <a:defRPr sz="12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dirty="0"/>
          </a:p>
        </p:txBody>
      </p:sp>
      <p:sp>
        <p:nvSpPr>
          <p:cNvPr id="12" name="Content Placeholder 2"/>
          <p:cNvSpPr>
            <a:spLocks noGrp="1"/>
          </p:cNvSpPr>
          <p:nvPr>
            <p:ph sz="half" idx="16"/>
          </p:nvPr>
        </p:nvSpPr>
        <p:spPr>
          <a:xfrm>
            <a:off x="3308352" y="944563"/>
            <a:ext cx="2527300" cy="1703092"/>
          </a:xfrm>
        </p:spPr>
        <p:txBody>
          <a:bodyPr anchor="t" anchorCtr="0">
            <a:noAutofit/>
          </a:bodyPr>
          <a:lstStyle>
            <a:lvl1pPr marL="0" indent="0">
              <a:lnSpc>
                <a:spcPct val="100000"/>
              </a:lnSpc>
              <a:spcBef>
                <a:spcPts val="0"/>
              </a:spcBef>
              <a:buNone/>
              <a:defRPr sz="1200"/>
            </a:lvl1pPr>
            <a:lvl2pPr marL="449263" indent="-269875">
              <a:lnSpc>
                <a:spcPct val="100000"/>
              </a:lnSpc>
              <a:spcBef>
                <a:spcPts val="0"/>
              </a:spcBef>
              <a:buFont typeface="Arial"/>
              <a:buChar char="•"/>
              <a:defRPr sz="1200"/>
            </a:lvl2pPr>
            <a:lvl3pPr marL="808038" indent="-271463">
              <a:lnSpc>
                <a:spcPct val="100000"/>
              </a:lnSpc>
              <a:spcBef>
                <a:spcPts val="0"/>
              </a:spcBef>
              <a:buFont typeface="Courier New"/>
              <a:buChar char="o"/>
              <a:defRPr sz="1200"/>
            </a:lvl3pPr>
            <a:lvl4pPr marL="1079500" indent="-271463">
              <a:lnSpc>
                <a:spcPct val="100000"/>
              </a:lnSpc>
              <a:spcBef>
                <a:spcPts val="0"/>
              </a:spcBef>
              <a:defRPr sz="1200"/>
            </a:lvl4pPr>
            <a:lvl5pPr marL="1344613" indent="-265113">
              <a:lnSpc>
                <a:spcPct val="100000"/>
              </a:lnSpc>
              <a:spcBef>
                <a:spcPts val="0"/>
              </a:spcBef>
              <a:defRPr sz="12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dirty="0"/>
          </a:p>
        </p:txBody>
      </p:sp>
      <p:sp>
        <p:nvSpPr>
          <p:cNvPr id="13" name="Content Placeholder 2"/>
          <p:cNvSpPr>
            <a:spLocks noGrp="1"/>
          </p:cNvSpPr>
          <p:nvPr>
            <p:ph sz="half" idx="17"/>
          </p:nvPr>
        </p:nvSpPr>
        <p:spPr>
          <a:xfrm>
            <a:off x="6156325" y="944563"/>
            <a:ext cx="2527300" cy="1703092"/>
          </a:xfrm>
        </p:spPr>
        <p:txBody>
          <a:bodyPr anchor="t" anchorCtr="0">
            <a:noAutofit/>
          </a:bodyPr>
          <a:lstStyle>
            <a:lvl1pPr marL="0" indent="0">
              <a:lnSpc>
                <a:spcPct val="100000"/>
              </a:lnSpc>
              <a:spcBef>
                <a:spcPts val="0"/>
              </a:spcBef>
              <a:buNone/>
              <a:defRPr sz="1200"/>
            </a:lvl1pPr>
            <a:lvl2pPr marL="449263" indent="-269875">
              <a:lnSpc>
                <a:spcPct val="100000"/>
              </a:lnSpc>
              <a:spcBef>
                <a:spcPts val="0"/>
              </a:spcBef>
              <a:buFont typeface="Arial"/>
              <a:buChar char="•"/>
              <a:defRPr sz="1200"/>
            </a:lvl2pPr>
            <a:lvl3pPr marL="808038" indent="-271463">
              <a:lnSpc>
                <a:spcPct val="100000"/>
              </a:lnSpc>
              <a:spcBef>
                <a:spcPts val="0"/>
              </a:spcBef>
              <a:buFont typeface="Courier New"/>
              <a:buChar char="o"/>
              <a:defRPr sz="1200"/>
            </a:lvl3pPr>
            <a:lvl4pPr marL="1079500" indent="-271463">
              <a:lnSpc>
                <a:spcPct val="100000"/>
              </a:lnSpc>
              <a:spcBef>
                <a:spcPts val="0"/>
              </a:spcBef>
              <a:defRPr sz="1200"/>
            </a:lvl4pPr>
            <a:lvl5pPr marL="1344613" indent="-265113">
              <a:lnSpc>
                <a:spcPct val="100000"/>
              </a:lnSpc>
              <a:spcBef>
                <a:spcPts val="0"/>
              </a:spcBef>
              <a:defRPr sz="1200"/>
            </a:lvl5pPr>
            <a:lvl6pPr>
              <a:defRPr sz="1800"/>
            </a:lvl6pPr>
            <a:lvl7pPr>
              <a:defRPr sz="1800"/>
            </a:lvl7pPr>
            <a:lvl8pPr>
              <a:defRPr sz="1800"/>
            </a:lvl8pPr>
            <a:lvl9pPr>
              <a:defRPr sz="1800"/>
            </a:lvl9p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pic>
        <p:nvPicPr>
          <p:cNvPr id="14"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5093320" y="2489200"/>
            <a:ext cx="1960911" cy="165100"/>
          </a:xfrm>
          <a:prstGeom prst="rect">
            <a:avLst/>
          </a:prstGeom>
          <a:ln w="12700">
            <a:miter lim="400000"/>
          </a:ln>
        </p:spPr>
      </p:pic>
      <p:pic>
        <p:nvPicPr>
          <p:cNvPr id="15"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245347" y="2489200"/>
            <a:ext cx="1960911" cy="165100"/>
          </a:xfrm>
          <a:prstGeom prst="rect">
            <a:avLst/>
          </a:prstGeom>
          <a:ln w="12700">
            <a:miter lim="400000"/>
          </a:ln>
        </p:spPr>
      </p:pic>
    </p:spTree>
    <p:extLst>
      <p:ext uri="{BB962C8B-B14F-4D97-AF65-F5344CB8AC3E}">
        <p14:creationId xmlns:p14="http://schemas.microsoft.com/office/powerpoint/2010/main" val="397724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asted-image.pdf"/>
          <p:cNvPicPr/>
          <p:nvPr userDrawn="1"/>
        </p:nvPicPr>
        <p:blipFill>
          <a:blip r:embed="rId18" cstate="screen">
            <a:extLst>
              <a:ext uri="{28A0092B-C50C-407E-A947-70E740481C1C}">
                <a14:useLocalDpi xmlns:a14="http://schemas.microsoft.com/office/drawing/2010/main"/>
              </a:ext>
            </a:extLst>
          </a:blip>
          <a:stretch>
            <a:fillRect/>
          </a:stretch>
        </p:blipFill>
        <p:spPr>
          <a:xfrm>
            <a:off x="0" y="-1"/>
            <a:ext cx="9144000" cy="5143500"/>
          </a:xfrm>
          <a:prstGeom prst="rect">
            <a:avLst/>
          </a:prstGeom>
          <a:ln w="12700">
            <a:miter lim="400000"/>
          </a:ln>
        </p:spPr>
      </p:pic>
      <p:sp>
        <p:nvSpPr>
          <p:cNvPr id="2" name="Title Placeholder 1"/>
          <p:cNvSpPr>
            <a:spLocks noGrp="1"/>
          </p:cNvSpPr>
          <p:nvPr>
            <p:ph type="title"/>
          </p:nvPr>
        </p:nvSpPr>
        <p:spPr>
          <a:xfrm>
            <a:off x="457200" y="0"/>
            <a:ext cx="8229600" cy="598463"/>
          </a:xfrm>
          <a:prstGeom prst="rect">
            <a:avLst/>
          </a:prstGeom>
        </p:spPr>
        <p:txBody>
          <a:bodyPr vert="horz" lIns="91440" tIns="45720" rIns="91440" bIns="45720" rtlCol="0" anchor="ctr">
            <a:normAutofit/>
          </a:bodyPr>
          <a:lstStyle/>
          <a:p>
            <a:r>
              <a:rPr lang="es-ES" noProof="0" smtClean="0"/>
              <a:t>Haga clic para modificar el estilo de título del patrón</a:t>
            </a:r>
            <a:endParaRPr lang="es-MX" noProof="0"/>
          </a:p>
        </p:txBody>
      </p:sp>
      <p:sp>
        <p:nvSpPr>
          <p:cNvPr id="3" name="Text Placeholder 2"/>
          <p:cNvSpPr>
            <a:spLocks noGrp="1"/>
          </p:cNvSpPr>
          <p:nvPr>
            <p:ph type="body" idx="1"/>
          </p:nvPr>
        </p:nvSpPr>
        <p:spPr>
          <a:xfrm>
            <a:off x="458788" y="944563"/>
            <a:ext cx="8229600" cy="3500388"/>
          </a:xfrm>
          <a:prstGeom prst="rect">
            <a:avLst/>
          </a:prstGeom>
        </p:spPr>
        <p:txBody>
          <a:bodyPr vert="horz" lIns="91440" tIns="45720" rIns="91440" bIns="45720" rtlCol="0">
            <a:noAutofit/>
          </a:bodyPr>
          <a:lstStyle/>
          <a:p>
            <a:pPr lvl="0"/>
            <a:r>
              <a:rPr lang="es-ES" noProof="0" smtClean="0"/>
              <a:t>Editar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10/11/2018</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‹Nº›</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4" r:id="rId2"/>
    <p:sldLayoutId id="2147493457" r:id="rId3"/>
    <p:sldLayoutId id="2147493459" r:id="rId4"/>
    <p:sldLayoutId id="2147493470" r:id="rId5"/>
    <p:sldLayoutId id="2147493471" r:id="rId6"/>
    <p:sldLayoutId id="2147493460" r:id="rId7"/>
    <p:sldLayoutId id="2147493469" r:id="rId8"/>
    <p:sldLayoutId id="2147493473" r:id="rId9"/>
    <p:sldLayoutId id="2147493472" r:id="rId10"/>
    <p:sldLayoutId id="2147493464" r:id="rId11"/>
    <p:sldLayoutId id="2147493461" r:id="rId12"/>
    <p:sldLayoutId id="2147493462" r:id="rId13"/>
    <p:sldLayoutId id="2147493467" r:id="rId14"/>
    <p:sldLayoutId id="2147493475" r:id="rId15"/>
    <p:sldLayoutId id="2147493476" r:id="rId16"/>
  </p:sldLayoutIdLst>
  <p:txStyles>
    <p:titleStyle>
      <a:lvl1pPr algn="l" defTabSz="457200" rtl="0" eaLnBrk="1" latinLnBrk="0" hangingPunct="1">
        <a:spcBef>
          <a:spcPct val="0"/>
        </a:spcBef>
        <a:buNone/>
        <a:defRPr sz="2000" b="1" kern="1200">
          <a:solidFill>
            <a:schemeClr val="bg1"/>
          </a:solidFill>
          <a:latin typeface="+mj-lt"/>
          <a:ea typeface="+mj-ea"/>
          <a:cs typeface="+mj-cs"/>
        </a:defRPr>
      </a:lvl1pPr>
    </p:titleStyle>
    <p:body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0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3.xml"/><Relationship Id="rId5" Type="http://schemas.openxmlformats.org/officeDocument/2006/relationships/image" Target="../media/image148.png"/><Relationship Id="rId4" Type="http://schemas.openxmlformats.org/officeDocument/2006/relationships/image" Target="../media/image147.png"/></Relationships>
</file>

<file path=ppt/slides/_rels/slide1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6.xml"/><Relationship Id="rId4" Type="http://schemas.openxmlformats.org/officeDocument/2006/relationships/image" Target="../media/image155.jpeg"/></Relationships>
</file>

<file path=ppt/slides/_rels/slide11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notesSlide" Target="../notesSlides/notesSlide2.xml"/><Relationship Id="rId16" Type="http://schemas.openxmlformats.org/officeDocument/2006/relationships/image" Target="../media/image173.png"/><Relationship Id="rId1" Type="http://schemas.openxmlformats.org/officeDocument/2006/relationships/slideLayout" Target="../slideLayouts/slideLayout16.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4.xml"/><Relationship Id="rId6" Type="http://schemas.openxmlformats.org/officeDocument/2006/relationships/image" Target="../media/image177.emf"/><Relationship Id="rId5" Type="http://schemas.openxmlformats.org/officeDocument/2006/relationships/image" Target="../media/image176.png"/><Relationship Id="rId4" Type="http://schemas.openxmlformats.org/officeDocument/2006/relationships/hyperlink" Target="mailto:contacto.iieg@jalisco.gob.mx" TargetMode="External"/></Relationships>
</file>

<file path=ppt/slides/_rels/slide12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emf"/><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1.png"/><Relationship Id="rId5" Type="http://schemas.microsoft.com/office/2007/relationships/hdphoto" Target="../media/hdphoto2.wdp"/><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70.xml"/><Relationship Id="rId3" Type="http://schemas.openxmlformats.org/officeDocument/2006/relationships/slide" Target="slide50.xml"/><Relationship Id="rId7" Type="http://schemas.openxmlformats.org/officeDocument/2006/relationships/slide" Target="slide56.xml"/><Relationship Id="rId12" Type="http://schemas.openxmlformats.org/officeDocument/2006/relationships/slide" Target="slide62.xml"/><Relationship Id="rId2" Type="http://schemas.openxmlformats.org/officeDocument/2006/relationships/slide" Target="slide49.xml"/><Relationship Id="rId1" Type="http://schemas.openxmlformats.org/officeDocument/2006/relationships/slideLayout" Target="../slideLayouts/slideLayout3.xml"/><Relationship Id="rId6" Type="http://schemas.openxmlformats.org/officeDocument/2006/relationships/slide" Target="slide53.xml"/><Relationship Id="rId11" Type="http://schemas.openxmlformats.org/officeDocument/2006/relationships/slide" Target="slide61.xml"/><Relationship Id="rId5" Type="http://schemas.openxmlformats.org/officeDocument/2006/relationships/slide" Target="slide52.xml"/><Relationship Id="rId15" Type="http://schemas.openxmlformats.org/officeDocument/2006/relationships/slide" Target="slide64.xml"/><Relationship Id="rId10" Type="http://schemas.openxmlformats.org/officeDocument/2006/relationships/slide" Target="slide60.xml"/><Relationship Id="rId4" Type="http://schemas.openxmlformats.org/officeDocument/2006/relationships/slide" Target="slide51.xml"/><Relationship Id="rId9" Type="http://schemas.openxmlformats.org/officeDocument/2006/relationships/slide" Target="slide58.xml"/><Relationship Id="rId14" Type="http://schemas.openxmlformats.org/officeDocument/2006/relationships/slide" Target="slide63.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48.xml"/><Relationship Id="rId1" Type="http://schemas.openxmlformats.org/officeDocument/2006/relationships/slideLayout" Target="../slideLayouts/slideLayout3.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48.xml"/><Relationship Id="rId1" Type="http://schemas.openxmlformats.org/officeDocument/2006/relationships/slideLayout" Target="../slideLayouts/slideLayout3.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48.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4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48.xml"/><Relationship Id="rId1" Type="http://schemas.openxmlformats.org/officeDocument/2006/relationships/slideLayout" Target="../slideLayouts/slideLayout3.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48.xml"/><Relationship Id="rId1" Type="http://schemas.openxmlformats.org/officeDocument/2006/relationships/slideLayout" Target="../slideLayouts/slideLayout3.xml"/><Relationship Id="rId4" Type="http://schemas.microsoft.com/office/2007/relationships/hdphoto" Target="../media/hdphoto6.wd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hyperlink" Target="http://mapajalisco.gob.mx/" TargetMode="External"/><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hyperlink" Target="CNGSP%202018/Ficha_informativa_CNGSPSPE%202017.pdf" TargetMode="External"/><Relationship Id="rId2" Type="http://schemas.openxmlformats.org/officeDocument/2006/relationships/image" Target="../media/image100.png"/><Relationship Id="rId1" Type="http://schemas.openxmlformats.org/officeDocument/2006/relationships/slideLayout" Target="../slideLayouts/slideLayout5.xml"/><Relationship Id="rId4" Type="http://schemas.openxmlformats.org/officeDocument/2006/relationships/image" Target="../media/image101.tmp"/></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4.tmp"/><Relationship Id="rId2" Type="http://schemas.openxmlformats.org/officeDocument/2006/relationships/hyperlink" Target="SNSP/Estatal/Incidencia%20Jalisco%202006_2017.pdf" TargetMode="External"/><Relationship Id="rId1" Type="http://schemas.openxmlformats.org/officeDocument/2006/relationships/slideLayout" Target="../slideLayouts/slideLayout5.xml"/><Relationship Id="rId6" Type="http://schemas.openxmlformats.org/officeDocument/2006/relationships/hyperlink" Target="SNSP/Municipios/Incidencia%20Mpios%20AMG%202011_2017.pdf" TargetMode="External"/><Relationship Id="rId5" Type="http://schemas.openxmlformats.org/officeDocument/2006/relationships/image" Target="../media/image103.png"/><Relationship Id="rId4" Type="http://schemas.openxmlformats.org/officeDocument/2006/relationships/hyperlink" Target="SNSP/Nacional/Incidencia%20Nacional%202017%20total.pptx"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1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s>
</file>

<file path=ppt/slides/_rels/slide9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15.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9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5.xml"/><Relationship Id="rId5" Type="http://schemas.openxmlformats.org/officeDocument/2006/relationships/image" Target="../media/image134.jpeg"/><Relationship Id="rId4" Type="http://schemas.openxmlformats.org/officeDocument/2006/relationships/image" Target="../media/image1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Sesión de Consejo Consultivo</a:t>
            </a:r>
            <a:endParaRPr lang="es-MX" dirty="0"/>
          </a:p>
        </p:txBody>
      </p:sp>
      <p:sp>
        <p:nvSpPr>
          <p:cNvPr id="3" name="Subtítulo 2"/>
          <p:cNvSpPr>
            <a:spLocks noGrp="1"/>
          </p:cNvSpPr>
          <p:nvPr>
            <p:ph type="subTitle" idx="1"/>
          </p:nvPr>
        </p:nvSpPr>
        <p:spPr/>
        <p:txBody>
          <a:bodyPr/>
          <a:lstStyle/>
          <a:p>
            <a:r>
              <a:rPr lang="es-MX" dirty="0" smtClean="0"/>
              <a:t>Octubre 11, 2018</a:t>
            </a:r>
            <a:endParaRPr lang="es-MX" dirty="0"/>
          </a:p>
        </p:txBody>
      </p:sp>
    </p:spTree>
    <p:extLst>
      <p:ext uri="{BB962C8B-B14F-4D97-AF65-F5344CB8AC3E}">
        <p14:creationId xmlns:p14="http://schemas.microsoft.com/office/powerpoint/2010/main" val="937705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Infraestructura</a:t>
            </a:r>
            <a:endParaRPr lang="es-MX" dirty="0"/>
          </a:p>
        </p:txBody>
      </p:sp>
      <p:graphicFrame>
        <p:nvGraphicFramePr>
          <p:cNvPr id="7" name="Tabla 6"/>
          <p:cNvGraphicFramePr>
            <a:graphicFrameLocks noGrp="1"/>
          </p:cNvGraphicFramePr>
          <p:nvPr>
            <p:extLst>
              <p:ext uri="{D42A27DB-BD31-4B8C-83A1-F6EECF244321}">
                <p14:modId xmlns:p14="http://schemas.microsoft.com/office/powerpoint/2010/main" val="3958567246"/>
              </p:ext>
            </p:extLst>
          </p:nvPr>
        </p:nvGraphicFramePr>
        <p:xfrm>
          <a:off x="533400" y="742950"/>
          <a:ext cx="7162800" cy="3892112"/>
        </p:xfrm>
        <a:graphic>
          <a:graphicData uri="http://schemas.openxmlformats.org/drawingml/2006/table">
            <a:tbl>
              <a:tblPr firstRow="1" bandRow="1">
                <a:tableStyleId>{21E4AEA4-8DFA-4A89-87EB-49C32662AFE0}</a:tableStyleId>
              </a:tblPr>
              <a:tblGrid>
                <a:gridCol w="3391890"/>
                <a:gridCol w="1657106"/>
                <a:gridCol w="2113804"/>
              </a:tblGrid>
              <a:tr h="0">
                <a:tc>
                  <a:txBody>
                    <a:bodyPr/>
                    <a:lstStyle/>
                    <a:p>
                      <a:pPr algn="ctr"/>
                      <a:r>
                        <a:rPr lang="es-MX" sz="1100" dirty="0" smtClean="0"/>
                        <a:t>Equipos</a:t>
                      </a:r>
                      <a:endParaRPr lang="es-MX" sz="1100" dirty="0"/>
                    </a:p>
                  </a:txBody>
                  <a:tcPr/>
                </a:tc>
                <a:tc>
                  <a:txBody>
                    <a:bodyPr/>
                    <a:lstStyle/>
                    <a:p>
                      <a:pPr algn="ctr"/>
                      <a:r>
                        <a:rPr lang="es-MX" sz="1100" dirty="0" smtClean="0"/>
                        <a:t>Antes 2015</a:t>
                      </a:r>
                      <a:endParaRPr lang="es-MX" sz="1100" dirty="0"/>
                    </a:p>
                  </a:txBody>
                  <a:tcPr/>
                </a:tc>
                <a:tc>
                  <a:txBody>
                    <a:bodyPr/>
                    <a:lstStyle/>
                    <a:p>
                      <a:pPr algn="ctr"/>
                      <a:r>
                        <a:rPr lang="es-MX" sz="1100" dirty="0" smtClean="0"/>
                        <a:t>Actualmente</a:t>
                      </a:r>
                      <a:endParaRPr lang="es-MX" sz="1100" dirty="0"/>
                    </a:p>
                  </a:txBody>
                  <a:tcPr/>
                </a:tc>
              </a:tr>
              <a:tr h="279464">
                <a:tc>
                  <a:txBody>
                    <a:bodyPr/>
                    <a:lstStyle/>
                    <a:p>
                      <a:r>
                        <a:rPr lang="es-MX" sz="1100" dirty="0" smtClean="0"/>
                        <a:t>Servidores físicos</a:t>
                      </a:r>
                      <a:endParaRPr lang="es-MX" sz="1100" baseline="0" dirty="0" smtClean="0"/>
                    </a:p>
                  </a:txBody>
                  <a:tcPr/>
                </a:tc>
                <a:tc>
                  <a:txBody>
                    <a:bodyPr/>
                    <a:lstStyle/>
                    <a:p>
                      <a:pPr algn="ctr"/>
                      <a:r>
                        <a:rPr lang="es-MX" sz="1100" dirty="0" smtClean="0"/>
                        <a:t>6</a:t>
                      </a:r>
                      <a:endParaRPr lang="es-MX" sz="1100" dirty="0"/>
                    </a:p>
                  </a:txBody>
                  <a:tcPr/>
                </a:tc>
                <a:tc>
                  <a:txBody>
                    <a:bodyPr/>
                    <a:lstStyle/>
                    <a:p>
                      <a:pPr algn="ctr"/>
                      <a:r>
                        <a:rPr lang="es-MX" sz="1100" dirty="0" smtClean="0"/>
                        <a:t>11</a:t>
                      </a:r>
                      <a:endParaRPr lang="es-MX" sz="1100" dirty="0"/>
                    </a:p>
                  </a:txBody>
                  <a:tcPr/>
                </a:tc>
              </a:tr>
              <a:tr h="279464">
                <a:tc>
                  <a:txBody>
                    <a:bodyPr/>
                    <a:lstStyle/>
                    <a:p>
                      <a:r>
                        <a:rPr lang="es-MX" sz="1100" dirty="0" smtClean="0"/>
                        <a:t>Servidores virtuales</a:t>
                      </a:r>
                      <a:endParaRPr lang="es-MX" sz="1100" dirty="0"/>
                    </a:p>
                  </a:txBody>
                  <a:tcPr/>
                </a:tc>
                <a:tc>
                  <a:txBody>
                    <a:bodyPr/>
                    <a:lstStyle/>
                    <a:p>
                      <a:pPr algn="ctr"/>
                      <a:r>
                        <a:rPr lang="es-MX" sz="1100" dirty="0" smtClean="0"/>
                        <a:t>4</a:t>
                      </a:r>
                      <a:endParaRPr lang="es-MX" sz="1100" dirty="0"/>
                    </a:p>
                  </a:txBody>
                  <a:tcPr/>
                </a:tc>
                <a:tc>
                  <a:txBody>
                    <a:bodyPr/>
                    <a:lstStyle/>
                    <a:p>
                      <a:pPr algn="ctr"/>
                      <a:r>
                        <a:rPr lang="es-MX" sz="1100" dirty="0" smtClean="0"/>
                        <a:t>11</a:t>
                      </a:r>
                      <a:endParaRPr lang="es-MX" sz="1100" dirty="0"/>
                    </a:p>
                  </a:txBody>
                  <a:tcPr/>
                </a:tc>
              </a:tr>
              <a:tr h="279464">
                <a:tc>
                  <a:txBody>
                    <a:bodyPr/>
                    <a:lstStyle/>
                    <a:p>
                      <a:r>
                        <a:rPr lang="es-MX" sz="1100" dirty="0" smtClean="0"/>
                        <a:t>Cámaras CCTV</a:t>
                      </a:r>
                      <a:endParaRPr lang="es-MX" sz="1100" dirty="0"/>
                    </a:p>
                  </a:txBody>
                  <a:tcPr/>
                </a:tc>
                <a:tc>
                  <a:txBody>
                    <a:bodyPr/>
                    <a:lstStyle/>
                    <a:p>
                      <a:pPr algn="ctr"/>
                      <a:r>
                        <a:rPr lang="es-MX" sz="1100" dirty="0" smtClean="0"/>
                        <a:t>1</a:t>
                      </a:r>
                      <a:endParaRPr lang="es-MX" sz="1100" dirty="0"/>
                    </a:p>
                  </a:txBody>
                  <a:tcPr/>
                </a:tc>
                <a:tc>
                  <a:txBody>
                    <a:bodyPr/>
                    <a:lstStyle/>
                    <a:p>
                      <a:pPr algn="ctr"/>
                      <a:r>
                        <a:rPr lang="es-MX" sz="1100" dirty="0" smtClean="0"/>
                        <a:t>24</a:t>
                      </a:r>
                      <a:endParaRPr lang="es-MX" sz="1100" dirty="0"/>
                    </a:p>
                  </a:txBody>
                  <a:tcPr/>
                </a:tc>
              </a:tr>
              <a:tr h="279464">
                <a:tc>
                  <a:txBody>
                    <a:bodyPr/>
                    <a:lstStyle/>
                    <a:p>
                      <a:r>
                        <a:rPr lang="es-MX" sz="1100" dirty="0" smtClean="0"/>
                        <a:t>Access point (Acceso</a:t>
                      </a:r>
                      <a:r>
                        <a:rPr lang="es-MX" sz="1100" baseline="0" dirty="0" smtClean="0"/>
                        <a:t> inalámbrico)</a:t>
                      </a:r>
                      <a:endParaRPr lang="es-MX" sz="1100" dirty="0"/>
                    </a:p>
                  </a:txBody>
                  <a:tcPr/>
                </a:tc>
                <a:tc>
                  <a:txBody>
                    <a:bodyPr/>
                    <a:lstStyle/>
                    <a:p>
                      <a:pPr algn="ctr"/>
                      <a:r>
                        <a:rPr lang="es-MX" sz="1100" dirty="0" smtClean="0"/>
                        <a:t>4</a:t>
                      </a:r>
                      <a:endParaRPr lang="es-MX" sz="1100" dirty="0"/>
                    </a:p>
                  </a:txBody>
                  <a:tcPr/>
                </a:tc>
                <a:tc>
                  <a:txBody>
                    <a:bodyPr/>
                    <a:lstStyle/>
                    <a:p>
                      <a:pPr algn="ctr"/>
                      <a:r>
                        <a:rPr lang="es-MX" sz="1100" dirty="0" smtClean="0"/>
                        <a:t>16</a:t>
                      </a:r>
                      <a:endParaRPr lang="es-MX" sz="1100" dirty="0"/>
                    </a:p>
                  </a:txBody>
                  <a:tcPr/>
                </a:tc>
              </a:tr>
              <a:tr h="279464">
                <a:tc>
                  <a:txBody>
                    <a:bodyPr/>
                    <a:lstStyle/>
                    <a:p>
                      <a:r>
                        <a:rPr lang="es-MX" sz="1100" dirty="0" smtClean="0"/>
                        <a:t>Switches</a:t>
                      </a:r>
                      <a:endParaRPr lang="es-MX" sz="1100" dirty="0"/>
                    </a:p>
                  </a:txBody>
                  <a:tcPr/>
                </a:tc>
                <a:tc>
                  <a:txBody>
                    <a:bodyPr/>
                    <a:lstStyle/>
                    <a:p>
                      <a:pPr algn="ctr"/>
                      <a:r>
                        <a:rPr lang="es-MX" sz="1100" dirty="0" smtClean="0"/>
                        <a:t>7</a:t>
                      </a:r>
                      <a:endParaRPr lang="es-MX" sz="1100" dirty="0"/>
                    </a:p>
                  </a:txBody>
                  <a:tcPr/>
                </a:tc>
                <a:tc>
                  <a:txBody>
                    <a:bodyPr/>
                    <a:lstStyle/>
                    <a:p>
                      <a:pPr algn="ctr"/>
                      <a:r>
                        <a:rPr lang="es-MX" sz="1100" dirty="0" smtClean="0"/>
                        <a:t>10</a:t>
                      </a:r>
                      <a:endParaRPr lang="es-MX" sz="1100" dirty="0"/>
                    </a:p>
                  </a:txBody>
                  <a:tcPr/>
                </a:tc>
              </a:tr>
              <a:tr h="279464">
                <a:tc>
                  <a:txBody>
                    <a:bodyPr/>
                    <a:lstStyle/>
                    <a:p>
                      <a:r>
                        <a:rPr lang="es-MX" sz="1100" dirty="0" smtClean="0"/>
                        <a:t>Firewall</a:t>
                      </a:r>
                      <a:endParaRPr lang="es-MX" sz="1100" dirty="0"/>
                    </a:p>
                  </a:txBody>
                  <a:tcPr/>
                </a:tc>
                <a:tc>
                  <a:txBody>
                    <a:bodyPr/>
                    <a:lstStyle/>
                    <a:p>
                      <a:pPr algn="ctr"/>
                      <a:r>
                        <a:rPr lang="es-MX" sz="1100" dirty="0" smtClean="0"/>
                        <a:t>0</a:t>
                      </a:r>
                      <a:endParaRPr lang="es-MX" sz="1100" dirty="0"/>
                    </a:p>
                  </a:txBody>
                  <a:tcPr/>
                </a:tc>
                <a:tc>
                  <a:txBody>
                    <a:bodyPr/>
                    <a:lstStyle/>
                    <a:p>
                      <a:pPr algn="ctr"/>
                      <a:r>
                        <a:rPr lang="es-MX" sz="1100" dirty="0" smtClean="0"/>
                        <a:t>1</a:t>
                      </a:r>
                      <a:endParaRPr lang="es-MX" sz="1100" dirty="0"/>
                    </a:p>
                  </a:txBody>
                  <a:tcPr/>
                </a:tc>
              </a:tr>
              <a:tr h="279464">
                <a:tc>
                  <a:txBody>
                    <a:bodyPr/>
                    <a:lstStyle/>
                    <a:p>
                      <a:r>
                        <a:rPr lang="es-MX" sz="1100" dirty="0" smtClean="0"/>
                        <a:t>Enlaces</a:t>
                      </a:r>
                      <a:endParaRPr lang="es-MX" sz="1100" dirty="0"/>
                    </a:p>
                  </a:txBody>
                  <a:tcPr/>
                </a:tc>
                <a:tc>
                  <a:txBody>
                    <a:bodyPr/>
                    <a:lstStyle/>
                    <a:p>
                      <a:pPr algn="ctr"/>
                      <a:r>
                        <a:rPr lang="es-MX" sz="1100" dirty="0" smtClean="0"/>
                        <a:t>1</a:t>
                      </a:r>
                      <a:endParaRPr lang="es-MX" sz="1100" dirty="0"/>
                    </a:p>
                  </a:txBody>
                  <a:tcPr/>
                </a:tc>
                <a:tc>
                  <a:txBody>
                    <a:bodyPr/>
                    <a:lstStyle/>
                    <a:p>
                      <a:pPr algn="ctr"/>
                      <a:r>
                        <a:rPr lang="es-MX" sz="1100" dirty="0" smtClean="0"/>
                        <a:t>3</a:t>
                      </a:r>
                      <a:endParaRPr lang="es-MX" sz="1100" dirty="0"/>
                    </a:p>
                  </a:txBody>
                  <a:tcPr/>
                </a:tc>
              </a:tr>
              <a:tr h="279464">
                <a:tc>
                  <a:txBody>
                    <a:bodyPr/>
                    <a:lstStyle/>
                    <a:p>
                      <a:r>
                        <a:rPr lang="es-MX" sz="1100" dirty="0" smtClean="0"/>
                        <a:t>MDF / IDF</a:t>
                      </a:r>
                      <a:r>
                        <a:rPr lang="es-MX" sz="1100" baseline="0" dirty="0" smtClean="0"/>
                        <a:t> / Racks</a:t>
                      </a:r>
                      <a:endParaRPr lang="es-MX" sz="1100" dirty="0"/>
                    </a:p>
                  </a:txBody>
                  <a:tcPr/>
                </a:tc>
                <a:tc>
                  <a:txBody>
                    <a:bodyPr/>
                    <a:lstStyle/>
                    <a:p>
                      <a:pPr algn="ctr"/>
                      <a:r>
                        <a:rPr lang="es-MX" sz="1100" dirty="0" smtClean="0"/>
                        <a:t>4</a:t>
                      </a:r>
                      <a:endParaRPr lang="es-MX" sz="1100" dirty="0"/>
                    </a:p>
                  </a:txBody>
                  <a:tcPr/>
                </a:tc>
                <a:tc>
                  <a:txBody>
                    <a:bodyPr/>
                    <a:lstStyle/>
                    <a:p>
                      <a:pPr algn="ctr"/>
                      <a:r>
                        <a:rPr lang="es-MX" sz="1100" dirty="0" smtClean="0"/>
                        <a:t>7</a:t>
                      </a:r>
                      <a:endParaRPr lang="es-MX" sz="1100" dirty="0"/>
                    </a:p>
                  </a:txBody>
                  <a:tcPr/>
                </a:tc>
              </a:tr>
              <a:tr h="279464">
                <a:tc>
                  <a:txBody>
                    <a:bodyPr/>
                    <a:lstStyle/>
                    <a:p>
                      <a:r>
                        <a:rPr lang="es-MX" sz="1100" dirty="0" smtClean="0"/>
                        <a:t>Planta de emergencia</a:t>
                      </a:r>
                      <a:endParaRPr lang="es-MX" sz="1100" dirty="0"/>
                    </a:p>
                  </a:txBody>
                  <a:tcPr/>
                </a:tc>
                <a:tc>
                  <a:txBody>
                    <a:bodyPr/>
                    <a:lstStyle/>
                    <a:p>
                      <a:pPr algn="ctr"/>
                      <a:r>
                        <a:rPr lang="es-MX" sz="1100" dirty="0" smtClean="0"/>
                        <a:t>0</a:t>
                      </a:r>
                      <a:endParaRPr lang="es-MX" sz="1100" dirty="0"/>
                    </a:p>
                  </a:txBody>
                  <a:tcPr/>
                </a:tc>
                <a:tc>
                  <a:txBody>
                    <a:bodyPr/>
                    <a:lstStyle/>
                    <a:p>
                      <a:pPr algn="ctr"/>
                      <a:r>
                        <a:rPr lang="es-MX" sz="1100" dirty="0" smtClean="0"/>
                        <a:t>1</a:t>
                      </a:r>
                      <a:endParaRPr lang="es-MX" sz="1100" dirty="0"/>
                    </a:p>
                  </a:txBody>
                  <a:tcPr/>
                </a:tc>
              </a:tr>
              <a:tr h="279464">
                <a:tc>
                  <a:txBody>
                    <a:bodyPr/>
                    <a:lstStyle/>
                    <a:p>
                      <a:r>
                        <a:rPr lang="es-MX" sz="1100" dirty="0" smtClean="0"/>
                        <a:t>Paneles solares</a:t>
                      </a:r>
                      <a:endParaRPr lang="es-MX" sz="1100" dirty="0"/>
                    </a:p>
                  </a:txBody>
                  <a:tcPr/>
                </a:tc>
                <a:tc>
                  <a:txBody>
                    <a:bodyPr/>
                    <a:lstStyle/>
                    <a:p>
                      <a:pPr algn="ctr"/>
                      <a:r>
                        <a:rPr lang="es-MX" sz="1100" dirty="0" smtClean="0"/>
                        <a:t>0</a:t>
                      </a:r>
                      <a:endParaRPr lang="es-MX" sz="1100" dirty="0"/>
                    </a:p>
                  </a:txBody>
                  <a:tcPr/>
                </a:tc>
                <a:tc>
                  <a:txBody>
                    <a:bodyPr/>
                    <a:lstStyle/>
                    <a:p>
                      <a:pPr algn="ctr"/>
                      <a:r>
                        <a:rPr lang="es-MX" sz="1100" dirty="0" smtClean="0"/>
                        <a:t>189</a:t>
                      </a:r>
                      <a:endParaRPr lang="es-MX" sz="1100" dirty="0"/>
                    </a:p>
                  </a:txBody>
                  <a:tcPr/>
                </a:tc>
              </a:tr>
              <a:tr h="279464">
                <a:tc>
                  <a:txBody>
                    <a:bodyPr/>
                    <a:lstStyle/>
                    <a:p>
                      <a:r>
                        <a:rPr lang="es-MX" sz="1100" dirty="0" smtClean="0"/>
                        <a:t>Respaldo de energía (UPS)</a:t>
                      </a:r>
                      <a:endParaRPr lang="es-MX" sz="1100" dirty="0"/>
                    </a:p>
                  </a:txBody>
                  <a:tcPr/>
                </a:tc>
                <a:tc>
                  <a:txBody>
                    <a:bodyPr/>
                    <a:lstStyle/>
                    <a:p>
                      <a:pPr algn="ctr"/>
                      <a:r>
                        <a:rPr lang="es-MX" sz="1100" dirty="0" smtClean="0"/>
                        <a:t>0</a:t>
                      </a:r>
                      <a:endParaRPr lang="es-MX" sz="1100" dirty="0"/>
                    </a:p>
                  </a:txBody>
                  <a:tcPr/>
                </a:tc>
                <a:tc>
                  <a:txBody>
                    <a:bodyPr/>
                    <a:lstStyle/>
                    <a:p>
                      <a:pPr algn="ctr"/>
                      <a:r>
                        <a:rPr lang="es-MX" sz="1100" dirty="0" smtClean="0"/>
                        <a:t>1</a:t>
                      </a:r>
                      <a:endParaRPr lang="es-MX" sz="1100" dirty="0"/>
                    </a:p>
                  </a:txBody>
                  <a:tcPr/>
                </a:tc>
              </a:tr>
              <a:tr h="279464">
                <a:tc>
                  <a:txBody>
                    <a:bodyPr/>
                    <a:lstStyle/>
                    <a:p>
                      <a:r>
                        <a:rPr lang="es-MX" sz="1100" dirty="0" smtClean="0"/>
                        <a:t>Unidades</a:t>
                      </a:r>
                      <a:r>
                        <a:rPr lang="es-MX" sz="1100" baseline="0" dirty="0" smtClean="0"/>
                        <a:t> de almacenamiento</a:t>
                      </a:r>
                      <a:endParaRPr lang="es-MX" sz="1100" dirty="0"/>
                    </a:p>
                  </a:txBody>
                  <a:tcPr/>
                </a:tc>
                <a:tc>
                  <a:txBody>
                    <a:bodyPr/>
                    <a:lstStyle/>
                    <a:p>
                      <a:pPr algn="r"/>
                      <a:r>
                        <a:rPr lang="es-MX" sz="1100" dirty="0" smtClean="0"/>
                        <a:t>1    (4 Teras)</a:t>
                      </a:r>
                      <a:endParaRPr lang="es-MX" sz="1100" dirty="0"/>
                    </a:p>
                  </a:txBody>
                  <a:tcPr/>
                </a:tc>
                <a:tc>
                  <a:txBody>
                    <a:bodyPr/>
                    <a:lstStyle/>
                    <a:p>
                      <a:pPr algn="r"/>
                      <a:r>
                        <a:rPr lang="es-MX" sz="1100" dirty="0" smtClean="0"/>
                        <a:t>4        (72 Teras)</a:t>
                      </a:r>
                      <a:endParaRPr lang="es-MX" sz="1100" dirty="0"/>
                    </a:p>
                  </a:txBody>
                  <a:tcPr/>
                </a:tc>
              </a:tr>
              <a:tr h="279464">
                <a:tc>
                  <a:txBody>
                    <a:bodyPr/>
                    <a:lstStyle/>
                    <a:p>
                      <a:r>
                        <a:rPr lang="es-MX" sz="1100" dirty="0" smtClean="0"/>
                        <a:t>Unidad de respaldo </a:t>
                      </a:r>
                      <a:endParaRPr lang="es-MX" sz="1100" dirty="0"/>
                    </a:p>
                  </a:txBody>
                  <a:tcPr/>
                </a:tc>
                <a:tc>
                  <a:txBody>
                    <a:bodyPr/>
                    <a:lstStyle/>
                    <a:p>
                      <a:pPr algn="r"/>
                      <a:r>
                        <a:rPr lang="es-MX" sz="1100" dirty="0" smtClean="0"/>
                        <a:t>1 (2.4</a:t>
                      </a:r>
                      <a:r>
                        <a:rPr lang="es-MX" sz="1100" baseline="0" dirty="0" smtClean="0"/>
                        <a:t> Teras)</a:t>
                      </a:r>
                      <a:endParaRPr lang="es-MX" sz="1100" dirty="0" smtClean="0"/>
                    </a:p>
                  </a:txBody>
                  <a:tcPr/>
                </a:tc>
                <a:tc>
                  <a:txBody>
                    <a:bodyPr/>
                    <a:lstStyle/>
                    <a:p>
                      <a:pPr algn="r"/>
                      <a:r>
                        <a:rPr lang="es-MX" sz="1100" dirty="0" smtClean="0"/>
                        <a:t>1       (18 Teras)</a:t>
                      </a:r>
                      <a:endParaRPr lang="es-MX" sz="1100" dirty="0"/>
                    </a:p>
                  </a:txBody>
                  <a:tcPr/>
                </a:tc>
              </a:tr>
            </a:tbl>
          </a:graphicData>
        </a:graphic>
      </p:graphicFrame>
    </p:spTree>
    <p:extLst>
      <p:ext uri="{BB962C8B-B14F-4D97-AF65-F5344CB8AC3E}">
        <p14:creationId xmlns:p14="http://schemas.microsoft.com/office/powerpoint/2010/main" val="12277217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458788" y="851431"/>
            <a:ext cx="8229600" cy="621770"/>
          </a:xfrm>
          <a:prstGeom prst="rect">
            <a:avLst/>
          </a:prstGeom>
        </p:spPr>
        <p:txBody>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200" dirty="0" smtClean="0"/>
              <a:t>La estrategia de divulgación se ha centrado en la parte digital, busca </a:t>
            </a:r>
            <a:r>
              <a:rPr lang="es-ES" sz="1200" dirty="0"/>
              <a:t>amplificar el alcance del contenido, atraer usuarios y fidelizar los existentes, así como crear </a:t>
            </a:r>
            <a:r>
              <a:rPr lang="es-ES" sz="1200" dirty="0" smtClean="0"/>
              <a:t>vínculos </a:t>
            </a:r>
            <a:r>
              <a:rPr lang="es-ES" sz="1200" dirty="0"/>
              <a:t>con nuevos contenidos, integrando diversas herramientas digitales que interactúan entre si. </a:t>
            </a:r>
            <a:r>
              <a:rPr lang="es-ES" sz="1200" dirty="0" smtClean="0"/>
              <a:t>Hemos sido analíticos, lo cual ha permitido desarrollar contenido para que tenga mayor alcance de manera natural u orgánica.</a:t>
            </a:r>
          </a:p>
          <a:p>
            <a:endParaRPr lang="es-ES" sz="1200" dirty="0" smtClean="0"/>
          </a:p>
          <a:p>
            <a:endParaRPr lang="es-ES" sz="1200" dirty="0"/>
          </a:p>
        </p:txBody>
      </p:sp>
      <p:sp>
        <p:nvSpPr>
          <p:cNvPr id="4" name="Título 3"/>
          <p:cNvSpPr>
            <a:spLocks noGrp="1"/>
          </p:cNvSpPr>
          <p:nvPr>
            <p:ph type="title"/>
          </p:nvPr>
        </p:nvSpPr>
        <p:spPr/>
        <p:txBody>
          <a:bodyPr/>
          <a:lstStyle/>
          <a:p>
            <a:r>
              <a:rPr lang="es-ES" dirty="0" smtClean="0"/>
              <a:t>B. Estrategia digital</a:t>
            </a:r>
            <a:endParaRPr lang="es-ES" dirty="0"/>
          </a:p>
        </p:txBody>
      </p:sp>
      <p:pic>
        <p:nvPicPr>
          <p:cNvPr id="6" name="Imagen 5" descr="proceso v1-0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3805" y="1648963"/>
            <a:ext cx="8572328" cy="3080200"/>
          </a:xfrm>
          <a:prstGeom prst="rect">
            <a:avLst/>
          </a:prstGeom>
        </p:spPr>
      </p:pic>
    </p:spTree>
    <p:extLst>
      <p:ext uri="{BB962C8B-B14F-4D97-AF65-F5344CB8AC3E}">
        <p14:creationId xmlns:p14="http://schemas.microsoft.com/office/powerpoint/2010/main" val="15296404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Optimización </a:t>
            </a:r>
            <a:r>
              <a:rPr lang="es-ES" dirty="0"/>
              <a:t>de plataformas</a:t>
            </a:r>
          </a:p>
        </p:txBody>
      </p:sp>
      <p:sp>
        <p:nvSpPr>
          <p:cNvPr id="5" name="Marcador de contenido 2"/>
          <p:cNvSpPr txBox="1">
            <a:spLocks/>
          </p:cNvSpPr>
          <p:nvPr/>
        </p:nvSpPr>
        <p:spPr>
          <a:xfrm>
            <a:off x="458788" y="944564"/>
            <a:ext cx="8229600" cy="621770"/>
          </a:xfrm>
          <a:prstGeom prst="rect">
            <a:avLst/>
          </a:prstGeom>
        </p:spPr>
        <p:txBody>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200" dirty="0"/>
              <a:t>Se busca que técnicamente las plataformas sean accesibles y se visualicen de manera correcta en los dispositivos que utilizan los usuarios, poniendo especial énfasis en que la marca sea consistente a través de los formatos, contenedores y canales que se utilizan para la difusión y divulgación mediante una adecuada gestión de la imagen institucional.</a:t>
            </a:r>
          </a:p>
        </p:txBody>
      </p:sp>
      <p:pic>
        <p:nvPicPr>
          <p:cNvPr id="6" name="Imagen 5" descr="proceso v1-05.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24437"/>
            <a:ext cx="9139938" cy="1151467"/>
          </a:xfrm>
          <a:prstGeom prst="rect">
            <a:avLst/>
          </a:prstGeom>
        </p:spPr>
      </p:pic>
      <p:pic>
        <p:nvPicPr>
          <p:cNvPr id="7" name="Imagen 6" descr="Screen Shot 2018-10-09 at 7.54.59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480" y="1964529"/>
            <a:ext cx="1000654" cy="1299042"/>
          </a:xfrm>
          <a:prstGeom prst="rect">
            <a:avLst/>
          </a:prstGeom>
          <a:ln>
            <a:noFill/>
          </a:ln>
          <a:effectLst>
            <a:outerShdw blurRad="50800" dist="38100" dir="2700000" algn="tl" rotWithShape="0">
              <a:prstClr val="black">
                <a:alpha val="40000"/>
              </a:prstClr>
            </a:outerShdw>
          </a:effectLst>
        </p:spPr>
      </p:pic>
      <p:pic>
        <p:nvPicPr>
          <p:cNvPr id="2" name="Imagen 1" descr="Screen Shot 2018-10-09 at 9.01.0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1867" y="1964529"/>
            <a:ext cx="1554637" cy="1299042"/>
          </a:xfrm>
          <a:prstGeom prst="rect">
            <a:avLst/>
          </a:prstGeom>
          <a:effectLst>
            <a:outerShdw blurRad="50800" dist="38100" dir="2700000" algn="tl" rotWithShape="0">
              <a:prstClr val="black">
                <a:alpha val="40000"/>
              </a:prstClr>
            </a:outerShdw>
          </a:effectLst>
        </p:spPr>
      </p:pic>
      <p:pic>
        <p:nvPicPr>
          <p:cNvPr id="8" name="Imagen 7" descr="Screen Shot 2018-10-09 at 8.19.46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9859" y="1964529"/>
            <a:ext cx="1496229" cy="1299042"/>
          </a:xfrm>
          <a:prstGeom prst="rect">
            <a:avLst/>
          </a:prstGeom>
          <a:ln>
            <a:noFill/>
          </a:ln>
          <a:effectLst>
            <a:outerShdw blurRad="50800" dist="38100" dir="2700000" algn="tl" rotWithShape="0">
              <a:prstClr val="black">
                <a:alpha val="40000"/>
              </a:prstClr>
            </a:outerShdw>
          </a:effectLst>
        </p:spPr>
      </p:pic>
      <p:pic>
        <p:nvPicPr>
          <p:cNvPr id="9" name="Imagen 8" descr="Screen Shot 2018-10-09 at 9.03.42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5060" y="1964529"/>
            <a:ext cx="988370" cy="1299042"/>
          </a:xfrm>
          <a:prstGeom prst="rect">
            <a:avLst/>
          </a:prstGeom>
          <a:effectLst>
            <a:outerShdw blurRad="50800" dist="38100" dir="2700000" algn="tl" rotWithShape="0">
              <a:prstClr val="black">
                <a:alpha val="40000"/>
              </a:prstClr>
            </a:outerShdw>
          </a:effectLst>
        </p:spPr>
      </p:pic>
      <p:pic>
        <p:nvPicPr>
          <p:cNvPr id="11" name="Imagen 10" descr="Screen Shot 2018-10-09 at 9.05.10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6789" y="1964530"/>
            <a:ext cx="1560538" cy="12990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39388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Boletines</a:t>
            </a:r>
            <a:endParaRPr lang="es-ES" dirty="0"/>
          </a:p>
        </p:txBody>
      </p:sp>
      <p:sp>
        <p:nvSpPr>
          <p:cNvPr id="5" name="Marcador de contenido 2"/>
          <p:cNvSpPr txBox="1">
            <a:spLocks/>
          </p:cNvSpPr>
          <p:nvPr/>
        </p:nvSpPr>
        <p:spPr>
          <a:xfrm>
            <a:off x="3206750" y="1761331"/>
            <a:ext cx="1920346" cy="2467503"/>
          </a:xfrm>
          <a:prstGeom prst="rect">
            <a:avLst/>
          </a:prstGeom>
        </p:spPr>
        <p:txBody>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200" b="1" dirty="0" smtClean="0"/>
              <a:t>Institucionales</a:t>
            </a:r>
            <a:endParaRPr lang="es-ES" sz="1200" b="1" dirty="0"/>
          </a:p>
          <a:p>
            <a:pPr marL="171450" indent="-171450">
              <a:buFont typeface="Arial"/>
              <a:buChar char="•"/>
            </a:pPr>
            <a:r>
              <a:rPr lang="es-ES" sz="1200" dirty="0"/>
              <a:t>Vinculación</a:t>
            </a:r>
          </a:p>
          <a:p>
            <a:pPr marL="171450" indent="-171450">
              <a:buFont typeface="Arial"/>
              <a:buChar char="•"/>
            </a:pPr>
            <a:r>
              <a:rPr lang="es-ES" sz="1200" dirty="0"/>
              <a:t>Eventos</a:t>
            </a:r>
          </a:p>
          <a:p>
            <a:pPr marL="171450" indent="-171450">
              <a:buFont typeface="Arial"/>
              <a:buChar char="•"/>
            </a:pPr>
            <a:r>
              <a:rPr lang="es-ES" sz="1200" dirty="0"/>
              <a:t>Logros</a:t>
            </a:r>
          </a:p>
          <a:p>
            <a:endParaRPr lang="es-ES" sz="1200" dirty="0" smtClean="0"/>
          </a:p>
          <a:p>
            <a:endParaRPr lang="es-ES" sz="1200" dirty="0"/>
          </a:p>
          <a:p>
            <a:r>
              <a:rPr lang="es-ES" sz="1200" b="1" dirty="0" smtClean="0"/>
              <a:t>UEF</a:t>
            </a:r>
            <a:endParaRPr lang="es-ES" sz="1200" b="1" dirty="0"/>
          </a:p>
          <a:p>
            <a:pPr marL="171450" indent="-171450">
              <a:buFont typeface="Arial"/>
              <a:buChar char="•"/>
            </a:pPr>
            <a:r>
              <a:rPr lang="es-ES" sz="1200" dirty="0"/>
              <a:t>Empleo</a:t>
            </a:r>
          </a:p>
          <a:p>
            <a:pPr marL="171450" indent="-171450">
              <a:buFont typeface="Arial"/>
              <a:buChar char="•"/>
            </a:pPr>
            <a:r>
              <a:rPr lang="es-ES" sz="1200" dirty="0" smtClean="0"/>
              <a:t>Desocupación</a:t>
            </a:r>
            <a:endParaRPr lang="es-ES" sz="1200" dirty="0"/>
          </a:p>
          <a:p>
            <a:pPr marL="171450" indent="-171450">
              <a:buFont typeface="Arial"/>
              <a:buChar char="•"/>
            </a:pPr>
            <a:r>
              <a:rPr lang="es-ES" sz="1200" dirty="0"/>
              <a:t>Comercio </a:t>
            </a:r>
            <a:r>
              <a:rPr lang="es-ES" sz="1200" dirty="0" smtClean="0"/>
              <a:t>exterior</a:t>
            </a:r>
          </a:p>
          <a:p>
            <a:pPr marL="171450" indent="-171450">
              <a:buFont typeface="Arial"/>
              <a:buChar char="•"/>
            </a:pPr>
            <a:r>
              <a:rPr lang="es-ES" sz="1200" dirty="0" smtClean="0"/>
              <a:t>PIB</a:t>
            </a:r>
          </a:p>
          <a:p>
            <a:pPr marL="171450" indent="-171450">
              <a:buFont typeface="Arial"/>
              <a:buChar char="•"/>
            </a:pPr>
            <a:r>
              <a:rPr lang="es-ES" sz="1200" dirty="0" smtClean="0"/>
              <a:t>Actividad Económica</a:t>
            </a:r>
          </a:p>
        </p:txBody>
      </p:sp>
      <p:pic>
        <p:nvPicPr>
          <p:cNvPr id="2" name="Imagen 1" descr="Screen Shot 2018-10-09 at 7.54.59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613" y="1685131"/>
            <a:ext cx="2148645" cy="2789356"/>
          </a:xfrm>
          <a:prstGeom prst="rect">
            <a:avLst/>
          </a:prstGeom>
          <a:ln>
            <a:noFill/>
          </a:ln>
          <a:effectLst>
            <a:outerShdw blurRad="292100" dist="139700" dir="2700000" algn="tl" rotWithShape="0">
              <a:srgbClr val="333333">
                <a:alpha val="65000"/>
              </a:srgbClr>
            </a:outerShdw>
          </a:effectLst>
        </p:spPr>
      </p:pic>
      <p:sp>
        <p:nvSpPr>
          <p:cNvPr id="6" name="Marcador de contenido 2"/>
          <p:cNvSpPr>
            <a:spLocks noGrp="1"/>
          </p:cNvSpPr>
          <p:nvPr>
            <p:ph idx="1"/>
          </p:nvPr>
        </p:nvSpPr>
        <p:spPr>
          <a:xfrm>
            <a:off x="458788" y="944563"/>
            <a:ext cx="8229600" cy="503237"/>
          </a:xfrm>
        </p:spPr>
        <p:txBody>
          <a:bodyPr/>
          <a:lstStyle/>
          <a:p>
            <a:r>
              <a:rPr lang="x-none" dirty="0" smtClean="0"/>
              <a:t>Los boletines son el insumo principal para la producción de contenido, la mayoría de ellos provienen de análisis y reportes de las unidades de información. </a:t>
            </a:r>
            <a:endParaRPr lang="es-ES" dirty="0"/>
          </a:p>
        </p:txBody>
      </p:sp>
      <p:sp>
        <p:nvSpPr>
          <p:cNvPr id="7" name="Marcador de contenido 2"/>
          <p:cNvSpPr txBox="1">
            <a:spLocks/>
          </p:cNvSpPr>
          <p:nvPr/>
        </p:nvSpPr>
        <p:spPr>
          <a:xfrm>
            <a:off x="6900335" y="1761331"/>
            <a:ext cx="1920346" cy="2467503"/>
          </a:xfrm>
          <a:prstGeom prst="rect">
            <a:avLst/>
          </a:prstGeom>
        </p:spPr>
        <p:txBody>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200" b="1" dirty="0"/>
              <a:t>UGMA</a:t>
            </a:r>
          </a:p>
          <a:p>
            <a:pPr marL="171450" indent="-171450">
              <a:buFont typeface="Arial"/>
              <a:buChar char="•"/>
            </a:pPr>
            <a:r>
              <a:rPr lang="es-ES" sz="1200" dirty="0" smtClean="0"/>
              <a:t>Aprovechamiento de agua</a:t>
            </a:r>
          </a:p>
          <a:p>
            <a:pPr marL="171450" indent="-171450">
              <a:buFont typeface="Arial"/>
              <a:buChar char="•"/>
            </a:pPr>
            <a:r>
              <a:rPr lang="es-ES" sz="1200" dirty="0" smtClean="0"/>
              <a:t>Análisis de cambio de uso de suelo y vegetación</a:t>
            </a:r>
          </a:p>
          <a:p>
            <a:pPr marL="171450" indent="-171450">
              <a:buFont typeface="Arial"/>
              <a:buChar char="•"/>
            </a:pPr>
            <a:r>
              <a:rPr lang="es-ES" sz="1200" dirty="0" smtClean="0"/>
              <a:t>SIG</a:t>
            </a:r>
          </a:p>
          <a:p>
            <a:endParaRPr lang="es-ES" sz="1200" dirty="0"/>
          </a:p>
          <a:p>
            <a:r>
              <a:rPr lang="es-ES" sz="1200" b="1" dirty="0" smtClean="0"/>
              <a:t>UGSJ</a:t>
            </a:r>
          </a:p>
          <a:p>
            <a:pPr marL="171450" indent="-171450">
              <a:buFont typeface="Arial"/>
              <a:buChar char="•"/>
            </a:pPr>
            <a:r>
              <a:rPr lang="es-ES" sz="1200" dirty="0" smtClean="0"/>
              <a:t>ENVIPE</a:t>
            </a:r>
          </a:p>
          <a:p>
            <a:pPr marL="171450" indent="-171450">
              <a:buFont typeface="Arial"/>
              <a:buChar char="•"/>
            </a:pPr>
            <a:r>
              <a:rPr lang="es-ES" sz="1200" dirty="0" smtClean="0"/>
              <a:t>ENSU</a:t>
            </a:r>
          </a:p>
          <a:p>
            <a:pPr marL="171450" indent="-171450">
              <a:buFont typeface="Arial"/>
              <a:buChar char="•"/>
            </a:pPr>
            <a:r>
              <a:rPr lang="es-ES" sz="1200" dirty="0" smtClean="0"/>
              <a:t>ENCIG</a:t>
            </a:r>
          </a:p>
          <a:p>
            <a:pPr marL="171450" indent="-171450">
              <a:buFont typeface="Arial"/>
              <a:buChar char="•"/>
            </a:pPr>
            <a:r>
              <a:rPr lang="es-ES" sz="1200" dirty="0" smtClean="0"/>
              <a:t>Censos de Gobierno</a:t>
            </a:r>
          </a:p>
          <a:p>
            <a:endParaRPr lang="es-ES" sz="1200" b="1" dirty="0"/>
          </a:p>
        </p:txBody>
      </p:sp>
      <p:sp>
        <p:nvSpPr>
          <p:cNvPr id="9" name="Marcador de contenido 2"/>
          <p:cNvSpPr txBox="1">
            <a:spLocks/>
          </p:cNvSpPr>
          <p:nvPr/>
        </p:nvSpPr>
        <p:spPr>
          <a:xfrm>
            <a:off x="4872038" y="1761331"/>
            <a:ext cx="1920346" cy="2467503"/>
          </a:xfrm>
          <a:prstGeom prst="rect">
            <a:avLst/>
          </a:prstGeom>
        </p:spPr>
        <p:txBody>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200" b="1" dirty="0"/>
              <a:t>USD</a:t>
            </a:r>
          </a:p>
          <a:p>
            <a:pPr marL="171450" indent="-171450">
              <a:buFont typeface="Arial"/>
              <a:buChar char="•"/>
            </a:pPr>
            <a:r>
              <a:rPr lang="es-ES" sz="1200" dirty="0"/>
              <a:t>Población en Jalisco</a:t>
            </a:r>
          </a:p>
          <a:p>
            <a:pPr marL="171450" indent="-171450">
              <a:buFont typeface="Arial"/>
              <a:buChar char="•"/>
            </a:pPr>
            <a:r>
              <a:rPr lang="es-ES" sz="1200" dirty="0"/>
              <a:t>Población AMG</a:t>
            </a:r>
          </a:p>
          <a:p>
            <a:pPr marL="171450" indent="-171450">
              <a:buFont typeface="Arial"/>
              <a:buChar char="•"/>
            </a:pPr>
            <a:r>
              <a:rPr lang="es-ES" sz="1200" dirty="0"/>
              <a:t>Proyecciones de población</a:t>
            </a:r>
          </a:p>
          <a:p>
            <a:pPr marL="171450" indent="-171450">
              <a:buFont typeface="Arial"/>
              <a:buChar char="•"/>
            </a:pPr>
            <a:r>
              <a:rPr lang="es-ES" sz="1200" dirty="0"/>
              <a:t>Población alfabetizada</a:t>
            </a:r>
          </a:p>
          <a:p>
            <a:pPr marL="171450" indent="-171450">
              <a:buFont typeface="Arial"/>
              <a:buChar char="•"/>
            </a:pPr>
            <a:r>
              <a:rPr lang="es-ES" sz="1200" dirty="0"/>
              <a:t>Jóvenes en Jalisco</a:t>
            </a:r>
          </a:p>
          <a:p>
            <a:pPr marL="171450" indent="-171450">
              <a:buFont typeface="Arial"/>
              <a:buChar char="•"/>
            </a:pPr>
            <a:r>
              <a:rPr lang="es-ES" sz="1200" dirty="0"/>
              <a:t>Módulo de trabajo infantil</a:t>
            </a:r>
          </a:p>
          <a:p>
            <a:pPr marL="171450" indent="-171450">
              <a:buFont typeface="Arial"/>
              <a:buChar char="•"/>
            </a:pPr>
            <a:r>
              <a:rPr lang="es-ES" sz="1200" dirty="0"/>
              <a:t>Encuesta Nacional de Hogares</a:t>
            </a:r>
          </a:p>
        </p:txBody>
      </p:sp>
    </p:spTree>
    <p:extLst>
      <p:ext uri="{BB962C8B-B14F-4D97-AF65-F5344CB8AC3E}">
        <p14:creationId xmlns:p14="http://schemas.microsoft.com/office/powerpoint/2010/main" val="28878989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Infografías</a:t>
            </a:r>
            <a:endParaRPr lang="es-ES" dirty="0"/>
          </a:p>
        </p:txBody>
      </p:sp>
      <p:sp>
        <p:nvSpPr>
          <p:cNvPr id="3" name="Marcador de contenido 2"/>
          <p:cNvSpPr>
            <a:spLocks noGrp="1"/>
          </p:cNvSpPr>
          <p:nvPr>
            <p:ph idx="1"/>
          </p:nvPr>
        </p:nvSpPr>
        <p:spPr>
          <a:xfrm>
            <a:off x="458788" y="944563"/>
            <a:ext cx="8229600" cy="596370"/>
          </a:xfrm>
        </p:spPr>
        <p:txBody>
          <a:bodyPr/>
          <a:lstStyle/>
          <a:p>
            <a:r>
              <a:rPr lang="es-ES_tradnl" dirty="0" smtClean="0"/>
              <a:t>El </a:t>
            </a:r>
            <a:r>
              <a:rPr lang="es-ES_tradnl" dirty="0"/>
              <a:t>Instituto ha producido </a:t>
            </a:r>
            <a:r>
              <a:rPr lang="es-ES_tradnl" dirty="0" smtClean="0"/>
              <a:t>51 infografías </a:t>
            </a:r>
            <a:r>
              <a:rPr lang="es-ES_tradnl" dirty="0"/>
              <a:t>con datos estadísticos relevantes presentados de manera gráfica para su mejor asimilación, aprovechando la coyuntura de fechas especiales</a:t>
            </a:r>
            <a:r>
              <a:rPr lang="es-ES_tradnl" dirty="0" smtClean="0"/>
              <a:t>.</a:t>
            </a:r>
            <a:endParaRPr lang="en-US" dirty="0"/>
          </a:p>
          <a:p>
            <a:endParaRPr lang="es-ES" dirty="0"/>
          </a:p>
        </p:txBody>
      </p:sp>
      <p:sp>
        <p:nvSpPr>
          <p:cNvPr id="4" name="Marcador de contenido 2"/>
          <p:cNvSpPr txBox="1">
            <a:spLocks/>
          </p:cNvSpPr>
          <p:nvPr/>
        </p:nvSpPr>
        <p:spPr>
          <a:xfrm>
            <a:off x="5292725" y="1653013"/>
            <a:ext cx="3123142" cy="2853129"/>
          </a:xfrm>
          <a:prstGeom prst="rect">
            <a:avLst/>
          </a:prstGeom>
        </p:spPr>
        <p:txBody>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a:buChar char="•"/>
            </a:pPr>
            <a:r>
              <a:rPr lang="es-ES" sz="1200" dirty="0" smtClean="0"/>
              <a:t>Población </a:t>
            </a:r>
            <a:r>
              <a:rPr lang="es-ES" sz="1200" dirty="0"/>
              <a:t>en Jalisco</a:t>
            </a:r>
          </a:p>
          <a:p>
            <a:pPr marL="171450" indent="-171450">
              <a:buFont typeface="Arial"/>
              <a:buChar char="•"/>
            </a:pPr>
            <a:r>
              <a:rPr lang="es-ES" sz="1200" dirty="0"/>
              <a:t>Lengua Materna</a:t>
            </a:r>
          </a:p>
          <a:p>
            <a:pPr marL="171450" indent="-171450">
              <a:buFont typeface="Arial"/>
              <a:buChar char="•"/>
            </a:pPr>
            <a:r>
              <a:rPr lang="es-ES" sz="1200" dirty="0"/>
              <a:t>Las mujeres en Jalisco</a:t>
            </a:r>
          </a:p>
          <a:p>
            <a:pPr marL="171450" indent="-171450">
              <a:buFont typeface="Arial"/>
              <a:buChar char="•"/>
            </a:pPr>
            <a:r>
              <a:rPr lang="es-ES" sz="1200" dirty="0"/>
              <a:t>Si en Jalisco </a:t>
            </a:r>
            <a:r>
              <a:rPr lang="es-ES" sz="1200" dirty="0" smtClean="0"/>
              <a:t>Fuéramos </a:t>
            </a:r>
            <a:r>
              <a:rPr lang="es-ES" sz="1200" dirty="0"/>
              <a:t>100 habitantes</a:t>
            </a:r>
          </a:p>
          <a:p>
            <a:pPr marL="171450" indent="-171450">
              <a:buFont typeface="Arial"/>
              <a:buChar char="•"/>
            </a:pPr>
            <a:r>
              <a:rPr lang="es-ES" sz="1200" dirty="0"/>
              <a:t>Los niños en Jalisco</a:t>
            </a:r>
          </a:p>
          <a:p>
            <a:pPr marL="171450" indent="-171450">
              <a:buFont typeface="Arial"/>
              <a:buChar char="•"/>
            </a:pPr>
            <a:r>
              <a:rPr lang="es-ES" sz="1200" dirty="0"/>
              <a:t>Las mamás en Jalisco</a:t>
            </a:r>
          </a:p>
          <a:p>
            <a:pPr marL="171450" indent="-171450">
              <a:buFont typeface="Arial"/>
              <a:buChar char="•"/>
            </a:pPr>
            <a:r>
              <a:rPr lang="es-ES" sz="1200" dirty="0"/>
              <a:t>Los maestros en Jalisco</a:t>
            </a:r>
          </a:p>
          <a:p>
            <a:pPr marL="171450" indent="-171450">
              <a:buFont typeface="Arial"/>
              <a:buChar char="•"/>
            </a:pPr>
            <a:r>
              <a:rPr lang="es-ES" sz="1200" dirty="0"/>
              <a:t>Los jóvenes en Jalisco</a:t>
            </a:r>
          </a:p>
          <a:p>
            <a:pPr marL="171450" indent="-171450">
              <a:buFont typeface="Arial"/>
              <a:buChar char="•"/>
            </a:pPr>
            <a:r>
              <a:rPr lang="es-ES" sz="1200" dirty="0"/>
              <a:t>Adultos mayores en Jalisco</a:t>
            </a:r>
          </a:p>
          <a:p>
            <a:pPr marL="171450" indent="-171450">
              <a:buFont typeface="Arial"/>
              <a:buChar char="•"/>
            </a:pPr>
            <a:r>
              <a:rPr lang="es-ES" sz="1200" dirty="0"/>
              <a:t>Exportaciones de Jalisco</a:t>
            </a:r>
          </a:p>
          <a:p>
            <a:pPr marL="171450" indent="-171450">
              <a:buFont typeface="Arial"/>
              <a:buChar char="•"/>
            </a:pPr>
            <a:r>
              <a:rPr lang="es-ES" sz="1200" dirty="0"/>
              <a:t>Vehículos de motor en Jalisco</a:t>
            </a:r>
          </a:p>
          <a:p>
            <a:pPr marL="171450" indent="-171450">
              <a:buFont typeface="Arial"/>
              <a:buChar char="•"/>
            </a:pPr>
            <a:r>
              <a:rPr lang="es-ES" sz="1200" dirty="0"/>
              <a:t>Embarazo adolescente</a:t>
            </a:r>
          </a:p>
          <a:p>
            <a:pPr marL="171450" indent="-171450">
              <a:buFont typeface="Arial"/>
              <a:buChar char="•"/>
            </a:pPr>
            <a:r>
              <a:rPr lang="es-ES" sz="1200" dirty="0"/>
              <a:t>Mortalidad en Jalisco</a:t>
            </a:r>
          </a:p>
          <a:p>
            <a:pPr marL="171450" indent="-171450">
              <a:buFont typeface="Arial"/>
              <a:buChar char="•"/>
            </a:pPr>
            <a:r>
              <a:rPr lang="es-ES" sz="1200" dirty="0"/>
              <a:t>AMG habitante 5 millones</a:t>
            </a:r>
          </a:p>
          <a:p>
            <a:pPr marL="171450" indent="-171450">
              <a:buFont typeface="Arial"/>
              <a:buChar char="•"/>
            </a:pPr>
            <a:r>
              <a:rPr lang="es-ES" sz="1200" dirty="0"/>
              <a:t>Mapa General de Jalisco</a:t>
            </a:r>
          </a:p>
        </p:txBody>
      </p:sp>
      <p:pic>
        <p:nvPicPr>
          <p:cNvPr id="6" name="Imagen 5" descr="poblacion-jalisco-2018-03-regio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1261" y="1653014"/>
            <a:ext cx="2001602" cy="2518868"/>
          </a:xfrm>
          <a:prstGeom prst="rect">
            <a:avLst/>
          </a:prstGeom>
          <a:effectLst>
            <a:outerShdw blurRad="50800" dist="38100" dir="5400000" algn="t" rotWithShape="0">
              <a:prstClr val="black">
                <a:alpha val="40000"/>
              </a:prstClr>
            </a:outerShdw>
          </a:effectLst>
        </p:spPr>
      </p:pic>
      <p:sp>
        <p:nvSpPr>
          <p:cNvPr id="8" name="Rectángulo 7"/>
          <p:cNvSpPr/>
          <p:nvPr/>
        </p:nvSpPr>
        <p:spPr>
          <a:xfrm>
            <a:off x="2870436" y="4244533"/>
            <a:ext cx="2001602" cy="261610"/>
          </a:xfrm>
          <a:prstGeom prst="rect">
            <a:avLst/>
          </a:prstGeom>
        </p:spPr>
        <p:txBody>
          <a:bodyPr wrap="square">
            <a:spAutoFit/>
          </a:bodyPr>
          <a:lstStyle/>
          <a:p>
            <a:r>
              <a:rPr lang="es-ES" sz="1100" b="1" dirty="0" smtClean="0"/>
              <a:t>Población en Jalisco 2018</a:t>
            </a:r>
            <a:endParaRPr lang="es-ES" sz="1100" b="1" dirty="0"/>
          </a:p>
        </p:txBody>
      </p:sp>
      <p:sp>
        <p:nvSpPr>
          <p:cNvPr id="10" name="Rectángulo 9"/>
          <p:cNvSpPr/>
          <p:nvPr/>
        </p:nvSpPr>
        <p:spPr>
          <a:xfrm>
            <a:off x="514735" y="4244533"/>
            <a:ext cx="2001602" cy="430887"/>
          </a:xfrm>
          <a:prstGeom prst="rect">
            <a:avLst/>
          </a:prstGeom>
        </p:spPr>
        <p:txBody>
          <a:bodyPr wrap="square">
            <a:spAutoFit/>
          </a:bodyPr>
          <a:lstStyle/>
          <a:p>
            <a:r>
              <a:rPr lang="es-ES" sz="1100" b="1" dirty="0" smtClean="0"/>
              <a:t>Vehículos de motor en Jalisco 2018</a:t>
            </a:r>
            <a:endParaRPr lang="es-ES" sz="1100" b="1" dirty="0"/>
          </a:p>
        </p:txBody>
      </p:sp>
      <p:pic>
        <p:nvPicPr>
          <p:cNvPr id="11" name="Imagen 10" descr="1-vehiculos-jalisco-2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35" y="1653014"/>
            <a:ext cx="2001601" cy="2518868"/>
          </a:xfrm>
          <a:prstGeom prst="rect">
            <a:avLst/>
          </a:prstGeom>
        </p:spPr>
      </p:pic>
    </p:spTree>
    <p:extLst>
      <p:ext uri="{BB962C8B-B14F-4D97-AF65-F5344CB8AC3E}">
        <p14:creationId xmlns:p14="http://schemas.microsoft.com/office/powerpoint/2010/main" val="18017294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Material audiovisual</a:t>
            </a:r>
            <a:endParaRPr lang="es-ES" dirty="0"/>
          </a:p>
        </p:txBody>
      </p:sp>
      <p:pic>
        <p:nvPicPr>
          <p:cNvPr id="4" name="Imagen 3" descr="42684610_2003311439707067_5321540449125531648_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820" y="2665162"/>
            <a:ext cx="1972532" cy="1315705"/>
          </a:xfrm>
          <a:prstGeom prst="rect">
            <a:avLst/>
          </a:prstGeom>
        </p:spPr>
      </p:pic>
      <p:pic>
        <p:nvPicPr>
          <p:cNvPr id="5" name="Imagen 4" descr="34984912_1844381662266713_3280745511040057344_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1990" y="2664950"/>
            <a:ext cx="1971021" cy="1313686"/>
          </a:xfrm>
          <a:prstGeom prst="rect">
            <a:avLst/>
          </a:prstGeom>
        </p:spPr>
      </p:pic>
      <p:sp>
        <p:nvSpPr>
          <p:cNvPr id="6" name="Marcador de contenido 2"/>
          <p:cNvSpPr txBox="1">
            <a:spLocks/>
          </p:cNvSpPr>
          <p:nvPr/>
        </p:nvSpPr>
        <p:spPr>
          <a:xfrm>
            <a:off x="458788" y="944562"/>
            <a:ext cx="4299479" cy="1271587"/>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smtClean="0">
                <a:solidFill>
                  <a:srgbClr val="6B0001"/>
                </a:solidFill>
              </a:rPr>
              <a:t>FOTOGRAFÍAS</a:t>
            </a:r>
          </a:p>
          <a:p>
            <a:r>
              <a:rPr lang="es-ES" dirty="0" smtClean="0"/>
              <a:t>Se realiza un archivo fotográfico de la mayoría de los eventos en los que participa el Instituto poniendo especial énfasis en la calidad de las mismas con el objetivo de tener mayor alcance en las redes. </a:t>
            </a:r>
            <a:endParaRPr lang="es-ES" dirty="0"/>
          </a:p>
        </p:txBody>
      </p:sp>
      <p:pic>
        <p:nvPicPr>
          <p:cNvPr id="7" name="Imagen 6" descr="Screen Shot 2018-10-09 at 9.17.47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6384" y="2838558"/>
            <a:ext cx="1759485" cy="985752"/>
          </a:xfrm>
          <a:prstGeom prst="rect">
            <a:avLst/>
          </a:prstGeom>
        </p:spPr>
      </p:pic>
      <p:pic>
        <p:nvPicPr>
          <p:cNvPr id="8" name="Imagen 7" descr="Screen Shot 2018-10-09 at 9.18.58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13879" y="2829775"/>
            <a:ext cx="1768831" cy="992881"/>
          </a:xfrm>
          <a:prstGeom prst="rect">
            <a:avLst/>
          </a:prstGeom>
        </p:spPr>
      </p:pic>
      <p:sp>
        <p:nvSpPr>
          <p:cNvPr id="9" name="Marcador de contenido 2"/>
          <p:cNvSpPr txBox="1">
            <a:spLocks/>
          </p:cNvSpPr>
          <p:nvPr/>
        </p:nvSpPr>
        <p:spPr>
          <a:xfrm>
            <a:off x="5213879" y="1142999"/>
            <a:ext cx="3405188" cy="1073150"/>
          </a:xfrm>
          <a:prstGeom prst="rect">
            <a:avLst/>
          </a:prstGeom>
        </p:spPr>
        <p:txBody>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200" b="1" dirty="0" smtClean="0"/>
              <a:t>VIDEOS</a:t>
            </a:r>
          </a:p>
          <a:p>
            <a:r>
              <a:rPr lang="es-ES" sz="1200" dirty="0" smtClean="0"/>
              <a:t>Los videos son piezas que tienen bastante alcance en redes, se han utilizado para promocionar productos y servicios así como logros.</a:t>
            </a:r>
            <a:endParaRPr lang="es-ES" sz="1200" dirty="0"/>
          </a:p>
        </p:txBody>
      </p:sp>
    </p:spTree>
    <p:extLst>
      <p:ext uri="{BB962C8B-B14F-4D97-AF65-F5344CB8AC3E}">
        <p14:creationId xmlns:p14="http://schemas.microsoft.com/office/powerpoint/2010/main" val="33075153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dirty="0" smtClean="0"/>
              <a:t>Strategos</a:t>
            </a:r>
            <a:endParaRPr lang="es-ES" i="1" dirty="0"/>
          </a:p>
        </p:txBody>
      </p:sp>
      <p:sp>
        <p:nvSpPr>
          <p:cNvPr id="3" name="Marcador de contenido 2"/>
          <p:cNvSpPr>
            <a:spLocks noGrp="1"/>
          </p:cNvSpPr>
          <p:nvPr>
            <p:ph idx="1"/>
          </p:nvPr>
        </p:nvSpPr>
        <p:spPr/>
        <p:txBody>
          <a:bodyPr/>
          <a:lstStyle/>
          <a:p>
            <a:r>
              <a:rPr lang="es-ES" dirty="0"/>
              <a:t>En esta administración, </a:t>
            </a:r>
            <a:r>
              <a:rPr lang="es-ES" i="1" dirty="0"/>
              <a:t>Strategos</a:t>
            </a:r>
            <a:r>
              <a:rPr lang="es-ES" dirty="0"/>
              <a:t> paso de ser una revista trimestral </a:t>
            </a:r>
            <a:r>
              <a:rPr lang="es-ES" dirty="0" smtClean="0"/>
              <a:t>impresa a </a:t>
            </a:r>
            <a:r>
              <a:rPr lang="es-ES" dirty="0"/>
              <a:t>un sitio en línea, lo que trajo consigo un ahorro considerable en los costos de producción y distribución. </a:t>
            </a:r>
          </a:p>
          <a:p>
            <a:endParaRPr lang="es-ES" dirty="0"/>
          </a:p>
        </p:txBody>
      </p:sp>
      <p:pic>
        <p:nvPicPr>
          <p:cNvPr id="4" name="Imagen 3" descr="strategos_11-590x260.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5613" y="1645143"/>
            <a:ext cx="3995038" cy="2335929"/>
          </a:xfrm>
          <a:prstGeom prst="rect">
            <a:avLst/>
          </a:prstGeom>
        </p:spPr>
      </p:pic>
      <p:pic>
        <p:nvPicPr>
          <p:cNvPr id="6" name="Imagen 5" descr="Screen Shot 2018-10-09 at 8.19.46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3325" y="1629721"/>
            <a:ext cx="2708275" cy="2351352"/>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458788" y="4094041"/>
            <a:ext cx="2087186" cy="430887"/>
          </a:xfrm>
          <a:prstGeom prst="rect">
            <a:avLst/>
          </a:prstGeom>
        </p:spPr>
        <p:txBody>
          <a:bodyPr wrap="none">
            <a:spAutoFit/>
          </a:bodyPr>
          <a:lstStyle/>
          <a:p>
            <a:r>
              <a:rPr lang="es-ES" sz="1100" b="1" dirty="0" smtClean="0"/>
              <a:t>Versión impresa</a:t>
            </a:r>
          </a:p>
          <a:p>
            <a:r>
              <a:rPr lang="es-ES" sz="1100" dirty="0" smtClean="0"/>
              <a:t>Diciembre 2007 a marzo 2013</a:t>
            </a:r>
            <a:endParaRPr lang="es-ES" sz="1100" dirty="0"/>
          </a:p>
        </p:txBody>
      </p:sp>
      <p:sp>
        <p:nvSpPr>
          <p:cNvPr id="8" name="Rectángulo 7"/>
          <p:cNvSpPr/>
          <p:nvPr/>
        </p:nvSpPr>
        <p:spPr>
          <a:xfrm>
            <a:off x="5013325" y="4094041"/>
            <a:ext cx="1909948" cy="430887"/>
          </a:xfrm>
          <a:prstGeom prst="rect">
            <a:avLst/>
          </a:prstGeom>
        </p:spPr>
        <p:txBody>
          <a:bodyPr wrap="none">
            <a:spAutoFit/>
          </a:bodyPr>
          <a:lstStyle/>
          <a:p>
            <a:r>
              <a:rPr lang="es-ES" sz="1100" b="1" dirty="0" smtClean="0"/>
              <a:t>Versión digital</a:t>
            </a:r>
          </a:p>
          <a:p>
            <a:r>
              <a:rPr lang="es-ES" sz="1100" dirty="0" smtClean="0"/>
              <a:t>Septiembre 2013 a la fecha</a:t>
            </a:r>
            <a:endParaRPr lang="es-ES" sz="1100" dirty="0"/>
          </a:p>
        </p:txBody>
      </p:sp>
    </p:spTree>
    <p:extLst>
      <p:ext uri="{BB962C8B-B14F-4D97-AF65-F5344CB8AC3E}">
        <p14:creationId xmlns:p14="http://schemas.microsoft.com/office/powerpoint/2010/main" val="40691695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Strategos. Visitas en línea</a:t>
            </a:r>
            <a:endParaRPr lang="es-ES" dirty="0"/>
          </a:p>
        </p:txBody>
      </p:sp>
      <p:sp>
        <p:nvSpPr>
          <p:cNvPr id="3" name="Marcador de contenido 2"/>
          <p:cNvSpPr>
            <a:spLocks noGrp="1"/>
          </p:cNvSpPr>
          <p:nvPr>
            <p:ph idx="1"/>
          </p:nvPr>
        </p:nvSpPr>
        <p:spPr>
          <a:xfrm>
            <a:off x="455612" y="944562"/>
            <a:ext cx="8221663" cy="875771"/>
          </a:xfrm>
        </p:spPr>
        <p:txBody>
          <a:bodyPr/>
          <a:lstStyle/>
          <a:p>
            <a:r>
              <a:rPr lang="es-ES" sz="1200" dirty="0" smtClean="0"/>
              <a:t>Un indicador de éxito de Strategos como parte de la estrategia digital es el incremento de visitas registrado que pasó </a:t>
            </a:r>
            <a:r>
              <a:rPr lang="es-ES" sz="1200" b="1" dirty="0" smtClean="0"/>
              <a:t>de 838 </a:t>
            </a:r>
            <a:r>
              <a:rPr lang="es-ES" sz="1200" dirty="0" smtClean="0"/>
              <a:t>(marzo 2014) </a:t>
            </a:r>
            <a:r>
              <a:rPr lang="es-ES" sz="1200" b="1" dirty="0" smtClean="0"/>
              <a:t>a</a:t>
            </a:r>
            <a:r>
              <a:rPr lang="es-ES" sz="1200" dirty="0" smtClean="0"/>
              <a:t> </a:t>
            </a:r>
            <a:r>
              <a:rPr lang="es-ES" sz="1200" b="1" dirty="0" smtClean="0"/>
              <a:t>52,802</a:t>
            </a:r>
            <a:r>
              <a:rPr lang="es-ES" sz="1200" dirty="0" smtClean="0"/>
              <a:t> (31 septiembre 2018), superando las 29,100 visitas registradas en el portal iieg.gob.mx.</a:t>
            </a:r>
            <a:endParaRPr lang="es-ES" sz="1200" dirty="0"/>
          </a:p>
        </p:txBody>
      </p:sp>
      <p:sp>
        <p:nvSpPr>
          <p:cNvPr id="7" name="Marcador de contenido 2"/>
          <p:cNvSpPr txBox="1">
            <a:spLocks/>
          </p:cNvSpPr>
          <p:nvPr/>
        </p:nvSpPr>
        <p:spPr>
          <a:xfrm>
            <a:off x="6646333" y="4333032"/>
            <a:ext cx="2030942" cy="223837"/>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s-ES" sz="800" dirty="0" smtClean="0"/>
              <a:t>* 1 marzo 2014 a 31 de septiembre 2018</a:t>
            </a:r>
            <a:endParaRPr lang="es-ES" sz="800" dirty="0"/>
          </a:p>
        </p:txBody>
      </p:sp>
      <p:graphicFrame>
        <p:nvGraphicFramePr>
          <p:cNvPr id="8" name="Chart 11" title="Gráfico"/>
          <p:cNvGraphicFramePr>
            <a:graphicFrameLocks/>
          </p:cNvGraphicFramePr>
          <p:nvPr>
            <p:extLst>
              <p:ext uri="{D42A27DB-BD31-4B8C-83A1-F6EECF244321}">
                <p14:modId xmlns:p14="http://schemas.microsoft.com/office/powerpoint/2010/main" val="2066281845"/>
              </p:ext>
            </p:extLst>
          </p:nvPr>
        </p:nvGraphicFramePr>
        <p:xfrm>
          <a:off x="449263" y="1727200"/>
          <a:ext cx="8228012" cy="27177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03317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Redes </a:t>
            </a:r>
            <a:r>
              <a:rPr lang="es-ES" dirty="0" smtClean="0"/>
              <a:t>Sociales- Seguidores</a:t>
            </a:r>
            <a:endParaRPr lang="es-ES"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1357380701"/>
              </p:ext>
            </p:extLst>
          </p:nvPr>
        </p:nvGraphicFramePr>
        <p:xfrm>
          <a:off x="458788" y="2025649"/>
          <a:ext cx="8229600" cy="2349715"/>
        </p:xfrm>
        <a:graphic>
          <a:graphicData uri="http://schemas.openxmlformats.org/drawingml/2006/chart">
            <c:chart xmlns:c="http://schemas.openxmlformats.org/drawingml/2006/chart" xmlns:r="http://schemas.openxmlformats.org/officeDocument/2006/relationships" r:id="rId2"/>
          </a:graphicData>
        </a:graphic>
      </p:graphicFrame>
      <p:sp>
        <p:nvSpPr>
          <p:cNvPr id="9" name="Marcador de contenido 2"/>
          <p:cNvSpPr txBox="1">
            <a:spLocks/>
          </p:cNvSpPr>
          <p:nvPr/>
        </p:nvSpPr>
        <p:spPr>
          <a:xfrm>
            <a:off x="6406620" y="4333032"/>
            <a:ext cx="2270655" cy="223837"/>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s-ES" sz="800" dirty="0" smtClean="0"/>
              <a:t>* 31 marzo 2014 a 30 de septiembre 2018</a:t>
            </a:r>
            <a:endParaRPr lang="es-ES" sz="800" dirty="0"/>
          </a:p>
        </p:txBody>
      </p:sp>
      <p:sp>
        <p:nvSpPr>
          <p:cNvPr id="5" name="Marcador de contenido 2"/>
          <p:cNvSpPr>
            <a:spLocks noGrp="1"/>
          </p:cNvSpPr>
          <p:nvPr/>
        </p:nvSpPr>
        <p:spPr>
          <a:xfrm>
            <a:off x="461168" y="961760"/>
            <a:ext cx="8221663" cy="875771"/>
          </a:xfrm>
          <a:prstGeom prst="rect">
            <a:avLst/>
          </a:prstGeom>
        </p:spPr>
        <p:txBody>
          <a:bodyPr vert="horz" lIns="91440" tIns="45720" rIns="91440" bIns="4572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_tradnl" sz="1200" dirty="0"/>
              <a:t>El Instituto ha utilizado las redes sociales como principal canal de difusión, con el objetivo de dispersar información relevante a la mayor cantidad de usuarios y abonando a un mejor posicionamiento.</a:t>
            </a:r>
            <a:endParaRPr lang="en-US" sz="1200" dirty="0"/>
          </a:p>
          <a:p>
            <a:endParaRPr lang="es-ES" sz="1200" dirty="0" smtClean="0"/>
          </a:p>
          <a:p>
            <a:r>
              <a:rPr lang="es-ES" sz="1200" dirty="0" smtClean="0"/>
              <a:t>En cuanto a seguidores en redes sociales se han obtenido </a:t>
            </a:r>
            <a:r>
              <a:rPr lang="is-IS" sz="1200" b="1" dirty="0" smtClean="0"/>
              <a:t>3,726  seguidores en </a:t>
            </a:r>
            <a:r>
              <a:rPr lang="is-IS" sz="1200" b="1" dirty="0"/>
              <a:t>Twitter</a:t>
            </a:r>
            <a:r>
              <a:rPr lang="is-IS" sz="1200" dirty="0"/>
              <a:t> y </a:t>
            </a:r>
            <a:r>
              <a:rPr lang="is-IS" sz="1200" b="1" dirty="0" smtClean="0"/>
              <a:t>2,046 Me gusta en Facebook</a:t>
            </a:r>
            <a:r>
              <a:rPr lang="x-none" sz="1200" dirty="0" smtClean="0"/>
              <a:t> </a:t>
            </a:r>
            <a:r>
              <a:rPr lang="es-ES" sz="1200" dirty="0" smtClean="0"/>
              <a:t>de </a:t>
            </a:r>
            <a:r>
              <a:rPr lang="es-ES" sz="1200" dirty="0"/>
              <a:t>marzo de 2014 a septiembre de </a:t>
            </a:r>
            <a:r>
              <a:rPr lang="es-ES" sz="1200" dirty="0" smtClean="0"/>
              <a:t>2018.</a:t>
            </a:r>
            <a:r>
              <a:rPr lang="is-IS" sz="1200" dirty="0" smtClean="0"/>
              <a:t>  </a:t>
            </a:r>
            <a:r>
              <a:rPr lang="es-ES" sz="1200" dirty="0" smtClean="0"/>
              <a:t>  </a:t>
            </a:r>
            <a:endParaRPr lang="es-ES" sz="1200" dirty="0"/>
          </a:p>
        </p:txBody>
      </p:sp>
    </p:spTree>
    <p:extLst>
      <p:ext uri="{BB962C8B-B14F-4D97-AF65-F5344CB8AC3E}">
        <p14:creationId xmlns:p14="http://schemas.microsoft.com/office/powerpoint/2010/main" val="32411825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Campañas de </a:t>
            </a:r>
            <a:r>
              <a:rPr lang="es-ES" dirty="0" smtClean="0"/>
              <a:t>Pago</a:t>
            </a:r>
            <a:endParaRPr lang="es-ES" dirty="0"/>
          </a:p>
        </p:txBody>
      </p:sp>
      <p:sp>
        <p:nvSpPr>
          <p:cNvPr id="3" name="Marcador de contenido 2"/>
          <p:cNvSpPr>
            <a:spLocks noGrp="1"/>
          </p:cNvSpPr>
          <p:nvPr>
            <p:ph idx="1"/>
          </p:nvPr>
        </p:nvSpPr>
        <p:spPr/>
        <p:txBody>
          <a:bodyPr/>
          <a:lstStyle/>
          <a:p>
            <a:r>
              <a:rPr lang="es-ES" dirty="0" smtClean="0"/>
              <a:t>En septiembre de 2016, se lanzó la primera campaña en redes sociales por medio de la plataforma </a:t>
            </a:r>
            <a:r>
              <a:rPr lang="es-ES" i="1" dirty="0" smtClean="0"/>
              <a:t>Facebook </a:t>
            </a:r>
            <a:r>
              <a:rPr lang="es-ES" i="1" dirty="0" err="1" smtClean="0"/>
              <a:t>Ads</a:t>
            </a:r>
            <a:r>
              <a:rPr lang="es-ES" dirty="0" smtClean="0"/>
              <a:t>, promocionando los “Proyectos de Uso de Información IIEG-INEGI”.</a:t>
            </a:r>
          </a:p>
          <a:p>
            <a:endParaRPr lang="es-ES" dirty="0"/>
          </a:p>
          <a:p>
            <a:r>
              <a:rPr lang="es-ES" dirty="0" smtClean="0"/>
              <a:t>Hasta septiembre de 2018 se habían lanzado un </a:t>
            </a:r>
            <a:r>
              <a:rPr lang="es-ES" b="1" dirty="0" smtClean="0"/>
              <a:t>total de 27 campañas de pago </a:t>
            </a:r>
            <a:r>
              <a:rPr lang="es-ES" dirty="0" smtClean="0"/>
              <a:t>con una </a:t>
            </a:r>
            <a:r>
              <a:rPr lang="es-ES" dirty="0"/>
              <a:t>inversión de </a:t>
            </a:r>
            <a:r>
              <a:rPr lang="es-ES" b="1" dirty="0"/>
              <a:t>$21,136.35 </a:t>
            </a:r>
            <a:r>
              <a:rPr lang="es-ES" dirty="0" smtClean="0"/>
              <a:t>MX. </a:t>
            </a:r>
          </a:p>
          <a:p>
            <a:endParaRPr lang="es-ES" dirty="0" smtClean="0"/>
          </a:p>
          <a:p>
            <a:r>
              <a:rPr lang="es-ES" dirty="0" smtClean="0"/>
              <a:t>Como resultado, el se ha alcanzado a </a:t>
            </a:r>
            <a:r>
              <a:rPr lang="es-ES" b="1" dirty="0" smtClean="0"/>
              <a:t>980,349 personas </a:t>
            </a:r>
            <a:r>
              <a:rPr lang="es-ES" dirty="0" smtClean="0"/>
              <a:t>($0.02 por persona) y</a:t>
            </a:r>
            <a:r>
              <a:rPr lang="es-ES" b="1" dirty="0" smtClean="0"/>
              <a:t> 1’438,171 impresiones</a:t>
            </a:r>
            <a:r>
              <a:rPr lang="es-ES" dirty="0"/>
              <a:t> ($</a:t>
            </a:r>
            <a:r>
              <a:rPr lang="es-ES" dirty="0" smtClean="0"/>
              <a:t>0.01 </a:t>
            </a:r>
            <a:r>
              <a:rPr lang="es-ES" dirty="0"/>
              <a:t>por </a:t>
            </a:r>
            <a:r>
              <a:rPr lang="es-ES" dirty="0" smtClean="0"/>
              <a:t>impresión).</a:t>
            </a:r>
            <a:endParaRPr lang="es-ES" dirty="0"/>
          </a:p>
        </p:txBody>
      </p:sp>
      <p:graphicFrame>
        <p:nvGraphicFramePr>
          <p:cNvPr id="7" name="Tabla 6"/>
          <p:cNvGraphicFramePr>
            <a:graphicFrameLocks noGrp="1"/>
          </p:cNvGraphicFramePr>
          <p:nvPr>
            <p:extLst>
              <p:ext uri="{D42A27DB-BD31-4B8C-83A1-F6EECF244321}">
                <p14:modId xmlns:p14="http://schemas.microsoft.com/office/powerpoint/2010/main" val="3470320148"/>
              </p:ext>
            </p:extLst>
          </p:nvPr>
        </p:nvGraphicFramePr>
        <p:xfrm>
          <a:off x="460376" y="2912533"/>
          <a:ext cx="8228012" cy="1498551"/>
        </p:xfrm>
        <a:graphic>
          <a:graphicData uri="http://schemas.openxmlformats.org/drawingml/2006/table">
            <a:tbl>
              <a:tblPr/>
              <a:tblGrid>
                <a:gridCol w="996932">
                  <a:extLst>
                    <a:ext uri="{9D8B030D-6E8A-4147-A177-3AD203B41FA5}">
                      <a16:colId xmlns:a16="http://schemas.microsoft.com/office/drawing/2014/main" xmlns="" val="20000"/>
                    </a:ext>
                  </a:extLst>
                </a:gridCol>
                <a:gridCol w="2536882">
                  <a:extLst>
                    <a:ext uri="{9D8B030D-6E8A-4147-A177-3AD203B41FA5}">
                      <a16:colId xmlns:a16="http://schemas.microsoft.com/office/drawing/2014/main" xmlns="" val="20001"/>
                    </a:ext>
                  </a:extLst>
                </a:gridCol>
                <a:gridCol w="967385">
                  <a:extLst>
                    <a:ext uri="{9D8B030D-6E8A-4147-A177-3AD203B41FA5}">
                      <a16:colId xmlns:a16="http://schemas.microsoft.com/office/drawing/2014/main" xmlns="" val="20002"/>
                    </a:ext>
                  </a:extLst>
                </a:gridCol>
                <a:gridCol w="1839618">
                  <a:extLst>
                    <a:ext uri="{9D8B030D-6E8A-4147-A177-3AD203B41FA5}">
                      <a16:colId xmlns:a16="http://schemas.microsoft.com/office/drawing/2014/main" xmlns="" val="20003"/>
                    </a:ext>
                  </a:extLst>
                </a:gridCol>
                <a:gridCol w="1887195">
                  <a:extLst>
                    <a:ext uri="{9D8B030D-6E8A-4147-A177-3AD203B41FA5}">
                      <a16:colId xmlns:a16="http://schemas.microsoft.com/office/drawing/2014/main" xmlns="" val="20004"/>
                    </a:ext>
                  </a:extLst>
                </a:gridCol>
              </a:tblGrid>
              <a:tr h="432607">
                <a:tc>
                  <a:txBody>
                    <a:bodyPr/>
                    <a:lstStyle/>
                    <a:p>
                      <a:pPr algn="ctr" fontAlgn="ctr"/>
                      <a:r>
                        <a:rPr lang="sk-SK" sz="1200" b="1" i="0" u="none" strike="noStrike" dirty="0">
                          <a:solidFill>
                            <a:schemeClr val="bg1"/>
                          </a:solidFill>
                          <a:effectLst/>
                          <a:latin typeface="Arial"/>
                          <a:cs typeface="Arial"/>
                        </a:rPr>
                        <a:t> </a:t>
                      </a:r>
                      <a:r>
                        <a:rPr lang="sk-SK" sz="1200" b="1" i="0" u="none" strike="noStrike" dirty="0" smtClean="0">
                          <a:solidFill>
                            <a:schemeClr val="bg1"/>
                          </a:solidFill>
                          <a:effectLst/>
                          <a:latin typeface="Arial"/>
                          <a:cs typeface="Arial"/>
                        </a:rPr>
                        <a:t>Año</a:t>
                      </a:r>
                      <a:endParaRPr lang="sk-SK" sz="1200" b="1" i="0" u="none" strike="noStrike" dirty="0">
                        <a:solidFill>
                          <a:schemeClr val="bg1"/>
                        </a:solidFill>
                        <a:effectLst/>
                        <a:latin typeface="Arial"/>
                        <a:cs typeface="Arial"/>
                      </a:endParaRP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s-ES" sz="1200" b="1" i="0" u="none" strike="noStrike" dirty="0">
                          <a:solidFill>
                            <a:schemeClr val="bg1"/>
                          </a:solidFill>
                          <a:effectLst/>
                          <a:latin typeface="Arial"/>
                          <a:cs typeface="Arial"/>
                        </a:rPr>
                        <a:t>Campañas</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s-ES" sz="1200" b="1" i="0" u="none" strike="noStrike" dirty="0">
                          <a:solidFill>
                            <a:schemeClr val="bg1"/>
                          </a:solidFill>
                          <a:effectLst/>
                          <a:latin typeface="Arial"/>
                          <a:cs typeface="Arial"/>
                        </a:rPr>
                        <a:t>Alcance (personas)</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s-ES" sz="1200" b="1" i="0" u="none" strike="noStrike" dirty="0">
                          <a:solidFill>
                            <a:schemeClr val="bg1"/>
                          </a:solidFill>
                          <a:effectLst/>
                          <a:latin typeface="Arial"/>
                          <a:cs typeface="Arial"/>
                        </a:rPr>
                        <a:t>Impresiones</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s-ES" sz="1200" b="1" i="0" u="none" strike="noStrike" dirty="0">
                          <a:solidFill>
                            <a:schemeClr val="bg1"/>
                          </a:solidFill>
                          <a:effectLst/>
                          <a:latin typeface="Arial"/>
                          <a:cs typeface="Arial"/>
                        </a:rPr>
                        <a:t>Importe gastado (MXN)</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0"/>
                  </a:ext>
                </a:extLst>
              </a:tr>
              <a:tr h="266486">
                <a:tc>
                  <a:txBody>
                    <a:bodyPr/>
                    <a:lstStyle/>
                    <a:p>
                      <a:pPr algn="ctr" fontAlgn="ctr"/>
                      <a:r>
                        <a:rPr lang="is-IS" sz="1200" b="0" i="0" u="none" strike="noStrike">
                          <a:solidFill>
                            <a:srgbClr val="000000"/>
                          </a:solidFill>
                          <a:effectLst/>
                          <a:latin typeface="Arial"/>
                          <a:cs typeface="Arial"/>
                        </a:rPr>
                        <a:t>2016</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200" b="0" i="0" u="none" strike="noStrike">
                          <a:solidFill>
                            <a:srgbClr val="000000"/>
                          </a:solidFill>
                          <a:effectLst/>
                          <a:latin typeface="Arial"/>
                          <a:cs typeface="Arial"/>
                        </a:rPr>
                        <a:t>6</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uk-UA" sz="1200" b="0" i="0" u="none" strike="noStrike" dirty="0">
                          <a:solidFill>
                            <a:srgbClr val="000000"/>
                          </a:solidFill>
                          <a:effectLst/>
                          <a:latin typeface="Arial"/>
                          <a:cs typeface="Arial"/>
                        </a:rPr>
                        <a:t>345,296</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Arial"/>
                          <a:cs typeface="Arial"/>
                        </a:rPr>
                        <a:t>493,592</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Arial"/>
                          <a:cs typeface="Arial"/>
                        </a:rPr>
                        <a:t>$2,038.16</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266486">
                <a:tc>
                  <a:txBody>
                    <a:bodyPr/>
                    <a:lstStyle/>
                    <a:p>
                      <a:pPr algn="ctr" fontAlgn="ctr"/>
                      <a:r>
                        <a:rPr lang="is-IS" sz="1200" b="0" i="0" u="none" strike="noStrike">
                          <a:solidFill>
                            <a:srgbClr val="000000"/>
                          </a:solidFill>
                          <a:effectLst/>
                          <a:latin typeface="Arial"/>
                          <a:cs typeface="Arial"/>
                        </a:rPr>
                        <a:t>2017</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200" b="0" i="0" u="none" strike="noStrike">
                          <a:solidFill>
                            <a:srgbClr val="000000"/>
                          </a:solidFill>
                          <a:effectLst/>
                          <a:latin typeface="Arial"/>
                          <a:cs typeface="Arial"/>
                        </a:rPr>
                        <a:t>16</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200" b="0" i="0" u="none" strike="noStrike">
                          <a:solidFill>
                            <a:srgbClr val="000000"/>
                          </a:solidFill>
                          <a:effectLst/>
                          <a:latin typeface="Arial"/>
                          <a:cs typeface="Arial"/>
                        </a:rPr>
                        <a:t>313,619</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Arial"/>
                          <a:cs typeface="Arial"/>
                        </a:rPr>
                        <a:t>483,443</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Arial"/>
                          <a:cs typeface="Arial"/>
                        </a:rPr>
                        <a:t>$9,582.52</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66486">
                <a:tc>
                  <a:txBody>
                    <a:bodyPr/>
                    <a:lstStyle/>
                    <a:p>
                      <a:pPr algn="ctr" fontAlgn="ctr"/>
                      <a:r>
                        <a:rPr lang="is-IS" sz="1200" b="0" i="0" u="none" strike="noStrike">
                          <a:solidFill>
                            <a:srgbClr val="000000"/>
                          </a:solidFill>
                          <a:effectLst/>
                          <a:latin typeface="Arial"/>
                          <a:cs typeface="Arial"/>
                        </a:rPr>
                        <a:t>2018</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200" b="0" i="0" u="none" strike="noStrike">
                          <a:solidFill>
                            <a:srgbClr val="000000"/>
                          </a:solidFill>
                          <a:effectLst/>
                          <a:latin typeface="Arial"/>
                          <a:cs typeface="Arial"/>
                        </a:rPr>
                        <a:t>5</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Arial"/>
                          <a:cs typeface="Arial"/>
                        </a:rPr>
                        <a:t>321,434</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Arial"/>
                          <a:cs typeface="Arial"/>
                        </a:rPr>
                        <a:t>461,136</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dirty="0">
                          <a:solidFill>
                            <a:srgbClr val="000000"/>
                          </a:solidFill>
                          <a:effectLst/>
                          <a:latin typeface="Arial"/>
                          <a:cs typeface="Arial"/>
                        </a:rPr>
                        <a:t>$9,515.67</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66486">
                <a:tc>
                  <a:txBody>
                    <a:bodyPr/>
                    <a:lstStyle/>
                    <a:p>
                      <a:pPr algn="ctr" fontAlgn="ctr"/>
                      <a:r>
                        <a:rPr lang="sk-SK" sz="1200" b="1" i="0" u="none" strike="noStrike" dirty="0" smtClean="0">
                          <a:solidFill>
                            <a:srgbClr val="000000"/>
                          </a:solidFill>
                          <a:effectLst/>
                          <a:latin typeface="Arial"/>
                          <a:cs typeface="Arial"/>
                        </a:rPr>
                        <a:t>Total</a:t>
                      </a:r>
                      <a:r>
                        <a:rPr lang="sk-SK" sz="1200" b="1" i="0" u="none" strike="noStrike" dirty="0">
                          <a:solidFill>
                            <a:srgbClr val="000000"/>
                          </a:solidFill>
                          <a:effectLst/>
                          <a:latin typeface="Arial"/>
                          <a:cs typeface="Arial"/>
                        </a:rPr>
                        <a:t> </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is-IS" sz="1200" b="1" i="0" u="none" strike="noStrike" dirty="0">
                          <a:solidFill>
                            <a:srgbClr val="000000"/>
                          </a:solidFill>
                          <a:effectLst/>
                          <a:latin typeface="Arial"/>
                          <a:cs typeface="Arial"/>
                        </a:rPr>
                        <a:t>27</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uk-UA" sz="1200" b="1" i="0" u="none" strike="noStrike" dirty="0">
                          <a:solidFill>
                            <a:srgbClr val="000000"/>
                          </a:solidFill>
                          <a:effectLst/>
                          <a:latin typeface="Arial"/>
                          <a:cs typeface="Arial"/>
                        </a:rPr>
                        <a:t>980,349</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is-IS" sz="1200" b="1" i="0" u="none" strike="noStrike" dirty="0">
                          <a:solidFill>
                            <a:srgbClr val="000000"/>
                          </a:solidFill>
                          <a:effectLst/>
                          <a:latin typeface="Arial"/>
                          <a:cs typeface="Arial"/>
                        </a:rPr>
                        <a:t>1,438,171</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US" sz="1200" b="1" i="0" u="none" strike="noStrike" dirty="0">
                          <a:solidFill>
                            <a:srgbClr val="000000"/>
                          </a:solidFill>
                          <a:effectLst/>
                          <a:latin typeface="Arial"/>
                          <a:cs typeface="Arial"/>
                        </a:rPr>
                        <a:t>$21,136.35</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6623184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Campañas por correo electrónico</a:t>
            </a:r>
            <a:endParaRPr lang="es-ES" dirty="0"/>
          </a:p>
        </p:txBody>
      </p:sp>
      <p:sp>
        <p:nvSpPr>
          <p:cNvPr id="3" name="Marcador de contenido 2"/>
          <p:cNvSpPr>
            <a:spLocks noGrp="1"/>
          </p:cNvSpPr>
          <p:nvPr>
            <p:ph idx="1"/>
          </p:nvPr>
        </p:nvSpPr>
        <p:spPr/>
        <p:txBody>
          <a:bodyPr/>
          <a:lstStyle/>
          <a:p>
            <a:r>
              <a:rPr lang="es-ES_tradnl" dirty="0" smtClean="0"/>
              <a:t>Desde marzo de 2014, mediante la herramienta de </a:t>
            </a:r>
            <a:r>
              <a:rPr lang="es-ES_tradnl" i="1" dirty="0" smtClean="0"/>
              <a:t>email marketing</a:t>
            </a:r>
            <a:r>
              <a:rPr lang="es-ES_tradnl" dirty="0" smtClean="0"/>
              <a:t> se </a:t>
            </a:r>
            <a:r>
              <a:rPr lang="es-ES_tradnl" dirty="0"/>
              <a:t>han enviado un total de </a:t>
            </a:r>
            <a:r>
              <a:rPr lang="es-ES_tradnl" b="1" dirty="0" smtClean="0"/>
              <a:t>100 campañas </a:t>
            </a:r>
            <a:r>
              <a:rPr lang="es-ES_tradnl" dirty="0" smtClean="0"/>
              <a:t>vía correo electrónico, a una base de datos que inició con 956 suscriptores y actualmente </a:t>
            </a:r>
            <a:r>
              <a:rPr lang="es-ES_tradnl" b="1" dirty="0" smtClean="0"/>
              <a:t>cuenta con 1,430 (</a:t>
            </a:r>
            <a:r>
              <a:rPr lang="es-ES_tradnl" b="1" dirty="0"/>
              <a:t>100 usuarios nuevos por año de forma </a:t>
            </a:r>
            <a:r>
              <a:rPr lang="es-ES_tradnl" b="1" dirty="0" smtClean="0"/>
              <a:t>orgánica</a:t>
            </a:r>
            <a:r>
              <a:rPr lang="es-ES_tradnl" dirty="0"/>
              <a:t>)</a:t>
            </a:r>
            <a:r>
              <a:rPr lang="es-ES_tradnl" dirty="0" smtClean="0"/>
              <a:t>. </a:t>
            </a:r>
          </a:p>
          <a:p>
            <a:r>
              <a:rPr lang="es-ES_tradnl" dirty="0" smtClean="0"/>
              <a:t>En el último par de años han descendido el número de campañas enviadas debido a que se cambió a un modelo de pago por envío </a:t>
            </a:r>
            <a:r>
              <a:rPr lang="mr-IN" dirty="0" smtClean="0"/>
              <a:t>–</a:t>
            </a:r>
            <a:r>
              <a:rPr lang="es-ES_tradnl" dirty="0" smtClean="0"/>
              <a:t>antes se tenía un pago por suscriptores mensual- así como al periodo electoral.   </a:t>
            </a:r>
            <a:endParaRPr lang="en-US" dirty="0"/>
          </a:p>
          <a:p>
            <a:endParaRPr lang="es-ES" dirty="0"/>
          </a:p>
        </p:txBody>
      </p:sp>
      <p:graphicFrame>
        <p:nvGraphicFramePr>
          <p:cNvPr id="4" name="Gráfico 3"/>
          <p:cNvGraphicFramePr/>
          <p:nvPr>
            <p:extLst>
              <p:ext uri="{D42A27DB-BD31-4B8C-83A1-F6EECF244321}">
                <p14:modId xmlns:p14="http://schemas.microsoft.com/office/powerpoint/2010/main" val="2544861018"/>
              </p:ext>
            </p:extLst>
          </p:nvPr>
        </p:nvGraphicFramePr>
        <p:xfrm>
          <a:off x="449262" y="2142067"/>
          <a:ext cx="8237537" cy="2328283"/>
        </p:xfrm>
        <a:graphic>
          <a:graphicData uri="http://schemas.openxmlformats.org/drawingml/2006/chart">
            <c:chart xmlns:c="http://schemas.openxmlformats.org/drawingml/2006/chart" xmlns:r="http://schemas.openxmlformats.org/officeDocument/2006/relationships" r:id="rId2"/>
          </a:graphicData>
        </a:graphic>
      </p:graphicFrame>
      <p:sp>
        <p:nvSpPr>
          <p:cNvPr id="5" name="Marcador de contenido 2"/>
          <p:cNvSpPr txBox="1">
            <a:spLocks/>
          </p:cNvSpPr>
          <p:nvPr/>
        </p:nvSpPr>
        <p:spPr>
          <a:xfrm>
            <a:off x="6406620" y="4333032"/>
            <a:ext cx="2270655" cy="223837"/>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s-ES" sz="800" dirty="0" smtClean="0"/>
              <a:t>* 31 marzo 2014 a 30 de septiembre 2018</a:t>
            </a:r>
            <a:endParaRPr lang="es-ES" sz="800" dirty="0"/>
          </a:p>
        </p:txBody>
      </p:sp>
    </p:spTree>
    <p:extLst>
      <p:ext uri="{BB962C8B-B14F-4D97-AF65-F5344CB8AC3E}">
        <p14:creationId xmlns:p14="http://schemas.microsoft.com/office/powerpoint/2010/main" val="4202314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Almacenamiento, procesamiento y administración de información</a:t>
            </a:r>
            <a:endParaRPr lang="es-MX" dirty="0"/>
          </a:p>
        </p:txBody>
      </p:sp>
      <p:graphicFrame>
        <p:nvGraphicFramePr>
          <p:cNvPr id="8" name="Tabla 7"/>
          <p:cNvGraphicFramePr>
            <a:graphicFrameLocks noGrp="1"/>
          </p:cNvGraphicFramePr>
          <p:nvPr>
            <p:extLst>
              <p:ext uri="{D42A27DB-BD31-4B8C-83A1-F6EECF244321}">
                <p14:modId xmlns:p14="http://schemas.microsoft.com/office/powerpoint/2010/main" val="2107544613"/>
              </p:ext>
            </p:extLst>
          </p:nvPr>
        </p:nvGraphicFramePr>
        <p:xfrm>
          <a:off x="781050" y="791348"/>
          <a:ext cx="7581900" cy="3975915"/>
        </p:xfrm>
        <a:graphic>
          <a:graphicData uri="http://schemas.openxmlformats.org/drawingml/2006/table">
            <a:tbl>
              <a:tblPr firstRow="1" bandRow="1">
                <a:tableStyleId>{85BE263C-DBD7-4A20-BB59-AAB30ACAA65A}</a:tableStyleId>
              </a:tblPr>
              <a:tblGrid>
                <a:gridCol w="4533900"/>
                <a:gridCol w="1104900"/>
                <a:gridCol w="1943100"/>
              </a:tblGrid>
              <a:tr h="457200">
                <a:tc>
                  <a:txBody>
                    <a:bodyPr/>
                    <a:lstStyle/>
                    <a:p>
                      <a:pPr algn="ctr"/>
                      <a:r>
                        <a:rPr lang="es-MX" sz="1200" dirty="0" smtClean="0"/>
                        <a:t>Tipo</a:t>
                      </a:r>
                      <a:endParaRPr lang="es-MX" sz="1200" dirty="0"/>
                    </a:p>
                  </a:txBody>
                  <a:tcPr/>
                </a:tc>
                <a:tc>
                  <a:txBody>
                    <a:bodyPr/>
                    <a:lstStyle/>
                    <a:p>
                      <a:pPr algn="ctr"/>
                      <a:r>
                        <a:rPr lang="es-MX" sz="1200" dirty="0" smtClean="0"/>
                        <a:t>Antes 2015</a:t>
                      </a:r>
                      <a:endParaRPr lang="es-MX" sz="1200" dirty="0"/>
                    </a:p>
                  </a:txBody>
                  <a:tcPr/>
                </a:tc>
                <a:tc>
                  <a:txBody>
                    <a:bodyPr/>
                    <a:lstStyle/>
                    <a:p>
                      <a:pPr algn="ctr"/>
                      <a:r>
                        <a:rPr lang="es-MX" sz="1200" dirty="0" smtClean="0"/>
                        <a:t>Actualmente</a:t>
                      </a:r>
                      <a:endParaRPr lang="es-MX" sz="1200" dirty="0"/>
                    </a:p>
                  </a:txBody>
                  <a:tcPr/>
                </a:tc>
              </a:tr>
              <a:tr h="294945">
                <a:tc>
                  <a:txBody>
                    <a:bodyPr/>
                    <a:lstStyle/>
                    <a:p>
                      <a:r>
                        <a:rPr lang="es-MX" sz="1200" dirty="0" smtClean="0"/>
                        <a:t>Bases de datos </a:t>
                      </a:r>
                      <a:r>
                        <a:rPr lang="es-MX" sz="1200" b="1" dirty="0" smtClean="0"/>
                        <a:t>principales</a:t>
                      </a:r>
                      <a:endParaRPr lang="es-MX" sz="1200" b="1" baseline="0" dirty="0" smtClean="0"/>
                    </a:p>
                  </a:txBody>
                  <a:tcPr/>
                </a:tc>
                <a:tc>
                  <a:txBody>
                    <a:bodyPr/>
                    <a:lstStyle/>
                    <a:p>
                      <a:pPr algn="ctr"/>
                      <a:r>
                        <a:rPr lang="es-MX" sz="1200" dirty="0" smtClean="0"/>
                        <a:t>9</a:t>
                      </a:r>
                      <a:endParaRPr lang="es-MX" sz="1200" dirty="0"/>
                    </a:p>
                  </a:txBody>
                  <a:tcPr/>
                </a:tc>
                <a:tc>
                  <a:txBody>
                    <a:bodyPr/>
                    <a:lstStyle/>
                    <a:p>
                      <a:pPr algn="ctr"/>
                      <a:r>
                        <a:rPr lang="es-MX" sz="1200" dirty="0" smtClean="0"/>
                        <a:t>26</a:t>
                      </a:r>
                      <a:endParaRPr lang="es-MX" sz="1200" dirty="0"/>
                    </a:p>
                  </a:txBody>
                  <a:tcPr/>
                </a:tc>
              </a:tr>
              <a:tr h="294945">
                <a:tc>
                  <a:txBody>
                    <a:bodyPr/>
                    <a:lstStyle/>
                    <a:p>
                      <a:r>
                        <a:rPr lang="es-MX" sz="1200" dirty="0" smtClean="0"/>
                        <a:t>Capas de información en </a:t>
                      </a:r>
                      <a:r>
                        <a:rPr lang="es-MX" sz="1200" b="1" dirty="0" smtClean="0"/>
                        <a:t>SIGs (Mx</a:t>
                      </a:r>
                      <a:r>
                        <a:rPr lang="es-MX" sz="1200" b="1" baseline="0" dirty="0" smtClean="0"/>
                        <a:t> sig y Mapa digital)</a:t>
                      </a:r>
                      <a:endParaRPr lang="es-MX" sz="1200" b="1" dirty="0"/>
                    </a:p>
                  </a:txBody>
                  <a:tcPr/>
                </a:tc>
                <a:tc>
                  <a:txBody>
                    <a:bodyPr/>
                    <a:lstStyle/>
                    <a:p>
                      <a:pPr algn="ctr"/>
                      <a:r>
                        <a:rPr lang="es-MX" sz="1200" dirty="0" smtClean="0"/>
                        <a:t>0</a:t>
                      </a:r>
                      <a:endParaRPr lang="es-MX" sz="1200" dirty="0"/>
                    </a:p>
                  </a:txBody>
                  <a:tcPr/>
                </a:tc>
                <a:tc>
                  <a:txBody>
                    <a:bodyPr/>
                    <a:lstStyle/>
                    <a:p>
                      <a:pPr algn="ctr"/>
                      <a:r>
                        <a:rPr lang="es-MX" sz="1200" dirty="0" smtClean="0"/>
                        <a:t>490 y</a:t>
                      </a:r>
                      <a:r>
                        <a:rPr lang="es-MX" sz="1200" baseline="0" dirty="0" smtClean="0"/>
                        <a:t> 610</a:t>
                      </a:r>
                      <a:endParaRPr lang="es-MX" sz="1200" dirty="0"/>
                    </a:p>
                  </a:txBody>
                  <a:tcPr/>
                </a:tc>
              </a:tr>
              <a:tr h="294945">
                <a:tc>
                  <a:txBody>
                    <a:bodyPr/>
                    <a:lstStyle/>
                    <a:p>
                      <a:r>
                        <a:rPr lang="es-MX" sz="1200" dirty="0" smtClean="0"/>
                        <a:t>Plataforma de inteligencia de negocios</a:t>
                      </a:r>
                      <a:endParaRPr lang="es-MX" sz="1200" dirty="0"/>
                    </a:p>
                  </a:txBody>
                  <a:tcPr/>
                </a:tc>
                <a:tc>
                  <a:txBody>
                    <a:bodyPr/>
                    <a:lstStyle/>
                    <a:p>
                      <a:pPr algn="ctr"/>
                      <a:r>
                        <a:rPr lang="es-MX" sz="1200" dirty="0" smtClean="0"/>
                        <a:t>1</a:t>
                      </a:r>
                      <a:endParaRPr lang="es-MX" sz="1200" dirty="0"/>
                    </a:p>
                  </a:txBody>
                  <a:tcPr/>
                </a:tc>
                <a:tc>
                  <a:txBody>
                    <a:bodyPr/>
                    <a:lstStyle/>
                    <a:p>
                      <a:pPr algn="ctr"/>
                      <a:r>
                        <a:rPr lang="es-MX" sz="1200" dirty="0" smtClean="0"/>
                        <a:t>1</a:t>
                      </a:r>
                      <a:endParaRPr lang="es-MX" sz="1200" dirty="0"/>
                    </a:p>
                  </a:txBody>
                  <a:tcPr/>
                </a:tc>
              </a:tr>
              <a:tr h="294945">
                <a:tc>
                  <a:txBody>
                    <a:bodyPr/>
                    <a:lstStyle/>
                    <a:p>
                      <a:r>
                        <a:rPr lang="es-MX" sz="1200" dirty="0" smtClean="0"/>
                        <a:t>Plataforma</a:t>
                      </a:r>
                      <a:r>
                        <a:rPr lang="es-MX" sz="1200" baseline="0" dirty="0" smtClean="0"/>
                        <a:t> de </a:t>
                      </a:r>
                      <a:r>
                        <a:rPr lang="es-MX" sz="1200" dirty="0" smtClean="0"/>
                        <a:t>Analítica</a:t>
                      </a:r>
                      <a:endParaRPr lang="es-MX" sz="1200" dirty="0"/>
                    </a:p>
                  </a:txBody>
                  <a:tcPr/>
                </a:tc>
                <a:tc>
                  <a:txBody>
                    <a:bodyPr/>
                    <a:lstStyle/>
                    <a:p>
                      <a:pPr algn="ctr"/>
                      <a:r>
                        <a:rPr lang="es-MX" sz="1200" dirty="0" smtClean="0"/>
                        <a:t>0</a:t>
                      </a:r>
                      <a:endParaRPr lang="es-MX" sz="1200" dirty="0"/>
                    </a:p>
                  </a:txBody>
                  <a:tcPr/>
                </a:tc>
                <a:tc>
                  <a:txBody>
                    <a:bodyPr/>
                    <a:lstStyle/>
                    <a:p>
                      <a:pPr algn="ctr"/>
                      <a:r>
                        <a:rPr lang="es-MX" sz="1200" dirty="0" smtClean="0"/>
                        <a:t>1</a:t>
                      </a:r>
                      <a:endParaRPr lang="es-MX" sz="1200" dirty="0"/>
                    </a:p>
                  </a:txBody>
                  <a:tcPr/>
                </a:tc>
              </a:tr>
              <a:tr h="294945">
                <a:tc>
                  <a:txBody>
                    <a:bodyPr/>
                    <a:lstStyle/>
                    <a:p>
                      <a:r>
                        <a:rPr lang="es-MX" sz="1200" dirty="0" smtClean="0"/>
                        <a:t>Plataforma</a:t>
                      </a:r>
                      <a:r>
                        <a:rPr lang="es-MX" sz="1200" baseline="0" dirty="0" smtClean="0"/>
                        <a:t> cognitiva y predictiva</a:t>
                      </a:r>
                      <a:endParaRPr lang="es-MX" sz="1200" dirty="0"/>
                    </a:p>
                  </a:txBody>
                  <a:tcPr/>
                </a:tc>
                <a:tc>
                  <a:txBody>
                    <a:bodyPr/>
                    <a:lstStyle/>
                    <a:p>
                      <a:pPr algn="ctr"/>
                      <a:r>
                        <a:rPr lang="es-MX" sz="1200" dirty="0" smtClean="0"/>
                        <a:t>0</a:t>
                      </a:r>
                      <a:endParaRPr lang="es-MX" sz="1200" dirty="0"/>
                    </a:p>
                  </a:txBody>
                  <a:tcPr/>
                </a:tc>
                <a:tc>
                  <a:txBody>
                    <a:bodyPr/>
                    <a:lstStyle/>
                    <a:p>
                      <a:pPr algn="ctr"/>
                      <a:r>
                        <a:rPr lang="es-MX" sz="1200" dirty="0" smtClean="0"/>
                        <a:t>1</a:t>
                      </a:r>
                      <a:endParaRPr lang="es-MX" sz="1200" dirty="0"/>
                    </a:p>
                  </a:txBody>
                  <a:tcPr/>
                </a:tc>
              </a:tr>
              <a:tr h="294945">
                <a:tc>
                  <a:txBody>
                    <a:bodyPr/>
                    <a:lstStyle/>
                    <a:p>
                      <a:r>
                        <a:rPr lang="es-MX" sz="1200" dirty="0" smtClean="0"/>
                        <a:t>Registros en bases de datos</a:t>
                      </a:r>
                      <a:endParaRPr lang="es-MX" sz="1200" dirty="0"/>
                    </a:p>
                  </a:txBody>
                  <a:tcPr/>
                </a:tc>
                <a:tc>
                  <a:txBody>
                    <a:bodyPr/>
                    <a:lstStyle/>
                    <a:p>
                      <a:pPr algn="ctr"/>
                      <a:r>
                        <a:rPr lang="es-MX" sz="1200" dirty="0" smtClean="0"/>
                        <a:t>206,663,429 </a:t>
                      </a:r>
                      <a:endParaRPr lang="es-MX" sz="1200" dirty="0"/>
                    </a:p>
                  </a:txBody>
                  <a:tcPr/>
                </a:tc>
                <a:tc>
                  <a:txBody>
                    <a:bodyPr/>
                    <a:lstStyle/>
                    <a:p>
                      <a:pPr algn="ctr"/>
                      <a:r>
                        <a:rPr lang="es-MX" sz="1200" dirty="0" smtClean="0"/>
                        <a:t>458,829,756</a:t>
                      </a:r>
                      <a:endParaRPr lang="es-MX" sz="1200" dirty="0"/>
                    </a:p>
                  </a:txBody>
                  <a:tcPr/>
                </a:tc>
              </a:tr>
              <a:tr h="242010">
                <a:tc>
                  <a:txBody>
                    <a:bodyPr/>
                    <a:lstStyle/>
                    <a:p>
                      <a:r>
                        <a:rPr lang="es-MX" sz="1200" dirty="0" smtClean="0"/>
                        <a:t>Plataformas</a:t>
                      </a:r>
                      <a:r>
                        <a:rPr lang="es-MX" sz="1200" baseline="0" dirty="0" smtClean="0"/>
                        <a:t> SIG web</a:t>
                      </a:r>
                      <a:endParaRPr lang="es-MX" sz="1200" dirty="0"/>
                    </a:p>
                  </a:txBody>
                  <a:tcPr/>
                </a:tc>
                <a:tc>
                  <a:txBody>
                    <a:bodyPr/>
                    <a:lstStyle/>
                    <a:p>
                      <a:pPr algn="ctr"/>
                      <a:r>
                        <a:rPr lang="es-MX" sz="1200" dirty="0" smtClean="0"/>
                        <a:t>1</a:t>
                      </a:r>
                      <a:endParaRPr lang="es-MX" sz="1200" dirty="0"/>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s-MX" sz="1200" dirty="0" smtClean="0"/>
                        <a:t>2 (490 capas</a:t>
                      </a:r>
                      <a:r>
                        <a:rPr lang="es-MX" sz="1200" baseline="0" dirty="0" smtClean="0"/>
                        <a:t> Mx)</a:t>
                      </a:r>
                      <a:endParaRPr lang="es-MX" sz="1200" dirty="0"/>
                    </a:p>
                  </a:txBody>
                  <a:tcPr/>
                </a:tc>
              </a:tr>
              <a:tr h="294945">
                <a:tc>
                  <a:txBody>
                    <a:bodyPr/>
                    <a:lstStyle/>
                    <a:p>
                      <a:r>
                        <a:rPr lang="es-MX" sz="1200" dirty="0" smtClean="0"/>
                        <a:t>Plataformas</a:t>
                      </a:r>
                      <a:r>
                        <a:rPr lang="es-MX" sz="1200" baseline="0" dirty="0" smtClean="0"/>
                        <a:t> SIG de escritorio</a:t>
                      </a:r>
                      <a:endParaRPr lang="es-MX" sz="1200" dirty="0"/>
                    </a:p>
                  </a:txBody>
                  <a:tcPr/>
                </a:tc>
                <a:tc>
                  <a:txBody>
                    <a:bodyPr/>
                    <a:lstStyle/>
                    <a:p>
                      <a:pPr algn="ctr"/>
                      <a:r>
                        <a:rPr lang="es-MX" sz="1200" dirty="0" smtClean="0"/>
                        <a:t>1</a:t>
                      </a:r>
                      <a:endParaRPr lang="es-MX" sz="1200" dirty="0"/>
                    </a:p>
                  </a:txBody>
                  <a:tcPr/>
                </a:tc>
                <a:tc>
                  <a:txBody>
                    <a:bodyPr/>
                    <a:lstStyle/>
                    <a:p>
                      <a:pPr algn="ctr"/>
                      <a:r>
                        <a:rPr lang="es-MX" sz="1200" dirty="0" smtClean="0"/>
                        <a:t>3</a:t>
                      </a:r>
                      <a:endParaRPr lang="es-MX" sz="1200" dirty="0"/>
                    </a:p>
                  </a:txBody>
                  <a:tcPr/>
                </a:tc>
              </a:tr>
              <a:tr h="294945">
                <a:tc>
                  <a:txBody>
                    <a:bodyPr/>
                    <a:lstStyle/>
                    <a:p>
                      <a:r>
                        <a:rPr lang="es-MX" sz="1200" dirty="0" smtClean="0"/>
                        <a:t>Teras</a:t>
                      </a:r>
                      <a:r>
                        <a:rPr lang="es-MX" sz="1200" baseline="0" dirty="0" smtClean="0"/>
                        <a:t> de información en servidores</a:t>
                      </a:r>
                      <a:endParaRPr lang="es-MX" sz="1200" dirty="0"/>
                    </a:p>
                  </a:txBody>
                  <a:tcPr/>
                </a:tc>
                <a:tc>
                  <a:txBody>
                    <a:bodyPr/>
                    <a:lstStyle/>
                    <a:p>
                      <a:pPr algn="ctr"/>
                      <a:r>
                        <a:rPr lang="es-MX" sz="1200" dirty="0" smtClean="0"/>
                        <a:t>13</a:t>
                      </a:r>
                      <a:r>
                        <a:rPr lang="es-MX" sz="1200" baseline="0" dirty="0" smtClean="0"/>
                        <a:t> Teras</a:t>
                      </a:r>
                      <a:endParaRPr lang="es-MX" sz="1200" dirty="0"/>
                    </a:p>
                  </a:txBody>
                  <a:tcPr/>
                </a:tc>
                <a:tc>
                  <a:txBody>
                    <a:bodyPr/>
                    <a:lstStyle/>
                    <a:p>
                      <a:pPr algn="ctr"/>
                      <a:r>
                        <a:rPr lang="es-MX" sz="1200" dirty="0" smtClean="0"/>
                        <a:t>23.5 Teras</a:t>
                      </a:r>
                      <a:endParaRPr lang="es-MX" sz="1200" dirty="0"/>
                    </a:p>
                  </a:txBody>
                  <a:tcPr/>
                </a:tc>
              </a:tr>
              <a:tr h="294945">
                <a:tc>
                  <a:txBody>
                    <a:bodyPr/>
                    <a:lstStyle/>
                    <a:p>
                      <a:r>
                        <a:rPr lang="es-MX" sz="1200" dirty="0" smtClean="0"/>
                        <a:t>Sitios web</a:t>
                      </a:r>
                      <a:endParaRPr lang="es-MX" sz="1200" dirty="0"/>
                    </a:p>
                  </a:txBody>
                  <a:tcPr/>
                </a:tc>
                <a:tc>
                  <a:txBody>
                    <a:bodyPr/>
                    <a:lstStyle/>
                    <a:p>
                      <a:pPr algn="ctr"/>
                      <a:r>
                        <a:rPr lang="es-MX" sz="1200" dirty="0" smtClean="0"/>
                        <a:t>5</a:t>
                      </a:r>
                      <a:endParaRPr lang="es-MX" sz="1200" dirty="0"/>
                    </a:p>
                  </a:txBody>
                  <a:tcPr/>
                </a:tc>
                <a:tc>
                  <a:txBody>
                    <a:bodyPr/>
                    <a:lstStyle/>
                    <a:p>
                      <a:pPr algn="ctr"/>
                      <a:r>
                        <a:rPr lang="es-MX" sz="1200" dirty="0" smtClean="0"/>
                        <a:t>8</a:t>
                      </a:r>
                      <a:endParaRPr lang="es-MX" sz="1200" dirty="0"/>
                    </a:p>
                  </a:txBody>
                  <a:tcPr/>
                </a:tc>
              </a:tr>
              <a:tr h="294945">
                <a:tc>
                  <a:txBody>
                    <a:bodyPr/>
                    <a:lstStyle/>
                    <a:p>
                      <a:r>
                        <a:rPr lang="es-MX" sz="1200" dirty="0" smtClean="0"/>
                        <a:t>Sitio</a:t>
                      </a:r>
                      <a:r>
                        <a:rPr lang="es-MX" sz="1200" baseline="0" dirty="0" smtClean="0"/>
                        <a:t> de metadatos DDI</a:t>
                      </a:r>
                      <a:endParaRPr lang="es-MX" sz="1200" dirty="0"/>
                    </a:p>
                  </a:txBody>
                  <a:tcPr/>
                </a:tc>
                <a:tc>
                  <a:txBody>
                    <a:bodyPr/>
                    <a:lstStyle/>
                    <a:p>
                      <a:pPr algn="ctr"/>
                      <a:r>
                        <a:rPr lang="es-MX" sz="1200" dirty="0" smtClean="0"/>
                        <a:t>0</a:t>
                      </a:r>
                      <a:endParaRPr lang="es-MX" sz="1200" dirty="0"/>
                    </a:p>
                  </a:txBody>
                  <a:tcPr/>
                </a:tc>
                <a:tc>
                  <a:txBody>
                    <a:bodyPr/>
                    <a:lstStyle/>
                    <a:p>
                      <a:pPr algn="ctr"/>
                      <a:r>
                        <a:rPr lang="es-MX" sz="1200" dirty="0" smtClean="0"/>
                        <a:t>1</a:t>
                      </a:r>
                      <a:endParaRPr lang="es-MX" sz="1200" dirty="0"/>
                    </a:p>
                  </a:txBody>
                  <a:tcPr/>
                </a:tc>
              </a:tr>
              <a:tr h="294945">
                <a:tc>
                  <a:txBody>
                    <a:bodyPr/>
                    <a:lstStyle/>
                    <a:p>
                      <a:r>
                        <a:rPr lang="es-MX" sz="1200" dirty="0" smtClean="0"/>
                        <a:t>Certificación</a:t>
                      </a:r>
                      <a:r>
                        <a:rPr lang="es-MX" sz="1200" baseline="0" dirty="0" smtClean="0"/>
                        <a:t> M100 Microsoft</a:t>
                      </a:r>
                      <a:endParaRPr lang="es-MX" sz="1200" dirty="0"/>
                    </a:p>
                  </a:txBody>
                  <a:tcPr/>
                </a:tc>
                <a:tc>
                  <a:txBody>
                    <a:bodyPr/>
                    <a:lstStyle/>
                    <a:p>
                      <a:pPr algn="ctr"/>
                      <a:r>
                        <a:rPr lang="es-MX" sz="1200" dirty="0" smtClean="0"/>
                        <a:t>0</a:t>
                      </a:r>
                      <a:endParaRPr lang="es-MX" sz="1200" dirty="0"/>
                    </a:p>
                  </a:txBody>
                  <a:tcPr/>
                </a:tc>
                <a:tc>
                  <a:txBody>
                    <a:bodyPr/>
                    <a:lstStyle/>
                    <a:p>
                      <a:pPr algn="ctr"/>
                      <a:r>
                        <a:rPr lang="es-MX" sz="1200" dirty="0" smtClean="0"/>
                        <a:t>1</a:t>
                      </a:r>
                      <a:endParaRPr lang="es-MX" sz="1200" dirty="0"/>
                    </a:p>
                  </a:txBody>
                  <a:tcPr/>
                </a:tc>
              </a:tr>
            </a:tbl>
          </a:graphicData>
        </a:graphic>
      </p:graphicFrame>
    </p:spTree>
    <p:extLst>
      <p:ext uri="{BB962C8B-B14F-4D97-AF65-F5344CB8AC3E}">
        <p14:creationId xmlns:p14="http://schemas.microsoft.com/office/powerpoint/2010/main" val="27216605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c. Coordinación interinstitucional</a:t>
            </a:r>
            <a:endParaRPr lang="es-ES" dirty="0"/>
          </a:p>
        </p:txBody>
      </p:sp>
    </p:spTree>
    <p:extLst>
      <p:ext uri="{BB962C8B-B14F-4D97-AF65-F5344CB8AC3E}">
        <p14:creationId xmlns:p14="http://schemas.microsoft.com/office/powerpoint/2010/main" val="12171704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prstGeom prst="rect">
            <a:avLst/>
          </a:prstGeom>
        </p:spPr>
        <p:txBody>
          <a:bodyPr/>
          <a:lstStyle/>
          <a:p>
            <a:pPr lvl="0">
              <a:defRPr sz="1800">
                <a:solidFill>
                  <a:srgbClr val="000000"/>
                </a:solidFill>
              </a:defRPr>
            </a:pPr>
            <a:r>
              <a:rPr lang="es-MX" sz="2300" dirty="0" smtClean="0">
                <a:solidFill>
                  <a:srgbClr val="FFFFFF"/>
                </a:solidFill>
              </a:rPr>
              <a:t>CEIEG. INTEGRACIÓN</a:t>
            </a:r>
            <a:endParaRPr sz="2300" dirty="0">
              <a:solidFill>
                <a:srgbClr val="FFFFFF"/>
              </a:solidFill>
            </a:endParaRPr>
          </a:p>
        </p:txBody>
      </p:sp>
      <p:sp>
        <p:nvSpPr>
          <p:cNvPr id="4" name="Shape 442"/>
          <p:cNvSpPr>
            <a:spLocks noGrp="1"/>
          </p:cNvSpPr>
          <p:nvPr>
            <p:ph type="body" idx="1"/>
          </p:nvPr>
        </p:nvSpPr>
        <p:spPr>
          <a:xfrm>
            <a:off x="726143" y="1203960"/>
            <a:ext cx="7699756" cy="2964180"/>
          </a:xfrm>
          <a:prstGeom prst="rect">
            <a:avLst/>
          </a:prstGeom>
        </p:spPr>
        <p:txBody>
          <a:bodyPr/>
          <a:lstStyle/>
          <a:p>
            <a:pPr algn="just">
              <a:defRPr sz="1800"/>
            </a:pPr>
            <a:r>
              <a:rPr lang="es-MX" sz="2000" dirty="0"/>
              <a:t>El CEIEG Jalisco esta integrado por las dependencias del Ejecutivo, un secretario Técnico y un Presidente, siendo este el Mtro. David Rogelio Campos Cornejo.</a:t>
            </a:r>
          </a:p>
          <a:p>
            <a:pPr algn="just">
              <a:defRPr sz="1800"/>
            </a:pPr>
            <a:endParaRPr lang="es-MX" sz="2000" dirty="0"/>
          </a:p>
          <a:p>
            <a:pPr lvl="0" algn="just">
              <a:defRPr sz="1800"/>
            </a:pPr>
            <a:r>
              <a:rPr lang="es-MX" sz="2000" dirty="0"/>
              <a:t>El Comité se reúne dos veces al año, como mínimo, con el fin de establecer y coordinar las estrategias que servirán de guía para los Subcomités del CEIEG y lograr productos de calidad, útiles para la sociedad, academia y gobierno en materia de información estadística y geográfica.</a:t>
            </a:r>
          </a:p>
        </p:txBody>
      </p:sp>
    </p:spTree>
    <p:extLst>
      <p:ext uri="{BB962C8B-B14F-4D97-AF65-F5344CB8AC3E}">
        <p14:creationId xmlns:p14="http://schemas.microsoft.com/office/powerpoint/2010/main" val="383268333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fill="hold"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prstGeom prst="rect">
            <a:avLst/>
          </a:prstGeom>
        </p:spPr>
        <p:txBody>
          <a:bodyPr/>
          <a:lstStyle/>
          <a:p>
            <a:pPr lvl="0">
              <a:defRPr sz="1800">
                <a:solidFill>
                  <a:srgbClr val="000000"/>
                </a:solidFill>
              </a:defRPr>
            </a:pPr>
            <a:r>
              <a:rPr lang="es-MX" sz="2300" dirty="0" smtClean="0">
                <a:solidFill>
                  <a:srgbClr val="FFFFFF"/>
                </a:solidFill>
              </a:rPr>
              <a:t>CEIEG. ESTRUCTURA </a:t>
            </a:r>
            <a:r>
              <a:rPr lang="es-MX" sz="2300" dirty="0">
                <a:solidFill>
                  <a:srgbClr val="FFFFFF"/>
                </a:solidFill>
              </a:rPr>
              <a:t>DE </a:t>
            </a:r>
            <a:r>
              <a:rPr lang="es-MX" sz="2300" dirty="0" smtClean="0">
                <a:solidFill>
                  <a:srgbClr val="FFFFFF"/>
                </a:solidFill>
              </a:rPr>
              <a:t>TRABAJO</a:t>
            </a:r>
            <a:endParaRPr sz="2300" dirty="0">
              <a:solidFill>
                <a:srgbClr val="FFFFFF"/>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235" y="623751"/>
            <a:ext cx="6297785" cy="3571211"/>
          </a:xfrm>
          <a:prstGeom prst="rect">
            <a:avLst/>
          </a:prstGeom>
        </p:spPr>
      </p:pic>
      <p:sp>
        <p:nvSpPr>
          <p:cNvPr id="4" name="Shape 442"/>
          <p:cNvSpPr txBox="1">
            <a:spLocks/>
          </p:cNvSpPr>
          <p:nvPr/>
        </p:nvSpPr>
        <p:spPr>
          <a:xfrm>
            <a:off x="1306284" y="3999020"/>
            <a:ext cx="6686550" cy="5388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584200">
              <a:defRPr sz="3600">
                <a:solidFill>
                  <a:srgbClr val="414141"/>
                </a:solidFill>
                <a:latin typeface="Avenir Book"/>
                <a:ea typeface="Avenir Book"/>
                <a:cs typeface="Avenir Book"/>
                <a:sym typeface="Avenir Book"/>
              </a:defRPr>
            </a:lvl1pPr>
            <a:lvl2pPr indent="228600" defTabSz="584200">
              <a:defRPr sz="3600">
                <a:solidFill>
                  <a:srgbClr val="414141"/>
                </a:solidFill>
                <a:latin typeface="Avenir Book"/>
                <a:ea typeface="Avenir Book"/>
                <a:cs typeface="Avenir Book"/>
                <a:sym typeface="Avenir Book"/>
              </a:defRPr>
            </a:lvl2pPr>
            <a:lvl3pPr indent="457200" defTabSz="584200">
              <a:defRPr sz="3600">
                <a:solidFill>
                  <a:srgbClr val="414141"/>
                </a:solidFill>
                <a:latin typeface="Avenir Book"/>
                <a:ea typeface="Avenir Book"/>
                <a:cs typeface="Avenir Book"/>
                <a:sym typeface="Avenir Book"/>
              </a:defRPr>
            </a:lvl3pPr>
            <a:lvl4pPr indent="685800" defTabSz="584200">
              <a:defRPr sz="3600">
                <a:solidFill>
                  <a:srgbClr val="414141"/>
                </a:solidFill>
                <a:latin typeface="Avenir Book"/>
                <a:ea typeface="Avenir Book"/>
                <a:cs typeface="Avenir Book"/>
                <a:sym typeface="Avenir Book"/>
              </a:defRPr>
            </a:lvl4pPr>
            <a:lvl5pPr indent="914400" defTabSz="584200">
              <a:defRPr sz="3600">
                <a:solidFill>
                  <a:srgbClr val="414141"/>
                </a:solidFill>
                <a:latin typeface="Avenir Book"/>
                <a:ea typeface="Avenir Book"/>
                <a:cs typeface="Avenir Book"/>
                <a:sym typeface="Avenir Book"/>
              </a:defRPr>
            </a:lvl5pPr>
            <a:lvl6pPr indent="1143000" defTabSz="584200">
              <a:defRPr sz="3600">
                <a:solidFill>
                  <a:srgbClr val="414141"/>
                </a:solidFill>
                <a:latin typeface="Avenir Book"/>
                <a:ea typeface="Avenir Book"/>
                <a:cs typeface="Avenir Book"/>
                <a:sym typeface="Avenir Book"/>
              </a:defRPr>
            </a:lvl6pPr>
            <a:lvl7pPr indent="1371600" defTabSz="584200">
              <a:defRPr sz="3600">
                <a:solidFill>
                  <a:srgbClr val="414141"/>
                </a:solidFill>
                <a:latin typeface="Avenir Book"/>
                <a:ea typeface="Avenir Book"/>
                <a:cs typeface="Avenir Book"/>
                <a:sym typeface="Avenir Book"/>
              </a:defRPr>
            </a:lvl7pPr>
            <a:lvl8pPr indent="1600200" defTabSz="584200">
              <a:defRPr sz="3600">
                <a:solidFill>
                  <a:srgbClr val="414141"/>
                </a:solidFill>
                <a:latin typeface="Avenir Book"/>
                <a:ea typeface="Avenir Book"/>
                <a:cs typeface="Avenir Book"/>
                <a:sym typeface="Avenir Book"/>
              </a:defRPr>
            </a:lvl8pPr>
            <a:lvl9pPr indent="1828800" defTabSz="584200">
              <a:defRPr sz="3600">
                <a:solidFill>
                  <a:srgbClr val="414141"/>
                </a:solidFill>
                <a:latin typeface="Avenir Book"/>
                <a:ea typeface="Avenir Book"/>
                <a:cs typeface="Avenir Book"/>
                <a:sym typeface="Avenir Book"/>
              </a:defRPr>
            </a:lvl9pPr>
          </a:lstStyle>
          <a:p>
            <a:pPr algn="just"/>
            <a:r>
              <a:rPr lang="es-MX" sz="1500" b="1" dirty="0">
                <a:latin typeface="Arial"/>
                <a:ea typeface="Arial"/>
                <a:cs typeface="Arial"/>
              </a:rPr>
              <a:t>Los Subcomités están integrados desde el año 2016, el mismo en el que comenzaron a sesionar dos veces por año.</a:t>
            </a:r>
            <a:endParaRPr lang="es-MX" sz="1500" dirty="0">
              <a:latin typeface="Arial"/>
              <a:ea typeface="Arial"/>
              <a:cs typeface="Arial"/>
            </a:endParaRPr>
          </a:p>
          <a:p>
            <a:pPr algn="just"/>
            <a:endParaRPr lang="es-MX" sz="1500" dirty="0">
              <a:latin typeface="Arial"/>
              <a:ea typeface="Arial"/>
              <a:cs typeface="Arial"/>
            </a:endParaRPr>
          </a:p>
        </p:txBody>
      </p:sp>
    </p:spTree>
    <p:extLst>
      <p:ext uri="{BB962C8B-B14F-4D97-AF65-F5344CB8AC3E}">
        <p14:creationId xmlns:p14="http://schemas.microsoft.com/office/powerpoint/2010/main" val="152926675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fill="hold"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prstGeom prst="rect">
            <a:avLst/>
          </a:prstGeom>
        </p:spPr>
        <p:txBody>
          <a:bodyPr/>
          <a:lstStyle/>
          <a:p>
            <a:pPr lvl="0">
              <a:defRPr sz="1800">
                <a:solidFill>
                  <a:srgbClr val="000000"/>
                </a:solidFill>
              </a:defRPr>
            </a:pPr>
            <a:r>
              <a:rPr lang="es-MX" sz="2300" dirty="0" smtClean="0">
                <a:solidFill>
                  <a:srgbClr val="FFFFFF"/>
                </a:solidFill>
              </a:rPr>
              <a:t>CEIEG. SESIONES</a:t>
            </a:r>
            <a:endParaRPr sz="2300" dirty="0">
              <a:solidFill>
                <a:srgbClr val="FFFFFF"/>
              </a:solidFill>
            </a:endParaRPr>
          </a:p>
        </p:txBody>
      </p:sp>
      <p:sp>
        <p:nvSpPr>
          <p:cNvPr id="4" name="Shape 442"/>
          <p:cNvSpPr>
            <a:spLocks noGrp="1"/>
          </p:cNvSpPr>
          <p:nvPr>
            <p:ph type="body" idx="1"/>
          </p:nvPr>
        </p:nvSpPr>
        <p:spPr>
          <a:xfrm>
            <a:off x="722011" y="1575707"/>
            <a:ext cx="3237668" cy="2744833"/>
          </a:xfrm>
          <a:prstGeom prst="rect">
            <a:avLst/>
          </a:prstGeom>
        </p:spPr>
        <p:txBody>
          <a:bodyPr/>
          <a:lstStyle/>
          <a:p>
            <a:pPr algn="just"/>
            <a:endParaRPr lang="es-MX" sz="1200" dirty="0"/>
          </a:p>
          <a:p>
            <a:pPr algn="just"/>
            <a:r>
              <a:rPr lang="es-MX" sz="1200" b="1" dirty="0"/>
              <a:t>2014</a:t>
            </a:r>
          </a:p>
          <a:p>
            <a:pPr algn="just"/>
            <a:r>
              <a:rPr lang="es-MX" sz="1200" dirty="0"/>
              <a:t>Instalación del </a:t>
            </a:r>
            <a:r>
              <a:rPr lang="es-MX" sz="1200" dirty="0" err="1"/>
              <a:t>CEIEG</a:t>
            </a:r>
            <a:r>
              <a:rPr lang="es-MX" sz="1200" dirty="0"/>
              <a:t> en esta administración</a:t>
            </a:r>
          </a:p>
          <a:p>
            <a:pPr algn="just"/>
            <a:r>
              <a:rPr lang="es-MX" sz="1200" dirty="0"/>
              <a:t>Segunda sesión ordinaria</a:t>
            </a:r>
          </a:p>
          <a:p>
            <a:pPr algn="just"/>
            <a:endParaRPr lang="es-MX" sz="1200" dirty="0"/>
          </a:p>
          <a:p>
            <a:pPr algn="just"/>
            <a:r>
              <a:rPr lang="es-MX" sz="1200" b="1" dirty="0"/>
              <a:t>2015</a:t>
            </a:r>
          </a:p>
          <a:p>
            <a:pPr algn="just"/>
            <a:r>
              <a:rPr lang="es-MX" sz="1200" dirty="0"/>
              <a:t>Primera sesión</a:t>
            </a:r>
          </a:p>
          <a:p>
            <a:pPr algn="just"/>
            <a:r>
              <a:rPr lang="es-MX" sz="1200" dirty="0"/>
              <a:t>Segunda sesión</a:t>
            </a:r>
          </a:p>
          <a:p>
            <a:pPr algn="just"/>
            <a:r>
              <a:rPr lang="es-MX" sz="1200" dirty="0"/>
              <a:t>Sesión extraordinaria</a:t>
            </a:r>
          </a:p>
          <a:p>
            <a:pPr algn="just"/>
            <a:endParaRPr lang="es-MX" sz="1200" dirty="0"/>
          </a:p>
          <a:p>
            <a:pPr algn="just"/>
            <a:r>
              <a:rPr lang="es-MX" sz="1200" b="1" dirty="0"/>
              <a:t>2016</a:t>
            </a:r>
          </a:p>
          <a:p>
            <a:pPr algn="just"/>
            <a:r>
              <a:rPr lang="es-MX" sz="1200" dirty="0"/>
              <a:t>Primera sesión</a:t>
            </a:r>
          </a:p>
          <a:p>
            <a:pPr algn="just"/>
            <a:r>
              <a:rPr lang="es-MX" sz="1200" dirty="0"/>
              <a:t>Segunda sesión</a:t>
            </a:r>
          </a:p>
          <a:p>
            <a:pPr algn="just"/>
            <a:r>
              <a:rPr lang="es-MX" sz="1200" dirty="0"/>
              <a:t>Tercera sesión</a:t>
            </a:r>
          </a:p>
        </p:txBody>
      </p:sp>
      <p:sp>
        <p:nvSpPr>
          <p:cNvPr id="5" name="Shape 442"/>
          <p:cNvSpPr txBox="1">
            <a:spLocks/>
          </p:cNvSpPr>
          <p:nvPr/>
        </p:nvSpPr>
        <p:spPr>
          <a:xfrm>
            <a:off x="722012" y="1053195"/>
            <a:ext cx="7699756" cy="4000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584200">
              <a:defRPr sz="3600">
                <a:solidFill>
                  <a:srgbClr val="414141"/>
                </a:solidFill>
                <a:latin typeface="Avenir Book"/>
                <a:ea typeface="Avenir Book"/>
                <a:cs typeface="Avenir Book"/>
                <a:sym typeface="Avenir Book"/>
              </a:defRPr>
            </a:lvl1pPr>
            <a:lvl2pPr indent="228600" defTabSz="584200">
              <a:defRPr sz="3600">
                <a:solidFill>
                  <a:srgbClr val="414141"/>
                </a:solidFill>
                <a:latin typeface="Avenir Book"/>
                <a:ea typeface="Avenir Book"/>
                <a:cs typeface="Avenir Book"/>
                <a:sym typeface="Avenir Book"/>
              </a:defRPr>
            </a:lvl2pPr>
            <a:lvl3pPr indent="457200" defTabSz="584200">
              <a:defRPr sz="3600">
                <a:solidFill>
                  <a:srgbClr val="414141"/>
                </a:solidFill>
                <a:latin typeface="Avenir Book"/>
                <a:ea typeface="Avenir Book"/>
                <a:cs typeface="Avenir Book"/>
                <a:sym typeface="Avenir Book"/>
              </a:defRPr>
            </a:lvl3pPr>
            <a:lvl4pPr indent="685800" defTabSz="584200">
              <a:defRPr sz="3600">
                <a:solidFill>
                  <a:srgbClr val="414141"/>
                </a:solidFill>
                <a:latin typeface="Avenir Book"/>
                <a:ea typeface="Avenir Book"/>
                <a:cs typeface="Avenir Book"/>
                <a:sym typeface="Avenir Book"/>
              </a:defRPr>
            </a:lvl4pPr>
            <a:lvl5pPr indent="914400" defTabSz="584200">
              <a:defRPr sz="3600">
                <a:solidFill>
                  <a:srgbClr val="414141"/>
                </a:solidFill>
                <a:latin typeface="Avenir Book"/>
                <a:ea typeface="Avenir Book"/>
                <a:cs typeface="Avenir Book"/>
                <a:sym typeface="Avenir Book"/>
              </a:defRPr>
            </a:lvl5pPr>
            <a:lvl6pPr indent="1143000" defTabSz="584200">
              <a:defRPr sz="3600">
                <a:solidFill>
                  <a:srgbClr val="414141"/>
                </a:solidFill>
                <a:latin typeface="Avenir Book"/>
                <a:ea typeface="Avenir Book"/>
                <a:cs typeface="Avenir Book"/>
                <a:sym typeface="Avenir Book"/>
              </a:defRPr>
            </a:lvl6pPr>
            <a:lvl7pPr indent="1371600" defTabSz="584200">
              <a:defRPr sz="3600">
                <a:solidFill>
                  <a:srgbClr val="414141"/>
                </a:solidFill>
                <a:latin typeface="Avenir Book"/>
                <a:ea typeface="Avenir Book"/>
                <a:cs typeface="Avenir Book"/>
                <a:sym typeface="Avenir Book"/>
              </a:defRPr>
            </a:lvl7pPr>
            <a:lvl8pPr indent="1600200" defTabSz="584200">
              <a:defRPr sz="3600">
                <a:solidFill>
                  <a:srgbClr val="414141"/>
                </a:solidFill>
                <a:latin typeface="Avenir Book"/>
                <a:ea typeface="Avenir Book"/>
                <a:cs typeface="Avenir Book"/>
                <a:sym typeface="Avenir Book"/>
              </a:defRPr>
            </a:lvl8pPr>
            <a:lvl9pPr indent="1828800" defTabSz="584200">
              <a:defRPr sz="3600">
                <a:solidFill>
                  <a:srgbClr val="414141"/>
                </a:solidFill>
                <a:latin typeface="Avenir Book"/>
                <a:ea typeface="Avenir Book"/>
                <a:cs typeface="Avenir Book"/>
                <a:sym typeface="Avenir Book"/>
              </a:defRPr>
            </a:lvl9pPr>
          </a:lstStyle>
          <a:p>
            <a:pPr algn="just"/>
            <a:r>
              <a:rPr lang="es-MX" sz="1500" b="1" i="1" dirty="0">
                <a:solidFill>
                  <a:schemeClr val="tx1"/>
                </a:solidFill>
                <a:latin typeface="Arial"/>
                <a:ea typeface="Arial"/>
                <a:cs typeface="Arial"/>
              </a:rPr>
              <a:t>El </a:t>
            </a:r>
            <a:r>
              <a:rPr lang="es-MX" sz="1500" b="1" i="1" dirty="0" err="1">
                <a:solidFill>
                  <a:schemeClr val="tx1"/>
                </a:solidFill>
                <a:latin typeface="Arial"/>
                <a:ea typeface="Arial"/>
                <a:cs typeface="Arial"/>
              </a:rPr>
              <a:t>CEIEG</a:t>
            </a:r>
            <a:r>
              <a:rPr lang="es-MX" sz="1500" b="1" i="1" dirty="0">
                <a:solidFill>
                  <a:schemeClr val="tx1"/>
                </a:solidFill>
                <a:latin typeface="Arial"/>
                <a:ea typeface="Arial"/>
                <a:cs typeface="Arial"/>
              </a:rPr>
              <a:t> ha tenido las siguientes sesiones:</a:t>
            </a:r>
            <a:endParaRPr lang="es-MX" sz="1500" dirty="0">
              <a:solidFill>
                <a:schemeClr val="tx1"/>
              </a:solidFill>
              <a:latin typeface="Arial"/>
              <a:ea typeface="Arial"/>
              <a:cs typeface="Arial"/>
            </a:endParaRPr>
          </a:p>
          <a:p>
            <a:pPr algn="just"/>
            <a:endParaRPr lang="es-MX" sz="1500" dirty="0">
              <a:latin typeface="Arial"/>
              <a:ea typeface="Arial"/>
              <a:cs typeface="Arial"/>
            </a:endParaRPr>
          </a:p>
        </p:txBody>
      </p:sp>
      <p:sp>
        <p:nvSpPr>
          <p:cNvPr id="6" name="Shape 442"/>
          <p:cNvSpPr txBox="1">
            <a:spLocks/>
          </p:cNvSpPr>
          <p:nvPr/>
        </p:nvSpPr>
        <p:spPr>
          <a:xfrm>
            <a:off x="5788479" y="1575707"/>
            <a:ext cx="2780468" cy="27448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584200">
              <a:defRPr sz="3600">
                <a:solidFill>
                  <a:srgbClr val="414141"/>
                </a:solidFill>
                <a:latin typeface="Avenir Book"/>
                <a:ea typeface="Avenir Book"/>
                <a:cs typeface="Avenir Book"/>
                <a:sym typeface="Avenir Book"/>
              </a:defRPr>
            </a:lvl1pPr>
            <a:lvl2pPr indent="228600" defTabSz="584200">
              <a:defRPr sz="3600">
                <a:solidFill>
                  <a:srgbClr val="414141"/>
                </a:solidFill>
                <a:latin typeface="Avenir Book"/>
                <a:ea typeface="Avenir Book"/>
                <a:cs typeface="Avenir Book"/>
                <a:sym typeface="Avenir Book"/>
              </a:defRPr>
            </a:lvl2pPr>
            <a:lvl3pPr indent="457200" defTabSz="584200">
              <a:defRPr sz="3600">
                <a:solidFill>
                  <a:srgbClr val="414141"/>
                </a:solidFill>
                <a:latin typeface="Avenir Book"/>
                <a:ea typeface="Avenir Book"/>
                <a:cs typeface="Avenir Book"/>
                <a:sym typeface="Avenir Book"/>
              </a:defRPr>
            </a:lvl3pPr>
            <a:lvl4pPr indent="685800" defTabSz="584200">
              <a:defRPr sz="3600">
                <a:solidFill>
                  <a:srgbClr val="414141"/>
                </a:solidFill>
                <a:latin typeface="Avenir Book"/>
                <a:ea typeface="Avenir Book"/>
                <a:cs typeface="Avenir Book"/>
                <a:sym typeface="Avenir Book"/>
              </a:defRPr>
            </a:lvl4pPr>
            <a:lvl5pPr indent="914400" defTabSz="584200">
              <a:defRPr sz="3600">
                <a:solidFill>
                  <a:srgbClr val="414141"/>
                </a:solidFill>
                <a:latin typeface="Avenir Book"/>
                <a:ea typeface="Avenir Book"/>
                <a:cs typeface="Avenir Book"/>
                <a:sym typeface="Avenir Book"/>
              </a:defRPr>
            </a:lvl5pPr>
            <a:lvl6pPr indent="1143000" defTabSz="584200">
              <a:defRPr sz="3600">
                <a:solidFill>
                  <a:srgbClr val="414141"/>
                </a:solidFill>
                <a:latin typeface="Avenir Book"/>
                <a:ea typeface="Avenir Book"/>
                <a:cs typeface="Avenir Book"/>
                <a:sym typeface="Avenir Book"/>
              </a:defRPr>
            </a:lvl6pPr>
            <a:lvl7pPr indent="1371600" defTabSz="584200">
              <a:defRPr sz="3600">
                <a:solidFill>
                  <a:srgbClr val="414141"/>
                </a:solidFill>
                <a:latin typeface="Avenir Book"/>
                <a:ea typeface="Avenir Book"/>
                <a:cs typeface="Avenir Book"/>
                <a:sym typeface="Avenir Book"/>
              </a:defRPr>
            </a:lvl7pPr>
            <a:lvl8pPr indent="1600200" defTabSz="584200">
              <a:defRPr sz="3600">
                <a:solidFill>
                  <a:srgbClr val="414141"/>
                </a:solidFill>
                <a:latin typeface="Avenir Book"/>
                <a:ea typeface="Avenir Book"/>
                <a:cs typeface="Avenir Book"/>
                <a:sym typeface="Avenir Book"/>
              </a:defRPr>
            </a:lvl8pPr>
            <a:lvl9pPr indent="1828800" defTabSz="584200">
              <a:defRPr sz="3600">
                <a:solidFill>
                  <a:srgbClr val="414141"/>
                </a:solidFill>
                <a:latin typeface="Avenir Book"/>
                <a:ea typeface="Avenir Book"/>
                <a:cs typeface="Avenir Book"/>
                <a:sym typeface="Avenir Book"/>
              </a:defRPr>
            </a:lvl9pPr>
          </a:lstStyle>
          <a:p>
            <a:pPr algn="just"/>
            <a:endParaRPr lang="es-MX" sz="1200" dirty="0">
              <a:latin typeface="Arial"/>
              <a:ea typeface="Arial"/>
              <a:cs typeface="Arial"/>
            </a:endParaRPr>
          </a:p>
          <a:p>
            <a:pPr algn="just"/>
            <a:r>
              <a:rPr lang="es-MX" sz="1200" b="1" dirty="0">
                <a:solidFill>
                  <a:schemeClr val="tx1"/>
                </a:solidFill>
                <a:latin typeface="Arial"/>
                <a:ea typeface="Arial"/>
                <a:cs typeface="Arial"/>
              </a:rPr>
              <a:t>2017</a:t>
            </a:r>
          </a:p>
          <a:p>
            <a:pPr algn="just"/>
            <a:r>
              <a:rPr lang="es-MX" sz="1200" dirty="0">
                <a:solidFill>
                  <a:schemeClr val="tx1"/>
                </a:solidFill>
                <a:latin typeface="Arial"/>
                <a:ea typeface="Arial"/>
                <a:cs typeface="Arial"/>
              </a:rPr>
              <a:t>Primera sesión</a:t>
            </a:r>
          </a:p>
          <a:p>
            <a:pPr algn="just"/>
            <a:r>
              <a:rPr lang="es-MX" sz="1200" dirty="0">
                <a:solidFill>
                  <a:schemeClr val="tx1"/>
                </a:solidFill>
                <a:latin typeface="Arial"/>
                <a:ea typeface="Arial"/>
                <a:cs typeface="Arial"/>
              </a:rPr>
              <a:t>Segunda sesión</a:t>
            </a:r>
          </a:p>
          <a:p>
            <a:pPr algn="just"/>
            <a:endParaRPr lang="es-MX" sz="1200" dirty="0">
              <a:solidFill>
                <a:schemeClr val="tx1"/>
              </a:solidFill>
              <a:latin typeface="Arial"/>
              <a:ea typeface="Arial"/>
              <a:cs typeface="Arial"/>
            </a:endParaRPr>
          </a:p>
          <a:p>
            <a:pPr algn="just"/>
            <a:endParaRPr lang="es-MX" sz="1200" dirty="0">
              <a:solidFill>
                <a:schemeClr val="tx1"/>
              </a:solidFill>
              <a:latin typeface="Arial"/>
              <a:ea typeface="Arial"/>
              <a:cs typeface="Arial"/>
            </a:endParaRPr>
          </a:p>
          <a:p>
            <a:pPr algn="just"/>
            <a:r>
              <a:rPr lang="es-MX" sz="1200" b="1" dirty="0">
                <a:solidFill>
                  <a:schemeClr val="tx1"/>
                </a:solidFill>
                <a:latin typeface="Arial"/>
                <a:ea typeface="Arial"/>
                <a:cs typeface="Arial"/>
              </a:rPr>
              <a:t>2018</a:t>
            </a:r>
          </a:p>
          <a:p>
            <a:pPr algn="just"/>
            <a:r>
              <a:rPr lang="es-MX" sz="1200" dirty="0">
                <a:solidFill>
                  <a:schemeClr val="tx1"/>
                </a:solidFill>
                <a:latin typeface="Arial"/>
                <a:ea typeface="Arial"/>
                <a:cs typeface="Arial"/>
              </a:rPr>
              <a:t>Primera sesión</a:t>
            </a:r>
          </a:p>
        </p:txBody>
      </p:sp>
      <p:sp>
        <p:nvSpPr>
          <p:cNvPr id="7" name="Shape 442"/>
          <p:cNvSpPr txBox="1">
            <a:spLocks/>
          </p:cNvSpPr>
          <p:nvPr/>
        </p:nvSpPr>
        <p:spPr>
          <a:xfrm>
            <a:off x="2759528" y="3561263"/>
            <a:ext cx="5264570" cy="5388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584200">
              <a:defRPr sz="3600">
                <a:solidFill>
                  <a:srgbClr val="414141"/>
                </a:solidFill>
                <a:latin typeface="Avenir Book"/>
                <a:ea typeface="Avenir Book"/>
                <a:cs typeface="Avenir Book"/>
                <a:sym typeface="Avenir Book"/>
              </a:defRPr>
            </a:lvl1pPr>
            <a:lvl2pPr indent="228600" defTabSz="584200">
              <a:defRPr sz="3600">
                <a:solidFill>
                  <a:srgbClr val="414141"/>
                </a:solidFill>
                <a:latin typeface="Avenir Book"/>
                <a:ea typeface="Avenir Book"/>
                <a:cs typeface="Avenir Book"/>
                <a:sym typeface="Avenir Book"/>
              </a:defRPr>
            </a:lvl2pPr>
            <a:lvl3pPr indent="457200" defTabSz="584200">
              <a:defRPr sz="3600">
                <a:solidFill>
                  <a:srgbClr val="414141"/>
                </a:solidFill>
                <a:latin typeface="Avenir Book"/>
                <a:ea typeface="Avenir Book"/>
                <a:cs typeface="Avenir Book"/>
                <a:sym typeface="Avenir Book"/>
              </a:defRPr>
            </a:lvl3pPr>
            <a:lvl4pPr indent="685800" defTabSz="584200">
              <a:defRPr sz="3600">
                <a:solidFill>
                  <a:srgbClr val="414141"/>
                </a:solidFill>
                <a:latin typeface="Avenir Book"/>
                <a:ea typeface="Avenir Book"/>
                <a:cs typeface="Avenir Book"/>
                <a:sym typeface="Avenir Book"/>
              </a:defRPr>
            </a:lvl4pPr>
            <a:lvl5pPr indent="914400" defTabSz="584200">
              <a:defRPr sz="3600">
                <a:solidFill>
                  <a:srgbClr val="414141"/>
                </a:solidFill>
                <a:latin typeface="Avenir Book"/>
                <a:ea typeface="Avenir Book"/>
                <a:cs typeface="Avenir Book"/>
                <a:sym typeface="Avenir Book"/>
              </a:defRPr>
            </a:lvl5pPr>
            <a:lvl6pPr indent="1143000" defTabSz="584200">
              <a:defRPr sz="3600">
                <a:solidFill>
                  <a:srgbClr val="414141"/>
                </a:solidFill>
                <a:latin typeface="Avenir Book"/>
                <a:ea typeface="Avenir Book"/>
                <a:cs typeface="Avenir Book"/>
                <a:sym typeface="Avenir Book"/>
              </a:defRPr>
            </a:lvl6pPr>
            <a:lvl7pPr indent="1371600" defTabSz="584200">
              <a:defRPr sz="3600">
                <a:solidFill>
                  <a:srgbClr val="414141"/>
                </a:solidFill>
                <a:latin typeface="Avenir Book"/>
                <a:ea typeface="Avenir Book"/>
                <a:cs typeface="Avenir Book"/>
                <a:sym typeface="Avenir Book"/>
              </a:defRPr>
            </a:lvl7pPr>
            <a:lvl8pPr indent="1600200" defTabSz="584200">
              <a:defRPr sz="3600">
                <a:solidFill>
                  <a:srgbClr val="414141"/>
                </a:solidFill>
                <a:latin typeface="Avenir Book"/>
                <a:ea typeface="Avenir Book"/>
                <a:cs typeface="Avenir Book"/>
                <a:sym typeface="Avenir Book"/>
              </a:defRPr>
            </a:lvl8pPr>
            <a:lvl9pPr indent="1828800" defTabSz="584200">
              <a:defRPr sz="3600">
                <a:solidFill>
                  <a:srgbClr val="414141"/>
                </a:solidFill>
                <a:latin typeface="Avenir Book"/>
                <a:ea typeface="Avenir Book"/>
                <a:cs typeface="Avenir Book"/>
                <a:sym typeface="Avenir Book"/>
              </a:defRPr>
            </a:lvl9pPr>
          </a:lstStyle>
          <a:p>
            <a:pPr algn="just"/>
            <a:r>
              <a:rPr lang="es-MX" sz="1500" b="1" i="1" dirty="0">
                <a:solidFill>
                  <a:schemeClr val="tx1"/>
                </a:solidFill>
                <a:latin typeface="Arial"/>
                <a:ea typeface="Arial"/>
                <a:cs typeface="Arial"/>
              </a:rPr>
              <a:t>Con un total de 11 sesiones hasta hoy, faltando la realización de la sesión de este 29 de octubre. </a:t>
            </a:r>
            <a:endParaRPr lang="es-MX" sz="1500" dirty="0">
              <a:solidFill>
                <a:schemeClr val="tx1"/>
              </a:solidFill>
              <a:latin typeface="Arial"/>
              <a:ea typeface="Arial"/>
              <a:cs typeface="Arial"/>
            </a:endParaRPr>
          </a:p>
          <a:p>
            <a:pPr algn="just"/>
            <a:endParaRPr lang="es-MX" sz="1500" dirty="0">
              <a:solidFill>
                <a:schemeClr val="tx1"/>
              </a:solidFill>
              <a:latin typeface="Arial"/>
              <a:ea typeface="Arial"/>
              <a:cs typeface="Arial"/>
            </a:endParaRPr>
          </a:p>
        </p:txBody>
      </p:sp>
    </p:spTree>
    <p:extLst>
      <p:ext uri="{BB962C8B-B14F-4D97-AF65-F5344CB8AC3E}">
        <p14:creationId xmlns:p14="http://schemas.microsoft.com/office/powerpoint/2010/main" val="208197948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fill="hold"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prstGeom prst="rect">
            <a:avLst/>
          </a:prstGeom>
        </p:spPr>
        <p:txBody>
          <a:bodyPr/>
          <a:lstStyle/>
          <a:p>
            <a:pPr lvl="0">
              <a:defRPr sz="1800">
                <a:solidFill>
                  <a:srgbClr val="000000"/>
                </a:solidFill>
              </a:defRPr>
            </a:pPr>
            <a:r>
              <a:rPr lang="es-MX" dirty="0" smtClean="0">
                <a:solidFill>
                  <a:srgbClr val="FFFFFF"/>
                </a:solidFill>
              </a:rPr>
              <a:t>CEIEG. RUTA </a:t>
            </a:r>
            <a:r>
              <a:rPr lang="es-MX" dirty="0">
                <a:solidFill>
                  <a:srgbClr val="FFFFFF"/>
                </a:solidFill>
              </a:rPr>
              <a:t>DE ACTIVIDADES DE LOS GRUPOS DE TRABAJO</a:t>
            </a:r>
            <a:endParaRPr dirty="0">
              <a:solidFill>
                <a:srgbClr val="FFFFFF"/>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 y="630756"/>
            <a:ext cx="6400800" cy="3982568"/>
          </a:xfrm>
          <a:prstGeom prst="rect">
            <a:avLst/>
          </a:prstGeom>
        </p:spPr>
      </p:pic>
    </p:spTree>
    <p:extLst>
      <p:ext uri="{BB962C8B-B14F-4D97-AF65-F5344CB8AC3E}">
        <p14:creationId xmlns:p14="http://schemas.microsoft.com/office/powerpoint/2010/main" val="266279243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fill="hold"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Vinculación</a:t>
            </a:r>
            <a:endParaRPr lang="es-ES" dirty="0"/>
          </a:p>
        </p:txBody>
      </p:sp>
      <p:sp>
        <p:nvSpPr>
          <p:cNvPr id="3" name="Marcador de texto 2"/>
          <p:cNvSpPr>
            <a:spLocks noGrp="1"/>
          </p:cNvSpPr>
          <p:nvPr>
            <p:ph type="body" idx="1"/>
          </p:nvPr>
        </p:nvSpPr>
        <p:spPr>
          <a:xfrm>
            <a:off x="457201" y="944563"/>
            <a:ext cx="8231188" cy="2670704"/>
          </a:xfrm>
        </p:spPr>
        <p:txBody>
          <a:bodyPr/>
          <a:lstStyle/>
          <a:p>
            <a:r>
              <a:rPr lang="es-ES_tradnl" dirty="0"/>
              <a:t>Además, se ha mantenido una agenda de invitaciones para conocer nuestras instalaciones así como nuestros productos y servicios a representantes de dependencias públicas federales, estatales y municipales, así como instituciones académicas y asociaciones civiles</a:t>
            </a:r>
            <a:r>
              <a:rPr lang="es-ES_tradnl" dirty="0" smtClean="0"/>
              <a:t>.</a:t>
            </a:r>
          </a:p>
          <a:p>
            <a:endParaRPr lang="es-ES_tradnl" dirty="0"/>
          </a:p>
        </p:txBody>
      </p:sp>
      <p:pic>
        <p:nvPicPr>
          <p:cNvPr id="5" name="Imagen 4" descr="IMG_62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263" y="2233474"/>
            <a:ext cx="2562225" cy="1708150"/>
          </a:xfrm>
          <a:prstGeom prst="rect">
            <a:avLst/>
          </a:prstGeom>
        </p:spPr>
      </p:pic>
      <p:sp>
        <p:nvSpPr>
          <p:cNvPr id="6" name="Rectángulo 5"/>
          <p:cNvSpPr/>
          <p:nvPr/>
        </p:nvSpPr>
        <p:spPr>
          <a:xfrm>
            <a:off x="449263" y="3943469"/>
            <a:ext cx="2538576" cy="646331"/>
          </a:xfrm>
          <a:prstGeom prst="rect">
            <a:avLst/>
          </a:prstGeom>
        </p:spPr>
        <p:txBody>
          <a:bodyPr wrap="none">
            <a:spAutoFit/>
          </a:bodyPr>
          <a:lstStyle/>
          <a:p>
            <a:r>
              <a:rPr lang="es-ES" sz="1200" b="1" dirty="0" smtClean="0"/>
              <a:t>INEGI</a:t>
            </a:r>
          </a:p>
          <a:p>
            <a:r>
              <a:rPr lang="es-ES" sz="1200" dirty="0" smtClean="0"/>
              <a:t>Vicepresidente </a:t>
            </a:r>
            <a:r>
              <a:rPr lang="es-ES" sz="1200" dirty="0"/>
              <a:t>Rolando </a:t>
            </a:r>
            <a:r>
              <a:rPr lang="es-ES" sz="1200" dirty="0" smtClean="0"/>
              <a:t>Ocampo.</a:t>
            </a:r>
          </a:p>
          <a:p>
            <a:r>
              <a:rPr lang="es-ES" sz="1200" dirty="0" smtClean="0"/>
              <a:t>Febrero, 2016 </a:t>
            </a:r>
            <a:endParaRPr lang="es-ES" sz="1200" dirty="0"/>
          </a:p>
        </p:txBody>
      </p:sp>
      <p:pic>
        <p:nvPicPr>
          <p:cNvPr id="7" name="Imagen 6" descr="IMG_164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5638" y="2216150"/>
            <a:ext cx="2565634" cy="1709995"/>
          </a:xfrm>
          <a:prstGeom prst="rect">
            <a:avLst/>
          </a:prstGeom>
        </p:spPr>
      </p:pic>
      <p:sp>
        <p:nvSpPr>
          <p:cNvPr id="8" name="Rectángulo 7"/>
          <p:cNvSpPr/>
          <p:nvPr/>
        </p:nvSpPr>
        <p:spPr>
          <a:xfrm>
            <a:off x="3205794" y="3926145"/>
            <a:ext cx="1929134" cy="461665"/>
          </a:xfrm>
          <a:prstGeom prst="rect">
            <a:avLst/>
          </a:prstGeom>
        </p:spPr>
        <p:txBody>
          <a:bodyPr wrap="none">
            <a:spAutoFit/>
          </a:bodyPr>
          <a:lstStyle/>
          <a:p>
            <a:r>
              <a:rPr lang="es-ES" sz="1200" b="1" dirty="0" smtClean="0"/>
              <a:t>CCIJ. Consejo Directivo </a:t>
            </a:r>
          </a:p>
          <a:p>
            <a:r>
              <a:rPr lang="es-ES" sz="1200" dirty="0" smtClean="0"/>
              <a:t>Octubre, 2017</a:t>
            </a:r>
            <a:endParaRPr lang="es-ES" sz="1200" dirty="0"/>
          </a:p>
        </p:txBody>
      </p:sp>
      <p:pic>
        <p:nvPicPr>
          <p:cNvPr id="9" name="Imagen 8" descr="IMG_495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2216149"/>
            <a:ext cx="2587625" cy="1725475"/>
          </a:xfrm>
          <a:prstGeom prst="rect">
            <a:avLst/>
          </a:prstGeom>
        </p:spPr>
      </p:pic>
      <p:sp>
        <p:nvSpPr>
          <p:cNvPr id="10" name="Rectángulo 9"/>
          <p:cNvSpPr/>
          <p:nvPr/>
        </p:nvSpPr>
        <p:spPr>
          <a:xfrm>
            <a:off x="5991225" y="3926145"/>
            <a:ext cx="2587624" cy="461665"/>
          </a:xfrm>
          <a:prstGeom prst="rect">
            <a:avLst/>
          </a:prstGeom>
        </p:spPr>
        <p:txBody>
          <a:bodyPr wrap="square">
            <a:spAutoFit/>
          </a:bodyPr>
          <a:lstStyle/>
          <a:p>
            <a:r>
              <a:rPr lang="es-ES" sz="1200" b="1" dirty="0" smtClean="0"/>
              <a:t>Tómala (Asociación civil)</a:t>
            </a:r>
          </a:p>
          <a:p>
            <a:r>
              <a:rPr lang="es-ES" sz="1200" dirty="0" smtClean="0"/>
              <a:t>Septiembre, 2018</a:t>
            </a:r>
            <a:endParaRPr lang="es-ES" sz="1200" dirty="0"/>
          </a:p>
        </p:txBody>
      </p:sp>
    </p:spTree>
    <p:extLst>
      <p:ext uri="{BB962C8B-B14F-4D97-AF65-F5344CB8AC3E}">
        <p14:creationId xmlns:p14="http://schemas.microsoft.com/office/powerpoint/2010/main" val="337851100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Capacitaciones</a:t>
            </a:r>
            <a:endParaRPr lang="es-ES" dirty="0"/>
          </a:p>
        </p:txBody>
      </p:sp>
      <p:sp>
        <p:nvSpPr>
          <p:cNvPr id="3" name="Marcador de texto 2"/>
          <p:cNvSpPr>
            <a:spLocks noGrp="1"/>
          </p:cNvSpPr>
          <p:nvPr>
            <p:ph type="body" idx="1"/>
          </p:nvPr>
        </p:nvSpPr>
        <p:spPr/>
        <p:txBody>
          <a:bodyPr/>
          <a:lstStyle/>
          <a:p>
            <a:r>
              <a:rPr lang="es-ES_tradnl" dirty="0"/>
              <a:t>Se coordina y da seguimiento a un programa de difusión y capacitación dirigido a dependencias de los tres niveles de gobierno, organismos empresariales, instituciones académicas y medios de comunicación, con el fin de dar a conocer el acervo de información así como los principales proyectos y sistemas de información desarrollados por el Instituto. Además, desde 2016 se puso en marcha un sistema de registro de asistencia y evaluación que permite monitorear la satisfacción de los usuarios.</a:t>
            </a:r>
            <a:endParaRPr lang="en-US" dirty="0"/>
          </a:p>
          <a:p>
            <a:endParaRPr lang="es-ES" dirty="0"/>
          </a:p>
        </p:txBody>
      </p:sp>
      <p:sp>
        <p:nvSpPr>
          <p:cNvPr id="4" name="Rectángulo 3"/>
          <p:cNvSpPr/>
          <p:nvPr/>
        </p:nvSpPr>
        <p:spPr>
          <a:xfrm>
            <a:off x="3308350" y="4153369"/>
            <a:ext cx="1300481" cy="461665"/>
          </a:xfrm>
          <a:prstGeom prst="rect">
            <a:avLst/>
          </a:prstGeom>
        </p:spPr>
        <p:txBody>
          <a:bodyPr wrap="none">
            <a:spAutoFit/>
          </a:bodyPr>
          <a:lstStyle/>
          <a:p>
            <a:r>
              <a:rPr lang="es-ES" sz="1200" b="1" dirty="0" smtClean="0"/>
              <a:t>UAG, alumnos.</a:t>
            </a:r>
          </a:p>
          <a:p>
            <a:r>
              <a:rPr lang="es-ES" sz="1200" dirty="0" smtClean="0"/>
              <a:t>Agosto, 2018 </a:t>
            </a:r>
            <a:endParaRPr lang="es-ES" sz="1200" dirty="0"/>
          </a:p>
        </p:txBody>
      </p:sp>
      <p:pic>
        <p:nvPicPr>
          <p:cNvPr id="5" name="Imagen 4" descr="IMG_41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8350" y="2238303"/>
            <a:ext cx="2656699" cy="1770689"/>
          </a:xfrm>
          <a:prstGeom prst="rect">
            <a:avLst/>
          </a:prstGeom>
        </p:spPr>
      </p:pic>
      <p:pic>
        <p:nvPicPr>
          <p:cNvPr id="6" name="Imagen 5" descr="IMG_396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263" y="2216150"/>
            <a:ext cx="2629338" cy="1753768"/>
          </a:xfrm>
          <a:prstGeom prst="rect">
            <a:avLst/>
          </a:prstGeom>
        </p:spPr>
      </p:pic>
      <p:sp>
        <p:nvSpPr>
          <p:cNvPr id="7" name="Rectángulo 6"/>
          <p:cNvSpPr/>
          <p:nvPr/>
        </p:nvSpPr>
        <p:spPr>
          <a:xfrm>
            <a:off x="449263" y="4008992"/>
            <a:ext cx="2363873" cy="461665"/>
          </a:xfrm>
          <a:prstGeom prst="rect">
            <a:avLst/>
          </a:prstGeom>
        </p:spPr>
        <p:txBody>
          <a:bodyPr wrap="none">
            <a:spAutoFit/>
          </a:bodyPr>
          <a:lstStyle/>
          <a:p>
            <a:r>
              <a:rPr lang="es-ES" sz="1200" b="1" dirty="0" smtClean="0"/>
              <a:t>Ayuntamiento de Guadalajara</a:t>
            </a:r>
          </a:p>
          <a:p>
            <a:r>
              <a:rPr lang="es-ES" sz="1200" dirty="0" smtClean="0"/>
              <a:t>Octubre, 2016 </a:t>
            </a:r>
            <a:endParaRPr lang="es-ES" sz="1200" dirty="0"/>
          </a:p>
        </p:txBody>
      </p:sp>
    </p:spTree>
    <p:extLst>
      <p:ext uri="{BB962C8B-B14F-4D97-AF65-F5344CB8AC3E}">
        <p14:creationId xmlns:p14="http://schemas.microsoft.com/office/powerpoint/2010/main" val="210059467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715512" y="893464"/>
            <a:ext cx="7697391" cy="3574160"/>
          </a:xfrm>
        </p:spPr>
        <p:txBody>
          <a:bodyPr/>
          <a:lstStyle/>
          <a:p>
            <a:pPr marL="257175" indent="-257175">
              <a:buFont typeface="Arial" panose="020B0604020202020204" pitchFamily="34" charset="0"/>
              <a:buChar char="•"/>
            </a:pPr>
            <a:r>
              <a:rPr lang="es-ES_tradnl" sz="1500" dirty="0"/>
              <a:t>Cooperación Técnica para el Fortalecimiento de las Políticas Públicas basadas en Evidencia 2014-2017</a:t>
            </a:r>
          </a:p>
          <a:p>
            <a:endParaRPr lang="es-ES_tradnl" sz="1500" i="1" dirty="0"/>
          </a:p>
          <a:p>
            <a:pPr marL="257175" indent="-257175">
              <a:buFont typeface="Arial" panose="020B0604020202020204" pitchFamily="34" charset="0"/>
              <a:buChar char="•"/>
            </a:pPr>
            <a:endParaRPr lang="es-ES_tradnl" sz="1500" i="1" dirty="0"/>
          </a:p>
          <a:p>
            <a:pPr marL="257175" indent="-257175">
              <a:buFont typeface="Arial" panose="020B0604020202020204" pitchFamily="34" charset="0"/>
              <a:buChar char="•"/>
            </a:pPr>
            <a:r>
              <a:rPr lang="es-ES_tradnl" sz="1500" dirty="0"/>
              <a:t>El punto de partida fue la información estadística y geográfica, robusteció al Sistema de Información Estratégica del Estado de Jalisco y sus Municipios (SIIEJ).</a:t>
            </a:r>
          </a:p>
          <a:p>
            <a:pPr marL="257175" indent="-257175">
              <a:buFont typeface="Arial" panose="020B0604020202020204" pitchFamily="34" charset="0"/>
              <a:buChar char="•"/>
            </a:pPr>
            <a:endParaRPr lang="es-ES_tradnl" sz="1500" i="1" dirty="0"/>
          </a:p>
          <a:p>
            <a:pPr marL="257175" indent="-257175" algn="just" fontAlgn="base">
              <a:spcBef>
                <a:spcPts val="450"/>
              </a:spcBef>
              <a:spcAft>
                <a:spcPts val="450"/>
              </a:spcAft>
              <a:buFont typeface="Arial" panose="020B0604020202020204" pitchFamily="34" charset="0"/>
              <a:buChar char="•"/>
            </a:pPr>
            <a:r>
              <a:rPr lang="es-MX" sz="1500" dirty="0"/>
              <a:t>Principales ejes de la cooperación: </a:t>
            </a:r>
            <a:r>
              <a:rPr lang="es-ES" sz="1500" dirty="0"/>
              <a:t>  </a:t>
            </a:r>
          </a:p>
          <a:p>
            <a:pPr marL="571500" lvl="6" indent="-301824" algn="just" fontAlgn="base">
              <a:spcBef>
                <a:spcPts val="225"/>
              </a:spcBef>
              <a:spcAft>
                <a:spcPts val="225"/>
              </a:spcAft>
              <a:buFont typeface="Wingdings" panose="05000000000000000000" pitchFamily="2" charset="2"/>
              <a:buChar char="ü"/>
            </a:pPr>
            <a:r>
              <a:rPr lang="es-ES" sz="1500" dirty="0">
                <a:latin typeface="Arial"/>
                <a:ea typeface="Arial"/>
                <a:cs typeface="Arial"/>
              </a:rPr>
              <a:t>Estrategias de Desarrollo Estadístico y de Diseminación de Datos; </a:t>
            </a:r>
          </a:p>
          <a:p>
            <a:pPr marL="571500" lvl="6" indent="-301824" algn="just" fontAlgn="base">
              <a:spcBef>
                <a:spcPts val="225"/>
              </a:spcBef>
              <a:spcAft>
                <a:spcPts val="225"/>
              </a:spcAft>
              <a:buFont typeface="Wingdings" panose="05000000000000000000" pitchFamily="2" charset="2"/>
              <a:buChar char="ü"/>
            </a:pPr>
            <a:r>
              <a:rPr lang="es-ES" sz="1500" dirty="0">
                <a:latin typeface="Arial"/>
                <a:ea typeface="Arial"/>
                <a:cs typeface="Arial"/>
              </a:rPr>
              <a:t>Desarrollo de capacidades especializadas;</a:t>
            </a:r>
            <a:endParaRPr lang="es-MX" sz="1500" dirty="0">
              <a:latin typeface="Arial"/>
              <a:ea typeface="Arial"/>
              <a:cs typeface="Arial"/>
            </a:endParaRPr>
          </a:p>
          <a:p>
            <a:pPr marL="571500" lvl="6" indent="-301824" algn="just" fontAlgn="base">
              <a:spcBef>
                <a:spcPts val="225"/>
              </a:spcBef>
              <a:spcAft>
                <a:spcPts val="225"/>
              </a:spcAft>
              <a:buFont typeface="Wingdings" panose="05000000000000000000" pitchFamily="2" charset="2"/>
              <a:buChar char="ü"/>
            </a:pPr>
            <a:r>
              <a:rPr lang="es-ES" sz="1500" dirty="0">
                <a:latin typeface="Arial"/>
                <a:ea typeface="Arial"/>
                <a:cs typeface="Arial"/>
              </a:rPr>
              <a:t>Fortalecimiento al sistema de Monitoreo y Evaluación estatal;  </a:t>
            </a:r>
            <a:endParaRPr lang="es-MX" sz="1500" dirty="0">
              <a:latin typeface="Arial"/>
              <a:ea typeface="Arial"/>
              <a:cs typeface="Arial"/>
            </a:endParaRPr>
          </a:p>
          <a:p>
            <a:pPr marL="571500" lvl="6" indent="-301824" algn="just" fontAlgn="base">
              <a:spcBef>
                <a:spcPts val="225"/>
              </a:spcBef>
              <a:spcAft>
                <a:spcPts val="225"/>
              </a:spcAft>
              <a:buFont typeface="Wingdings" panose="05000000000000000000" pitchFamily="2" charset="2"/>
              <a:buChar char="ü"/>
            </a:pPr>
            <a:r>
              <a:rPr lang="es-ES" sz="1500" dirty="0">
                <a:latin typeface="Arial"/>
                <a:ea typeface="Arial"/>
                <a:cs typeface="Arial"/>
              </a:rPr>
              <a:t>Evaluación del grado de preparación en datos abiertos.</a:t>
            </a:r>
            <a:endParaRPr lang="es-MX" sz="1500" dirty="0">
              <a:latin typeface="Arial"/>
              <a:ea typeface="Arial"/>
              <a:cs typeface="Arial"/>
            </a:endParaRPr>
          </a:p>
          <a:p>
            <a:pPr marL="257175" indent="-257175">
              <a:buFont typeface="Arial" panose="020B0604020202020204" pitchFamily="34" charset="0"/>
              <a:buChar char="•"/>
            </a:pPr>
            <a:endParaRPr lang="es-ES_tradnl" sz="1500" dirty="0">
              <a:solidFill>
                <a:srgbClr val="595959"/>
              </a:solidFill>
            </a:endParaRPr>
          </a:p>
          <a:p>
            <a:pPr marL="257175" indent="-257175">
              <a:buFont typeface="Arial" panose="020B0604020202020204" pitchFamily="34" charset="0"/>
              <a:buChar char="•"/>
            </a:pPr>
            <a:endParaRPr lang="es-MX" sz="1500" dirty="0">
              <a:solidFill>
                <a:srgbClr val="595959"/>
              </a:solidFill>
            </a:endParaRPr>
          </a:p>
          <a:p>
            <a:endParaRPr lang="es-MX" sz="1500" dirty="0">
              <a:solidFill>
                <a:srgbClr val="595959"/>
              </a:solidFill>
            </a:endParaRPr>
          </a:p>
          <a:p>
            <a:pPr marL="257175" indent="-257175">
              <a:buFont typeface="Arial" panose="020B0604020202020204" pitchFamily="34" charset="0"/>
              <a:buChar char="•"/>
            </a:pPr>
            <a:endParaRPr lang="es-ES_tradnl" sz="1500" dirty="0">
              <a:solidFill>
                <a:srgbClr val="595959"/>
              </a:solidFill>
            </a:endParaRPr>
          </a:p>
          <a:p>
            <a:endParaRPr lang="es-ES_tradnl" sz="1500" dirty="0">
              <a:solidFill>
                <a:srgbClr val="595959"/>
              </a:solidFill>
            </a:endParaRPr>
          </a:p>
          <a:p>
            <a:r>
              <a:rPr lang="es-ES_tradnl" sz="1500" dirty="0">
                <a:solidFill>
                  <a:srgbClr val="595959"/>
                </a:solidFill>
              </a:rPr>
              <a:t> </a:t>
            </a:r>
            <a:endParaRPr lang="es-MX" sz="1500" dirty="0">
              <a:solidFill>
                <a:srgbClr val="595959"/>
              </a:solidFill>
            </a:endParaRPr>
          </a:p>
          <a:p>
            <a:r>
              <a:rPr lang="es-ES_tradnl" sz="1500" dirty="0">
                <a:solidFill>
                  <a:srgbClr val="595959"/>
                </a:solidFill>
              </a:rPr>
              <a:t> </a:t>
            </a:r>
            <a:endParaRPr lang="es-MX" sz="1500" dirty="0">
              <a:solidFill>
                <a:srgbClr val="595959"/>
              </a:solidFill>
            </a:endParaRPr>
          </a:p>
          <a:p>
            <a:endParaRPr lang="es-MX" sz="1500" dirty="0">
              <a:solidFill>
                <a:srgbClr val="595959"/>
              </a:solidFill>
            </a:endParaRPr>
          </a:p>
        </p:txBody>
      </p:sp>
      <p:sp>
        <p:nvSpPr>
          <p:cNvPr id="5" name="Título 1"/>
          <p:cNvSpPr txBox="1">
            <a:spLocks/>
          </p:cNvSpPr>
          <p:nvPr/>
        </p:nvSpPr>
        <p:spPr>
          <a:xfrm>
            <a:off x="729532" y="166930"/>
            <a:ext cx="7707797" cy="3940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292100">
              <a:defRPr sz="3000">
                <a:solidFill>
                  <a:srgbClr val="FFFFFF"/>
                </a:solidFill>
                <a:latin typeface="+mj-lt"/>
                <a:ea typeface="+mj-ea"/>
                <a:cs typeface="+mj-cs"/>
                <a:sym typeface="Avenir Next Heavy"/>
              </a:defRPr>
            </a:lvl1pPr>
            <a:lvl2pPr indent="114300" defTabSz="292100">
              <a:defRPr sz="3000">
                <a:solidFill>
                  <a:srgbClr val="FFFFFF"/>
                </a:solidFill>
                <a:latin typeface="+mj-lt"/>
                <a:ea typeface="+mj-ea"/>
                <a:cs typeface="+mj-cs"/>
                <a:sym typeface="Avenir Next Heavy"/>
              </a:defRPr>
            </a:lvl2pPr>
            <a:lvl3pPr indent="228600" defTabSz="292100">
              <a:defRPr sz="3000">
                <a:solidFill>
                  <a:srgbClr val="FFFFFF"/>
                </a:solidFill>
                <a:latin typeface="+mj-lt"/>
                <a:ea typeface="+mj-ea"/>
                <a:cs typeface="+mj-cs"/>
                <a:sym typeface="Avenir Next Heavy"/>
              </a:defRPr>
            </a:lvl3pPr>
            <a:lvl4pPr indent="342900" defTabSz="292100">
              <a:defRPr sz="3000">
                <a:solidFill>
                  <a:srgbClr val="FFFFFF"/>
                </a:solidFill>
                <a:latin typeface="+mj-lt"/>
                <a:ea typeface="+mj-ea"/>
                <a:cs typeface="+mj-cs"/>
                <a:sym typeface="Avenir Next Heavy"/>
              </a:defRPr>
            </a:lvl4pPr>
            <a:lvl5pPr indent="457200" defTabSz="292100">
              <a:defRPr sz="3000">
                <a:solidFill>
                  <a:srgbClr val="FFFFFF"/>
                </a:solidFill>
                <a:latin typeface="+mj-lt"/>
                <a:ea typeface="+mj-ea"/>
                <a:cs typeface="+mj-cs"/>
                <a:sym typeface="Avenir Next Heavy"/>
              </a:defRPr>
            </a:lvl5pPr>
            <a:lvl6pPr indent="571500" defTabSz="292100">
              <a:defRPr sz="3000">
                <a:solidFill>
                  <a:srgbClr val="FFFFFF"/>
                </a:solidFill>
                <a:latin typeface="+mj-lt"/>
                <a:ea typeface="+mj-ea"/>
                <a:cs typeface="+mj-cs"/>
                <a:sym typeface="Avenir Next Heavy"/>
              </a:defRPr>
            </a:lvl6pPr>
            <a:lvl7pPr indent="685800" defTabSz="292100">
              <a:defRPr sz="3000">
                <a:solidFill>
                  <a:srgbClr val="FFFFFF"/>
                </a:solidFill>
                <a:latin typeface="+mj-lt"/>
                <a:ea typeface="+mj-ea"/>
                <a:cs typeface="+mj-cs"/>
                <a:sym typeface="Avenir Next Heavy"/>
              </a:defRPr>
            </a:lvl7pPr>
            <a:lvl8pPr indent="800100" defTabSz="292100">
              <a:defRPr sz="3000">
                <a:solidFill>
                  <a:srgbClr val="FFFFFF"/>
                </a:solidFill>
                <a:latin typeface="+mj-lt"/>
                <a:ea typeface="+mj-ea"/>
                <a:cs typeface="+mj-cs"/>
                <a:sym typeface="Avenir Next Heavy"/>
              </a:defRPr>
            </a:lvl8pPr>
            <a:lvl9pPr indent="914400" defTabSz="292100">
              <a:defRPr sz="3000">
                <a:solidFill>
                  <a:srgbClr val="FFFFFF"/>
                </a:solidFill>
                <a:latin typeface="+mj-lt"/>
                <a:ea typeface="+mj-ea"/>
                <a:cs typeface="+mj-cs"/>
                <a:sym typeface="Avenir Next Heavy"/>
              </a:defRPr>
            </a:lvl9pPr>
          </a:lstStyle>
          <a:p>
            <a:pPr defTabSz="219075"/>
            <a:r>
              <a:rPr lang="es-MX" sz="2300" dirty="0" smtClean="0">
                <a:latin typeface="Arial"/>
                <a:ea typeface="Arial"/>
                <a:cs typeface="Arial"/>
              </a:rPr>
              <a:t>Banco Mundial</a:t>
            </a:r>
            <a:endParaRPr lang="es-MX" sz="2300" dirty="0">
              <a:latin typeface="Arial"/>
              <a:ea typeface="Arial"/>
              <a:cs typeface="Arial"/>
            </a:endParaRPr>
          </a:p>
        </p:txBody>
      </p:sp>
      <p:pic>
        <p:nvPicPr>
          <p:cNvPr id="4" name="Imagen 3"/>
          <p:cNvPicPr>
            <a:picLocks noChangeAspect="1"/>
          </p:cNvPicPr>
          <p:nvPr/>
        </p:nvPicPr>
        <p:blipFill>
          <a:blip r:embed="rId2"/>
          <a:stretch>
            <a:fillRect/>
          </a:stretch>
        </p:blipFill>
        <p:spPr>
          <a:xfrm>
            <a:off x="5964339" y="1165606"/>
            <a:ext cx="2148854" cy="486320"/>
          </a:xfrm>
          <a:prstGeom prst="rect">
            <a:avLst/>
          </a:prstGeom>
        </p:spPr>
      </p:pic>
    </p:spTree>
    <p:extLst>
      <p:ext uri="{BB962C8B-B14F-4D97-AF65-F5344CB8AC3E}">
        <p14:creationId xmlns:p14="http://schemas.microsoft.com/office/powerpoint/2010/main" val="353528900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687" y="746008"/>
            <a:ext cx="6729008" cy="3881133"/>
          </a:xfrm>
          <a:prstGeom prst="rect">
            <a:avLst/>
          </a:prstGeom>
        </p:spPr>
      </p:pic>
      <p:sp>
        <p:nvSpPr>
          <p:cNvPr id="5" name="Título 1"/>
          <p:cNvSpPr txBox="1">
            <a:spLocks/>
          </p:cNvSpPr>
          <p:nvPr/>
        </p:nvSpPr>
        <p:spPr>
          <a:xfrm>
            <a:off x="703815" y="166930"/>
            <a:ext cx="7707797" cy="3940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292100">
              <a:defRPr sz="3000">
                <a:solidFill>
                  <a:srgbClr val="FFFFFF"/>
                </a:solidFill>
                <a:latin typeface="+mj-lt"/>
                <a:ea typeface="+mj-ea"/>
                <a:cs typeface="+mj-cs"/>
                <a:sym typeface="Avenir Next Heavy"/>
              </a:defRPr>
            </a:lvl1pPr>
            <a:lvl2pPr indent="114300" defTabSz="292100">
              <a:defRPr sz="3000">
                <a:solidFill>
                  <a:srgbClr val="FFFFFF"/>
                </a:solidFill>
                <a:latin typeface="+mj-lt"/>
                <a:ea typeface="+mj-ea"/>
                <a:cs typeface="+mj-cs"/>
                <a:sym typeface="Avenir Next Heavy"/>
              </a:defRPr>
            </a:lvl2pPr>
            <a:lvl3pPr indent="228600" defTabSz="292100">
              <a:defRPr sz="3000">
                <a:solidFill>
                  <a:srgbClr val="FFFFFF"/>
                </a:solidFill>
                <a:latin typeface="+mj-lt"/>
                <a:ea typeface="+mj-ea"/>
                <a:cs typeface="+mj-cs"/>
                <a:sym typeface="Avenir Next Heavy"/>
              </a:defRPr>
            </a:lvl3pPr>
            <a:lvl4pPr indent="342900" defTabSz="292100">
              <a:defRPr sz="3000">
                <a:solidFill>
                  <a:srgbClr val="FFFFFF"/>
                </a:solidFill>
                <a:latin typeface="+mj-lt"/>
                <a:ea typeface="+mj-ea"/>
                <a:cs typeface="+mj-cs"/>
                <a:sym typeface="Avenir Next Heavy"/>
              </a:defRPr>
            </a:lvl4pPr>
            <a:lvl5pPr indent="457200" defTabSz="292100">
              <a:defRPr sz="3000">
                <a:solidFill>
                  <a:srgbClr val="FFFFFF"/>
                </a:solidFill>
                <a:latin typeface="+mj-lt"/>
                <a:ea typeface="+mj-ea"/>
                <a:cs typeface="+mj-cs"/>
                <a:sym typeface="Avenir Next Heavy"/>
              </a:defRPr>
            </a:lvl5pPr>
            <a:lvl6pPr indent="571500" defTabSz="292100">
              <a:defRPr sz="3000">
                <a:solidFill>
                  <a:srgbClr val="FFFFFF"/>
                </a:solidFill>
                <a:latin typeface="+mj-lt"/>
                <a:ea typeface="+mj-ea"/>
                <a:cs typeface="+mj-cs"/>
                <a:sym typeface="Avenir Next Heavy"/>
              </a:defRPr>
            </a:lvl6pPr>
            <a:lvl7pPr indent="685800" defTabSz="292100">
              <a:defRPr sz="3000">
                <a:solidFill>
                  <a:srgbClr val="FFFFFF"/>
                </a:solidFill>
                <a:latin typeface="+mj-lt"/>
                <a:ea typeface="+mj-ea"/>
                <a:cs typeface="+mj-cs"/>
                <a:sym typeface="Avenir Next Heavy"/>
              </a:defRPr>
            </a:lvl7pPr>
            <a:lvl8pPr indent="800100" defTabSz="292100">
              <a:defRPr sz="3000">
                <a:solidFill>
                  <a:srgbClr val="FFFFFF"/>
                </a:solidFill>
                <a:latin typeface="+mj-lt"/>
                <a:ea typeface="+mj-ea"/>
                <a:cs typeface="+mj-cs"/>
                <a:sym typeface="Avenir Next Heavy"/>
              </a:defRPr>
            </a:lvl8pPr>
            <a:lvl9pPr indent="914400" defTabSz="292100">
              <a:defRPr sz="3000">
                <a:solidFill>
                  <a:srgbClr val="FFFFFF"/>
                </a:solidFill>
                <a:latin typeface="+mj-lt"/>
                <a:ea typeface="+mj-ea"/>
                <a:cs typeface="+mj-cs"/>
                <a:sym typeface="Avenir Next Heavy"/>
              </a:defRPr>
            </a:lvl9pPr>
          </a:lstStyle>
          <a:p>
            <a:pPr defTabSz="219075"/>
            <a:r>
              <a:rPr lang="es-MX" sz="2300" dirty="0">
                <a:latin typeface="Arial Black"/>
                <a:ea typeface="Arial"/>
                <a:cs typeface="Arial Black"/>
              </a:rPr>
              <a:t>Síntesis de la Cooperación Técnica</a:t>
            </a:r>
          </a:p>
        </p:txBody>
      </p:sp>
    </p:spTree>
    <p:extLst>
      <p:ext uri="{BB962C8B-B14F-4D97-AF65-F5344CB8AC3E}">
        <p14:creationId xmlns:p14="http://schemas.microsoft.com/office/powerpoint/2010/main" val="185662047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fill="hold"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124074" y="642800"/>
            <a:ext cx="6855143" cy="3583772"/>
          </a:xfrm>
          <a:prstGeom prst="rect">
            <a:avLst/>
          </a:prstGeom>
        </p:spPr>
      </p:pic>
      <p:sp>
        <p:nvSpPr>
          <p:cNvPr id="5" name="Título 1"/>
          <p:cNvSpPr>
            <a:spLocks noGrp="1"/>
          </p:cNvSpPr>
          <p:nvPr>
            <p:ph type="title"/>
          </p:nvPr>
        </p:nvSpPr>
        <p:spPr>
          <a:xfrm>
            <a:off x="718102" y="38099"/>
            <a:ext cx="8032199" cy="723900"/>
          </a:xfrm>
        </p:spPr>
        <p:txBody>
          <a:bodyPr/>
          <a:lstStyle/>
          <a:p>
            <a:pPr>
              <a:lnSpc>
                <a:spcPts val="2250"/>
              </a:lnSpc>
            </a:pPr>
            <a:r>
              <a:rPr lang="es-MX" sz="1900" dirty="0"/>
              <a:t>Pilares del enfoque de fortalecimiento de capacidades para la toma de decisiones basada en evidencia</a:t>
            </a:r>
          </a:p>
        </p:txBody>
      </p:sp>
      <p:sp>
        <p:nvSpPr>
          <p:cNvPr id="2" name="Rectángulo 1"/>
          <p:cNvSpPr/>
          <p:nvPr/>
        </p:nvSpPr>
        <p:spPr>
          <a:xfrm>
            <a:off x="634964" y="952855"/>
            <a:ext cx="236574" cy="2527615"/>
          </a:xfrm>
          <a:prstGeom prst="rect">
            <a:avLst/>
          </a:prstGeom>
          <a:noFill/>
        </p:spPr>
        <p:txBody>
          <a:bodyPr wrap="square" lIns="34290" tIns="17145" rIns="34290" bIns="17145">
            <a:spAutoFit/>
          </a:bodyPr>
          <a:lstStyle/>
          <a:p>
            <a:pPr algn="ctr"/>
            <a:r>
              <a:rPr lang="es-ES" b="1" dirty="0">
                <a:ln w="22225">
                  <a:solidFill>
                    <a:srgbClr val="00B050"/>
                  </a:solidFill>
                  <a:prstDash val="solid"/>
                </a:ln>
                <a:solidFill>
                  <a:srgbClr val="00B050"/>
                </a:solidFill>
                <a:latin typeface="Arial"/>
                <a:ea typeface="Arial"/>
                <a:cs typeface="Arial"/>
              </a:rPr>
              <a:t>2015-2016</a:t>
            </a:r>
          </a:p>
        </p:txBody>
      </p:sp>
      <p:sp>
        <p:nvSpPr>
          <p:cNvPr id="6" name="Rectángulo 5"/>
          <p:cNvSpPr/>
          <p:nvPr/>
        </p:nvSpPr>
        <p:spPr>
          <a:xfrm>
            <a:off x="8231754" y="1908310"/>
            <a:ext cx="269832" cy="1142621"/>
          </a:xfrm>
          <a:prstGeom prst="rect">
            <a:avLst/>
          </a:prstGeom>
          <a:noFill/>
        </p:spPr>
        <p:txBody>
          <a:bodyPr wrap="square" lIns="34290" tIns="17145" rIns="34290" bIns="17145">
            <a:spAutoFit/>
          </a:bodyPr>
          <a:lstStyle/>
          <a:p>
            <a:pPr algn="ctr"/>
            <a:r>
              <a:rPr lang="es-ES" b="1" dirty="0">
                <a:ln w="22225">
                  <a:solidFill>
                    <a:srgbClr val="00B050"/>
                  </a:solidFill>
                  <a:prstDash val="solid"/>
                </a:ln>
                <a:solidFill>
                  <a:srgbClr val="00B050"/>
                </a:solidFill>
                <a:latin typeface="Arial"/>
                <a:ea typeface="Arial"/>
                <a:cs typeface="Arial"/>
              </a:rPr>
              <a:t>2017</a:t>
            </a:r>
          </a:p>
        </p:txBody>
      </p:sp>
      <p:pic>
        <p:nvPicPr>
          <p:cNvPr id="27" name="Imagen 26"/>
          <p:cNvPicPr>
            <a:picLocks noChangeAspect="1"/>
          </p:cNvPicPr>
          <p:nvPr/>
        </p:nvPicPr>
        <p:blipFill>
          <a:blip r:embed="rId4"/>
          <a:stretch>
            <a:fillRect/>
          </a:stretch>
        </p:blipFill>
        <p:spPr>
          <a:xfrm>
            <a:off x="2564375" y="4244479"/>
            <a:ext cx="500063" cy="357188"/>
          </a:xfrm>
          <a:prstGeom prst="rect">
            <a:avLst/>
          </a:prstGeom>
        </p:spPr>
      </p:pic>
      <p:pic>
        <p:nvPicPr>
          <p:cNvPr id="28" name="Imagen 27"/>
          <p:cNvPicPr>
            <a:picLocks noChangeAspect="1"/>
          </p:cNvPicPr>
          <p:nvPr/>
        </p:nvPicPr>
        <p:blipFill>
          <a:blip r:embed="rId5"/>
          <a:stretch>
            <a:fillRect/>
          </a:stretch>
        </p:blipFill>
        <p:spPr>
          <a:xfrm>
            <a:off x="3377238" y="4243792"/>
            <a:ext cx="296466" cy="332184"/>
          </a:xfrm>
          <a:prstGeom prst="rect">
            <a:avLst/>
          </a:prstGeom>
        </p:spPr>
      </p:pic>
      <p:pic>
        <p:nvPicPr>
          <p:cNvPr id="29" name="Imagen 28"/>
          <p:cNvPicPr>
            <a:picLocks noChangeAspect="1"/>
          </p:cNvPicPr>
          <p:nvPr/>
        </p:nvPicPr>
        <p:blipFill>
          <a:blip r:embed="rId6"/>
          <a:stretch>
            <a:fillRect/>
          </a:stretch>
        </p:blipFill>
        <p:spPr>
          <a:xfrm>
            <a:off x="4601486" y="4351635"/>
            <a:ext cx="528638" cy="214313"/>
          </a:xfrm>
          <a:prstGeom prst="rect">
            <a:avLst/>
          </a:prstGeom>
        </p:spPr>
      </p:pic>
      <p:pic>
        <p:nvPicPr>
          <p:cNvPr id="30" name="Imagen 29"/>
          <p:cNvPicPr>
            <a:picLocks noChangeAspect="1"/>
          </p:cNvPicPr>
          <p:nvPr/>
        </p:nvPicPr>
        <p:blipFill>
          <a:blip r:embed="rId7"/>
          <a:stretch>
            <a:fillRect/>
          </a:stretch>
        </p:blipFill>
        <p:spPr>
          <a:xfrm>
            <a:off x="8584208" y="4314547"/>
            <a:ext cx="332184" cy="314325"/>
          </a:xfrm>
          <a:prstGeom prst="rect">
            <a:avLst/>
          </a:prstGeom>
        </p:spPr>
      </p:pic>
      <p:pic>
        <p:nvPicPr>
          <p:cNvPr id="31" name="Imagen 30"/>
          <p:cNvPicPr>
            <a:picLocks noChangeAspect="1"/>
          </p:cNvPicPr>
          <p:nvPr/>
        </p:nvPicPr>
        <p:blipFill>
          <a:blip r:embed="rId8"/>
          <a:stretch>
            <a:fillRect/>
          </a:stretch>
        </p:blipFill>
        <p:spPr>
          <a:xfrm>
            <a:off x="7803493" y="4401676"/>
            <a:ext cx="467916" cy="196453"/>
          </a:xfrm>
          <a:prstGeom prst="rect">
            <a:avLst/>
          </a:prstGeom>
        </p:spPr>
      </p:pic>
      <p:pic>
        <p:nvPicPr>
          <p:cNvPr id="32" name="Imagen 31"/>
          <p:cNvPicPr>
            <a:picLocks noChangeAspect="1"/>
          </p:cNvPicPr>
          <p:nvPr/>
        </p:nvPicPr>
        <p:blipFill>
          <a:blip r:embed="rId9"/>
          <a:stretch>
            <a:fillRect/>
          </a:stretch>
        </p:blipFill>
        <p:spPr>
          <a:xfrm>
            <a:off x="7190654" y="4315917"/>
            <a:ext cx="300038" cy="285750"/>
          </a:xfrm>
          <a:prstGeom prst="rect">
            <a:avLst/>
          </a:prstGeom>
        </p:spPr>
      </p:pic>
      <p:pic>
        <p:nvPicPr>
          <p:cNvPr id="33" name="Imagen 32"/>
          <p:cNvPicPr>
            <a:picLocks noChangeAspect="1"/>
          </p:cNvPicPr>
          <p:nvPr/>
        </p:nvPicPr>
        <p:blipFill>
          <a:blip r:embed="rId10"/>
          <a:stretch>
            <a:fillRect/>
          </a:stretch>
        </p:blipFill>
        <p:spPr>
          <a:xfrm>
            <a:off x="6022128" y="4276041"/>
            <a:ext cx="296466" cy="376758"/>
          </a:xfrm>
          <a:prstGeom prst="rect">
            <a:avLst/>
          </a:prstGeom>
        </p:spPr>
      </p:pic>
      <p:pic>
        <p:nvPicPr>
          <p:cNvPr id="34" name="Imagen 33"/>
          <p:cNvPicPr>
            <a:picLocks noChangeAspect="1"/>
          </p:cNvPicPr>
          <p:nvPr/>
        </p:nvPicPr>
        <p:blipFill>
          <a:blip r:embed="rId11"/>
          <a:stretch>
            <a:fillRect/>
          </a:stretch>
        </p:blipFill>
        <p:spPr>
          <a:xfrm>
            <a:off x="6631395" y="4325816"/>
            <a:ext cx="246459" cy="260747"/>
          </a:xfrm>
          <a:prstGeom prst="rect">
            <a:avLst/>
          </a:prstGeom>
        </p:spPr>
      </p:pic>
      <p:pic>
        <p:nvPicPr>
          <p:cNvPr id="36" name="Imagen 35"/>
          <p:cNvPicPr>
            <a:picLocks noChangeAspect="1"/>
          </p:cNvPicPr>
          <p:nvPr/>
        </p:nvPicPr>
        <p:blipFill>
          <a:blip r:embed="rId12"/>
          <a:stretch>
            <a:fillRect/>
          </a:stretch>
        </p:blipFill>
        <p:spPr>
          <a:xfrm>
            <a:off x="1949394" y="4253145"/>
            <a:ext cx="302180" cy="379969"/>
          </a:xfrm>
          <a:prstGeom prst="rect">
            <a:avLst/>
          </a:prstGeom>
        </p:spPr>
      </p:pic>
      <p:pic>
        <p:nvPicPr>
          <p:cNvPr id="37" name="Imagen 36"/>
          <p:cNvPicPr>
            <a:picLocks noChangeAspect="1"/>
          </p:cNvPicPr>
          <p:nvPr/>
        </p:nvPicPr>
        <p:blipFill>
          <a:blip r:embed="rId13"/>
          <a:stretch>
            <a:fillRect/>
          </a:stretch>
        </p:blipFill>
        <p:spPr>
          <a:xfrm>
            <a:off x="342601" y="4252276"/>
            <a:ext cx="495428" cy="280380"/>
          </a:xfrm>
          <a:prstGeom prst="rect">
            <a:avLst/>
          </a:prstGeom>
        </p:spPr>
      </p:pic>
      <p:pic>
        <p:nvPicPr>
          <p:cNvPr id="38" name="Imagen 37"/>
          <p:cNvPicPr>
            <a:picLocks noChangeAspect="1"/>
          </p:cNvPicPr>
          <p:nvPr/>
        </p:nvPicPr>
        <p:blipFill>
          <a:blip r:embed="rId14"/>
          <a:stretch>
            <a:fillRect/>
          </a:stretch>
        </p:blipFill>
        <p:spPr>
          <a:xfrm>
            <a:off x="3986505" y="4246417"/>
            <a:ext cx="302180" cy="341810"/>
          </a:xfrm>
          <a:prstGeom prst="rect">
            <a:avLst/>
          </a:prstGeom>
        </p:spPr>
      </p:pic>
      <p:pic>
        <p:nvPicPr>
          <p:cNvPr id="39" name="Imagen 38"/>
          <p:cNvPicPr>
            <a:picLocks noChangeAspect="1"/>
          </p:cNvPicPr>
          <p:nvPr/>
        </p:nvPicPr>
        <p:blipFill>
          <a:blip r:embed="rId15"/>
          <a:stretch>
            <a:fillRect/>
          </a:stretch>
        </p:blipFill>
        <p:spPr>
          <a:xfrm>
            <a:off x="5442925" y="4325816"/>
            <a:ext cx="266402" cy="304460"/>
          </a:xfrm>
          <a:prstGeom prst="rect">
            <a:avLst/>
          </a:prstGeom>
        </p:spPr>
      </p:pic>
      <p:pic>
        <p:nvPicPr>
          <p:cNvPr id="40" name="Imagen 39"/>
          <p:cNvPicPr>
            <a:picLocks noChangeAspect="1"/>
          </p:cNvPicPr>
          <p:nvPr/>
        </p:nvPicPr>
        <p:blipFill>
          <a:blip r:embed="rId16"/>
          <a:stretch>
            <a:fillRect/>
          </a:stretch>
        </p:blipFill>
        <p:spPr>
          <a:xfrm>
            <a:off x="900913" y="4199143"/>
            <a:ext cx="767953" cy="421481"/>
          </a:xfrm>
          <a:prstGeom prst="rect">
            <a:avLst/>
          </a:prstGeom>
        </p:spPr>
      </p:pic>
    </p:spTree>
    <p:extLst>
      <p:ext uri="{BB962C8B-B14F-4D97-AF65-F5344CB8AC3E}">
        <p14:creationId xmlns:p14="http://schemas.microsoft.com/office/powerpoint/2010/main" val="1035660521"/>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solidFill>
                  <a:schemeClr val="tx1"/>
                </a:solidFill>
              </a:rPr>
              <a:t>Unidad Geografía y </a:t>
            </a:r>
            <a:r>
              <a:rPr lang="es-MX" smtClean="0">
                <a:solidFill>
                  <a:schemeClr val="tx1"/>
                </a:solidFill>
              </a:rPr>
              <a:t>Medio </a:t>
            </a:r>
            <a:r>
              <a:rPr lang="es-MX" smtClean="0">
                <a:solidFill>
                  <a:schemeClr val="tx1"/>
                </a:solidFill>
              </a:rPr>
              <a:t>Ambiente </a:t>
            </a:r>
            <a:r>
              <a:rPr lang="es-MX" dirty="0" smtClean="0">
                <a:solidFill>
                  <a:schemeClr val="tx1"/>
                </a:solidFill>
              </a:rPr>
              <a:t>(UGMA)</a:t>
            </a:r>
            <a:endParaRPr lang="es-MX" dirty="0">
              <a:solidFill>
                <a:schemeClr val="tx1"/>
              </a:solidFill>
            </a:endParaRPr>
          </a:p>
        </p:txBody>
      </p:sp>
      <p:sp>
        <p:nvSpPr>
          <p:cNvPr id="4" name="Subtítulo 3"/>
          <p:cNvSpPr>
            <a:spLocks noGrp="1"/>
          </p:cNvSpPr>
          <p:nvPr>
            <p:ph type="subTitle" idx="1"/>
          </p:nvPr>
        </p:nvSpPr>
        <p:spPr/>
        <p:txBody>
          <a:bodyPr/>
          <a:lstStyle/>
          <a:p>
            <a:endParaRPr lang="es-ES"/>
          </a:p>
        </p:txBody>
      </p:sp>
    </p:spTree>
    <p:extLst>
      <p:ext uri="{BB962C8B-B14F-4D97-AF65-F5344CB8AC3E}">
        <p14:creationId xmlns:p14="http://schemas.microsoft.com/office/powerpoint/2010/main" val="300622952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Cooperación Técnica Jalisco - Banco Mundial - INEGI </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640502387"/>
              </p:ext>
            </p:extLst>
          </p:nvPr>
        </p:nvGraphicFramePr>
        <p:xfrm>
          <a:off x="603173" y="743639"/>
          <a:ext cx="8058838" cy="4328160"/>
        </p:xfrm>
        <a:graphic>
          <a:graphicData uri="http://schemas.openxmlformats.org/drawingml/2006/table">
            <a:tbl>
              <a:tblPr firstRow="1" firstCol="1" bandRow="1"/>
              <a:tblGrid>
                <a:gridCol w="2685738">
                  <a:extLst>
                    <a:ext uri="{9D8B030D-6E8A-4147-A177-3AD203B41FA5}">
                      <a16:colId xmlns:a16="http://schemas.microsoft.com/office/drawing/2014/main" xmlns="" val="936144851"/>
                    </a:ext>
                  </a:extLst>
                </a:gridCol>
                <a:gridCol w="2686550">
                  <a:extLst>
                    <a:ext uri="{9D8B030D-6E8A-4147-A177-3AD203B41FA5}">
                      <a16:colId xmlns:a16="http://schemas.microsoft.com/office/drawing/2014/main" xmlns="" val="1243622010"/>
                    </a:ext>
                  </a:extLst>
                </a:gridCol>
                <a:gridCol w="2686550">
                  <a:extLst>
                    <a:ext uri="{9D8B030D-6E8A-4147-A177-3AD203B41FA5}">
                      <a16:colId xmlns:a16="http://schemas.microsoft.com/office/drawing/2014/main" xmlns="" val="1662792440"/>
                    </a:ext>
                  </a:extLst>
                </a:gridCol>
              </a:tblGrid>
              <a:tr h="160020">
                <a:tc gridSpan="3">
                  <a:txBody>
                    <a:bodyPr/>
                    <a:lstStyle/>
                    <a:p>
                      <a:pPr marL="0" marR="0" algn="ctr">
                        <a:spcBef>
                          <a:spcPts val="300"/>
                        </a:spcBef>
                        <a:spcAft>
                          <a:spcPts val="300"/>
                        </a:spcAft>
                      </a:pPr>
                      <a:r>
                        <a:rPr lang="es-ES" sz="1100" b="1" kern="1200" dirty="0" smtClean="0">
                          <a:solidFill>
                            <a:schemeClr val="tx1"/>
                          </a:solidFill>
                          <a:effectLst/>
                          <a:latin typeface="+mn-lt"/>
                          <a:ea typeface="Times New Roman" panose="02020603050405020304" pitchFamily="18" charset="0"/>
                          <a:cs typeface="Calibri" panose="020F0502020204030204" pitchFamily="34" charset="0"/>
                        </a:rPr>
                        <a:t>Principales resultados por año</a:t>
                      </a:r>
                      <a:endParaRPr lang="es-ES" sz="1100" b="1" kern="1200" dirty="0">
                        <a:solidFill>
                          <a:schemeClr val="tx1"/>
                        </a:solidFill>
                        <a:effectLst/>
                        <a:latin typeface="+mn-lt"/>
                        <a:ea typeface="Times New Roman" panose="02020603050405020304" pitchFamily="18" charset="0"/>
                        <a:cs typeface="Calibri" panose="020F0502020204030204" pitchFamily="34" charset="0"/>
                      </a:endParaRPr>
                    </a:p>
                  </a:txBody>
                  <a:tcPr marL="44689" marR="44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293187661"/>
                  </a:ext>
                </a:extLst>
              </a:tr>
              <a:tr h="160020">
                <a:tc>
                  <a:txBody>
                    <a:bodyPr/>
                    <a:lstStyle/>
                    <a:p>
                      <a:pPr marL="0" marR="0" algn="ctr">
                        <a:spcBef>
                          <a:spcPts val="300"/>
                        </a:spcBef>
                        <a:spcAft>
                          <a:spcPts val="300"/>
                        </a:spcAft>
                      </a:pPr>
                      <a:r>
                        <a:rPr lang="es-MX" sz="1100" b="1">
                          <a:effectLst/>
                          <a:latin typeface="+mn-lt"/>
                          <a:ea typeface="Times New Roman" panose="02020603050405020304" pitchFamily="18" charset="0"/>
                          <a:cs typeface="Calibri" panose="020F0502020204030204" pitchFamily="34" charset="0"/>
                        </a:rPr>
                        <a:t>2015</a:t>
                      </a:r>
                      <a:endParaRPr lang="es-ES" sz="1100">
                        <a:effectLst/>
                        <a:latin typeface="+mn-lt"/>
                        <a:ea typeface="Times New Roman" panose="02020603050405020304" pitchFamily="18" charset="0"/>
                        <a:cs typeface="Times New Roman" panose="02020603050405020304" pitchFamily="18" charset="0"/>
                      </a:endParaRPr>
                    </a:p>
                  </a:txBody>
                  <a:tcPr marL="44689" marR="44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s-MX" sz="1100" b="1">
                          <a:effectLst/>
                          <a:latin typeface="+mn-lt"/>
                          <a:ea typeface="Times New Roman" panose="02020603050405020304" pitchFamily="18" charset="0"/>
                          <a:cs typeface="Calibri" panose="020F0502020204030204" pitchFamily="34" charset="0"/>
                        </a:rPr>
                        <a:t>2016</a:t>
                      </a:r>
                      <a:endParaRPr lang="es-ES" sz="1100">
                        <a:effectLst/>
                        <a:latin typeface="+mn-lt"/>
                        <a:ea typeface="Times New Roman" panose="02020603050405020304" pitchFamily="18" charset="0"/>
                        <a:cs typeface="Times New Roman" panose="02020603050405020304" pitchFamily="18" charset="0"/>
                      </a:endParaRPr>
                    </a:p>
                  </a:txBody>
                  <a:tcPr marL="44689" marR="44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s-MX" sz="1100" b="1" dirty="0">
                          <a:effectLst/>
                          <a:latin typeface="+mn-lt"/>
                          <a:ea typeface="Times New Roman" panose="02020603050405020304" pitchFamily="18" charset="0"/>
                          <a:cs typeface="Calibri" panose="020F0502020204030204" pitchFamily="34" charset="0"/>
                        </a:rPr>
                        <a:t>2017</a:t>
                      </a:r>
                      <a:endParaRPr lang="es-ES" sz="1100" dirty="0">
                        <a:effectLst/>
                        <a:latin typeface="+mn-lt"/>
                        <a:ea typeface="Times New Roman" panose="02020603050405020304" pitchFamily="18" charset="0"/>
                        <a:cs typeface="Times New Roman" panose="02020603050405020304" pitchFamily="18" charset="0"/>
                      </a:endParaRPr>
                    </a:p>
                  </a:txBody>
                  <a:tcPr marL="44689" marR="44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1170392"/>
                  </a:ext>
                </a:extLst>
              </a:tr>
              <a:tr h="3589019">
                <a:tc>
                  <a:txBody>
                    <a:bodyPr/>
                    <a:lstStyle/>
                    <a:p>
                      <a:pPr marL="342900" marR="0" lvl="0" indent="-342900">
                        <a:spcBef>
                          <a:spcPts val="200"/>
                        </a:spcBef>
                        <a:spcAft>
                          <a:spcPts val="200"/>
                        </a:spcAft>
                        <a:buFont typeface="Arial" panose="020B0604020202020204" pitchFamily="34" charset="0"/>
                        <a:buChar char="•"/>
                        <a:tabLst>
                          <a:tab pos="111125" algn="l"/>
                        </a:tabLst>
                      </a:pPr>
                      <a:r>
                        <a:rPr lang="es-MX" sz="1100" dirty="0">
                          <a:effectLst/>
                          <a:latin typeface="+mn-lt"/>
                          <a:ea typeface="Times New Roman" panose="02020603050405020304" pitchFamily="18" charset="0"/>
                          <a:cs typeface="Calibri" panose="020F0502020204030204" pitchFamily="34" charset="0"/>
                        </a:rPr>
                        <a:t>Diagnósticos de oferta y demanda de información estadística y geográfica; tecnologías de información; los usos potenciales de información geográfica para fines estadísticos; y el grado de preparación en datos abiertos en Jalisco. </a:t>
                      </a:r>
                      <a:endParaRPr lang="es-ES" sz="1100" dirty="0">
                        <a:effectLst/>
                        <a:latin typeface="+mn-lt"/>
                        <a:ea typeface="Times New Roman" panose="02020603050405020304" pitchFamily="18" charset="0"/>
                        <a:cs typeface="Times New Roman" panose="02020603050405020304" pitchFamily="18" charset="0"/>
                      </a:endParaRPr>
                    </a:p>
                    <a:p>
                      <a:pPr marL="342900" marR="0" lvl="0" indent="-342900">
                        <a:spcBef>
                          <a:spcPts val="200"/>
                        </a:spcBef>
                        <a:spcAft>
                          <a:spcPts val="200"/>
                        </a:spcAft>
                        <a:buFont typeface="Arial" panose="020B0604020202020204" pitchFamily="34" charset="0"/>
                        <a:buChar char="•"/>
                        <a:tabLst>
                          <a:tab pos="111125" algn="l"/>
                        </a:tabLst>
                      </a:pPr>
                      <a:r>
                        <a:rPr lang="es-MX" sz="1100" dirty="0">
                          <a:effectLst/>
                          <a:latin typeface="+mn-lt"/>
                          <a:ea typeface="Times New Roman" panose="02020603050405020304" pitchFamily="18" charset="0"/>
                          <a:cs typeface="Calibri" panose="020F0502020204030204" pitchFamily="34" charset="0"/>
                        </a:rPr>
                        <a:t>Más de 150 participantes de 50 instituciones públicas, privadas y organizaciones de la sociedad civil, productoras y usuarias de información estadística y geográfica.</a:t>
                      </a:r>
                      <a:endParaRPr lang="es-ES" sz="1100" dirty="0">
                        <a:effectLst/>
                        <a:latin typeface="+mn-lt"/>
                        <a:ea typeface="Times New Roman" panose="02020603050405020304" pitchFamily="18" charset="0"/>
                        <a:cs typeface="Times New Roman" panose="02020603050405020304" pitchFamily="18" charset="0"/>
                      </a:endParaRPr>
                    </a:p>
                    <a:p>
                      <a:pPr marL="342900" marR="0" lvl="0" indent="-342900">
                        <a:spcBef>
                          <a:spcPts val="200"/>
                        </a:spcBef>
                        <a:spcAft>
                          <a:spcPts val="200"/>
                        </a:spcAft>
                        <a:buFont typeface="Arial" panose="020B0604020202020204" pitchFamily="34" charset="0"/>
                        <a:buChar char="•"/>
                        <a:tabLst>
                          <a:tab pos="111125" algn="l"/>
                        </a:tabLst>
                      </a:pPr>
                      <a:r>
                        <a:rPr lang="es-MX" sz="1100" dirty="0">
                          <a:effectLst/>
                          <a:latin typeface="+mn-lt"/>
                          <a:ea typeface="Times New Roman" panose="02020603050405020304" pitchFamily="18" charset="0"/>
                          <a:cs typeface="Calibri" panose="020F0502020204030204" pitchFamily="34" charset="0"/>
                        </a:rPr>
                        <a:t>Se generaron 49 perfiles de proyectos para la mejora del Sistema de Información Estratégica del Estado de Jalisco y sus Municipios. </a:t>
                      </a:r>
                      <a:endParaRPr lang="es-ES" sz="1100" dirty="0">
                        <a:effectLst/>
                        <a:latin typeface="+mn-lt"/>
                        <a:ea typeface="Times New Roman" panose="02020603050405020304" pitchFamily="18" charset="0"/>
                        <a:cs typeface="Times New Roman" panose="02020603050405020304" pitchFamily="18" charset="0"/>
                      </a:endParaRPr>
                    </a:p>
                    <a:p>
                      <a:pPr marL="342900" marR="0" lvl="0" indent="-342900">
                        <a:spcBef>
                          <a:spcPts val="200"/>
                        </a:spcBef>
                        <a:spcAft>
                          <a:spcPts val="200"/>
                        </a:spcAft>
                        <a:buFont typeface="Arial" panose="020B0604020202020204" pitchFamily="34" charset="0"/>
                        <a:buChar char="•"/>
                        <a:tabLst>
                          <a:tab pos="111125" algn="l"/>
                        </a:tabLst>
                      </a:pPr>
                      <a:r>
                        <a:rPr lang="es-MX" sz="1100" dirty="0">
                          <a:effectLst/>
                          <a:latin typeface="+mn-lt"/>
                          <a:ea typeface="Times New Roman" panose="02020603050405020304" pitchFamily="18" charset="0"/>
                          <a:cs typeface="Calibri" panose="020F0502020204030204" pitchFamily="34" charset="0"/>
                        </a:rPr>
                        <a:t>Lanzamiento del portal datos.jalisco.gob.mx</a:t>
                      </a:r>
                      <a:endParaRPr lang="es-ES" sz="1100" dirty="0">
                        <a:effectLst/>
                        <a:latin typeface="+mn-lt"/>
                        <a:ea typeface="Times New Roman" panose="02020603050405020304" pitchFamily="18" charset="0"/>
                        <a:cs typeface="Times New Roman" panose="02020603050405020304" pitchFamily="18" charset="0"/>
                      </a:endParaRPr>
                    </a:p>
                    <a:p>
                      <a:pPr marL="0" marR="0">
                        <a:spcBef>
                          <a:spcPts val="200"/>
                        </a:spcBef>
                        <a:spcAft>
                          <a:spcPts val="200"/>
                        </a:spcAft>
                      </a:pPr>
                      <a:r>
                        <a:rPr lang="es-MX" sz="1100" dirty="0">
                          <a:effectLst/>
                          <a:latin typeface="+mn-lt"/>
                          <a:ea typeface="Times New Roman" panose="02020603050405020304" pitchFamily="18" charset="0"/>
                          <a:cs typeface="Calibri" panose="020F0502020204030204" pitchFamily="34" charset="0"/>
                        </a:rPr>
                        <a:t> </a:t>
                      </a:r>
                      <a:endParaRPr lang="es-ES" sz="1100" dirty="0">
                        <a:effectLst/>
                        <a:latin typeface="+mn-lt"/>
                        <a:ea typeface="Times New Roman" panose="02020603050405020304" pitchFamily="18" charset="0"/>
                        <a:cs typeface="Times New Roman" panose="02020603050405020304" pitchFamily="18" charset="0"/>
                      </a:endParaRPr>
                    </a:p>
                  </a:txBody>
                  <a:tcPr marL="44689" marR="44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200"/>
                        </a:spcBef>
                        <a:spcAft>
                          <a:spcPts val="200"/>
                        </a:spcAft>
                        <a:buFont typeface="Arial" panose="020B0604020202020204" pitchFamily="34" charset="0"/>
                        <a:buChar char="•"/>
                        <a:tabLst>
                          <a:tab pos="111125" algn="l"/>
                        </a:tabLst>
                      </a:pPr>
                      <a:r>
                        <a:rPr lang="es-MX" sz="1100">
                          <a:effectLst/>
                          <a:latin typeface="+mn-lt"/>
                          <a:ea typeface="Times New Roman" panose="02020603050405020304" pitchFamily="18" charset="0"/>
                          <a:cs typeface="Calibri" panose="020F0502020204030204" pitchFamily="34" charset="0"/>
                        </a:rPr>
                        <a:t>Diseño de las estrategias de Desarrollo Estadístico y de Diseminación de Datos. </a:t>
                      </a:r>
                      <a:endParaRPr lang="es-ES" sz="1100">
                        <a:effectLst/>
                        <a:latin typeface="+mn-lt"/>
                        <a:ea typeface="Times New Roman" panose="02020603050405020304" pitchFamily="18" charset="0"/>
                        <a:cs typeface="Times New Roman" panose="02020603050405020304" pitchFamily="18" charset="0"/>
                      </a:endParaRPr>
                    </a:p>
                    <a:p>
                      <a:pPr marL="342900" marR="0" lvl="0" indent="-342900">
                        <a:spcBef>
                          <a:spcPts val="200"/>
                        </a:spcBef>
                        <a:spcAft>
                          <a:spcPts val="200"/>
                        </a:spcAft>
                        <a:buFont typeface="Arial" panose="020B0604020202020204" pitchFamily="34" charset="0"/>
                        <a:buChar char="•"/>
                        <a:tabLst>
                          <a:tab pos="111125" algn="l"/>
                        </a:tabLst>
                      </a:pPr>
                      <a:r>
                        <a:rPr lang="es-MX" sz="1100">
                          <a:effectLst/>
                          <a:latin typeface="+mn-lt"/>
                          <a:ea typeface="Times New Roman" panose="02020603050405020304" pitchFamily="18" charset="0"/>
                          <a:cs typeface="Calibri" panose="020F0502020204030204" pitchFamily="34" charset="0"/>
                        </a:rPr>
                        <a:t>Desarrollo de capacidades institucionales y colaboración interinstitucional.</a:t>
                      </a:r>
                      <a:endParaRPr lang="es-ES" sz="1100">
                        <a:effectLst/>
                        <a:latin typeface="+mn-lt"/>
                        <a:ea typeface="Times New Roman" panose="02020603050405020304" pitchFamily="18" charset="0"/>
                        <a:cs typeface="Times New Roman" panose="02020603050405020304" pitchFamily="18" charset="0"/>
                      </a:endParaRPr>
                    </a:p>
                    <a:p>
                      <a:pPr marL="342900" marR="0" lvl="0" indent="-342900">
                        <a:spcBef>
                          <a:spcPts val="200"/>
                        </a:spcBef>
                        <a:spcAft>
                          <a:spcPts val="200"/>
                        </a:spcAft>
                        <a:buFont typeface="Arial" panose="020B0604020202020204" pitchFamily="34" charset="0"/>
                        <a:buChar char="•"/>
                        <a:tabLst>
                          <a:tab pos="111125" algn="l"/>
                        </a:tabLst>
                      </a:pPr>
                      <a:r>
                        <a:rPr lang="es-MX" sz="1100">
                          <a:effectLst/>
                          <a:latin typeface="+mn-lt"/>
                          <a:ea typeface="Times New Roman" panose="02020603050405020304" pitchFamily="18" charset="0"/>
                          <a:cs typeface="Calibri" panose="020F0502020204030204" pitchFamily="34" charset="0"/>
                        </a:rPr>
                        <a:t>Se evaluaron con HECRA 26 registros administrativos de 19 instituciones. (51% del CEIEG)</a:t>
                      </a:r>
                      <a:endParaRPr lang="es-ES" sz="1100">
                        <a:effectLst/>
                        <a:latin typeface="+mn-lt"/>
                        <a:ea typeface="Times New Roman" panose="02020603050405020304" pitchFamily="18" charset="0"/>
                        <a:cs typeface="Times New Roman" panose="02020603050405020304" pitchFamily="18" charset="0"/>
                      </a:endParaRPr>
                    </a:p>
                    <a:p>
                      <a:pPr marL="342900" marR="0" lvl="0" indent="-342900">
                        <a:spcBef>
                          <a:spcPts val="200"/>
                        </a:spcBef>
                        <a:spcAft>
                          <a:spcPts val="200"/>
                        </a:spcAft>
                        <a:buFont typeface="Arial" panose="020B0604020202020204" pitchFamily="34" charset="0"/>
                        <a:buChar char="•"/>
                        <a:tabLst>
                          <a:tab pos="111125" algn="l"/>
                        </a:tabLst>
                      </a:pPr>
                      <a:r>
                        <a:rPr lang="es-MX" sz="1100">
                          <a:effectLst/>
                          <a:latin typeface="+mn-lt"/>
                          <a:ea typeface="Times New Roman" panose="02020603050405020304" pitchFamily="18" charset="0"/>
                          <a:cs typeface="Calibri" panose="020F0502020204030204" pitchFamily="34" charset="0"/>
                        </a:rPr>
                        <a:t>Se documentaron 14 operaciones estadísticas en apego al estándar internacional DDI (</a:t>
                      </a:r>
                      <a:r>
                        <a:rPr lang="es-MX" sz="1100" i="1">
                          <a:effectLst/>
                          <a:latin typeface="+mn-lt"/>
                          <a:ea typeface="Times New Roman" panose="02020603050405020304" pitchFamily="18" charset="0"/>
                          <a:cs typeface="Calibri" panose="020F0502020204030204" pitchFamily="34" charset="0"/>
                        </a:rPr>
                        <a:t>Data Documentation Initiative</a:t>
                      </a:r>
                      <a:r>
                        <a:rPr lang="es-MX" sz="1100">
                          <a:effectLst/>
                          <a:latin typeface="+mn-lt"/>
                          <a:ea typeface="Times New Roman" panose="02020603050405020304" pitchFamily="18" charset="0"/>
                          <a:cs typeface="Calibri" panose="020F0502020204030204" pitchFamily="34" charset="0"/>
                        </a:rPr>
                        <a:t>). </a:t>
                      </a:r>
                      <a:endParaRPr lang="es-ES" sz="1100">
                        <a:effectLst/>
                        <a:latin typeface="+mn-lt"/>
                        <a:ea typeface="Times New Roman" panose="02020603050405020304" pitchFamily="18" charset="0"/>
                        <a:cs typeface="Times New Roman" panose="02020603050405020304" pitchFamily="18" charset="0"/>
                      </a:endParaRPr>
                    </a:p>
                    <a:p>
                      <a:pPr marL="342900" marR="0" lvl="0" indent="-342900">
                        <a:spcBef>
                          <a:spcPts val="200"/>
                        </a:spcBef>
                        <a:spcAft>
                          <a:spcPts val="200"/>
                        </a:spcAft>
                        <a:buFont typeface="Arial" panose="020B0604020202020204" pitchFamily="34" charset="0"/>
                        <a:buChar char="•"/>
                        <a:tabLst>
                          <a:tab pos="111125" algn="l"/>
                        </a:tabLst>
                      </a:pPr>
                      <a:r>
                        <a:rPr lang="es-MX" sz="1100">
                          <a:effectLst/>
                          <a:latin typeface="+mn-lt"/>
                          <a:ea typeface="Times New Roman" panose="02020603050405020304" pitchFamily="18" charset="0"/>
                          <a:cs typeface="Calibri" panose="020F0502020204030204" pitchFamily="34" charset="0"/>
                        </a:rPr>
                        <a:t>120 especialistas capacitados.   </a:t>
                      </a:r>
                      <a:endParaRPr lang="es-ES" sz="1100">
                        <a:effectLst/>
                        <a:latin typeface="+mn-lt"/>
                        <a:ea typeface="Times New Roman" panose="02020603050405020304" pitchFamily="18" charset="0"/>
                        <a:cs typeface="Times New Roman" panose="02020603050405020304" pitchFamily="18" charset="0"/>
                      </a:endParaRPr>
                    </a:p>
                    <a:p>
                      <a:pPr marL="342900" marR="0" lvl="0" indent="-342900">
                        <a:spcBef>
                          <a:spcPts val="200"/>
                        </a:spcBef>
                        <a:spcAft>
                          <a:spcPts val="200"/>
                        </a:spcAft>
                        <a:buFont typeface="Arial" panose="020B0604020202020204" pitchFamily="34" charset="0"/>
                        <a:buChar char="•"/>
                        <a:tabLst>
                          <a:tab pos="111125" algn="l"/>
                        </a:tabLst>
                      </a:pPr>
                      <a:r>
                        <a:rPr lang="es-MX" sz="1100">
                          <a:effectLst/>
                          <a:latin typeface="+mn-lt"/>
                          <a:ea typeface="Times New Roman" panose="02020603050405020304" pitchFamily="18" charset="0"/>
                          <a:cs typeface="Calibri" panose="020F0502020204030204" pitchFamily="34" charset="0"/>
                        </a:rPr>
                        <a:t>Estrategia de Datos Abiertos supera los 250 datasets liberados en el portal datos.jalisco.gob.mx y más de 200 en el nacional.</a:t>
                      </a:r>
                      <a:endParaRPr lang="es-ES" sz="1100">
                        <a:effectLst/>
                        <a:latin typeface="+mn-lt"/>
                        <a:ea typeface="Times New Roman" panose="02020603050405020304" pitchFamily="18" charset="0"/>
                        <a:cs typeface="Times New Roman" panose="02020603050405020304" pitchFamily="18" charset="0"/>
                      </a:endParaRPr>
                    </a:p>
                    <a:p>
                      <a:pPr marL="0" marR="0">
                        <a:spcBef>
                          <a:spcPts val="200"/>
                        </a:spcBef>
                        <a:spcAft>
                          <a:spcPts val="200"/>
                        </a:spcAft>
                      </a:pPr>
                      <a:r>
                        <a:rPr lang="es-MX" sz="1100">
                          <a:effectLst/>
                          <a:latin typeface="+mn-lt"/>
                          <a:ea typeface="Times New Roman" panose="02020603050405020304" pitchFamily="18" charset="0"/>
                          <a:cs typeface="Calibri" panose="020F0502020204030204" pitchFamily="34" charset="0"/>
                        </a:rPr>
                        <a:t> </a:t>
                      </a:r>
                      <a:endParaRPr lang="es-ES" sz="1100">
                        <a:effectLst/>
                        <a:latin typeface="+mn-lt"/>
                        <a:ea typeface="Times New Roman" panose="02020603050405020304" pitchFamily="18" charset="0"/>
                        <a:cs typeface="Times New Roman" panose="02020603050405020304" pitchFamily="18" charset="0"/>
                      </a:endParaRPr>
                    </a:p>
                  </a:txBody>
                  <a:tcPr marL="44689" marR="44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200"/>
                        </a:spcBef>
                        <a:spcAft>
                          <a:spcPts val="200"/>
                        </a:spcAft>
                        <a:buFont typeface="Arial" panose="020B0604020202020204" pitchFamily="34" charset="0"/>
                        <a:buChar char="•"/>
                        <a:tabLst>
                          <a:tab pos="111125" algn="l"/>
                        </a:tabLst>
                      </a:pPr>
                      <a:r>
                        <a:rPr lang="es-MX" sz="1100" dirty="0">
                          <a:effectLst/>
                          <a:latin typeface="+mn-lt"/>
                          <a:ea typeface="Times New Roman" panose="02020603050405020304" pitchFamily="18" charset="0"/>
                          <a:cs typeface="Calibri" panose="020F0502020204030204" pitchFamily="34" charset="0"/>
                        </a:rPr>
                        <a:t>Más de 130 funcionarios de áreas de Planeación, Programación, Presupuesto y Evaluación capacitados. (24 instituciones)</a:t>
                      </a:r>
                      <a:endParaRPr lang="es-ES" sz="1100" dirty="0">
                        <a:effectLst/>
                        <a:latin typeface="+mn-lt"/>
                        <a:ea typeface="Times New Roman" panose="02020603050405020304" pitchFamily="18" charset="0"/>
                        <a:cs typeface="Times New Roman" panose="02020603050405020304" pitchFamily="18" charset="0"/>
                      </a:endParaRPr>
                    </a:p>
                    <a:p>
                      <a:pPr marL="342900" marR="0" lvl="0" indent="-342900">
                        <a:spcBef>
                          <a:spcPts val="200"/>
                        </a:spcBef>
                        <a:spcAft>
                          <a:spcPts val="200"/>
                        </a:spcAft>
                        <a:buFont typeface="Arial" panose="020B0604020202020204" pitchFamily="34" charset="0"/>
                        <a:buChar char="•"/>
                        <a:tabLst>
                          <a:tab pos="111125" algn="l"/>
                        </a:tabLst>
                      </a:pPr>
                      <a:r>
                        <a:rPr lang="es-MX" sz="1100" dirty="0">
                          <a:effectLst/>
                          <a:latin typeface="+mn-lt"/>
                          <a:ea typeface="Times New Roman" panose="02020603050405020304" pitchFamily="18" charset="0"/>
                          <a:cs typeface="Calibri" panose="020F0502020204030204" pitchFamily="34" charset="0"/>
                        </a:rPr>
                        <a:t>Cuatro herramientas de Monitoreo y Evaluación:</a:t>
                      </a:r>
                      <a:endParaRPr lang="es-ES" sz="1100" dirty="0">
                        <a:effectLst/>
                        <a:latin typeface="+mn-lt"/>
                        <a:ea typeface="Times New Roman" panose="02020603050405020304" pitchFamily="18" charset="0"/>
                        <a:cs typeface="Times New Roman" panose="02020603050405020304" pitchFamily="18" charset="0"/>
                      </a:endParaRPr>
                    </a:p>
                    <a:p>
                      <a:pPr marL="742950" marR="0" lvl="1" indent="-285750">
                        <a:spcBef>
                          <a:spcPts val="200"/>
                        </a:spcBef>
                        <a:spcAft>
                          <a:spcPts val="200"/>
                        </a:spcAft>
                        <a:buFont typeface="Wingdings" panose="05000000000000000000" pitchFamily="2" charset="2"/>
                        <a:buChar char=""/>
                        <a:tabLst>
                          <a:tab pos="322580" algn="l"/>
                        </a:tabLst>
                      </a:pPr>
                      <a:r>
                        <a:rPr lang="es-MX" sz="1100" dirty="0">
                          <a:effectLst/>
                          <a:latin typeface="+mn-lt"/>
                          <a:ea typeface="Times New Roman" panose="02020603050405020304" pitchFamily="18" charset="0"/>
                          <a:cs typeface="Calibri" panose="020F0502020204030204" pitchFamily="34" charset="0"/>
                        </a:rPr>
                        <a:t>HECI-Herramienta para Evaluación de la Calidad de los Indicadores</a:t>
                      </a:r>
                      <a:endParaRPr lang="es-ES" sz="1100" dirty="0">
                        <a:effectLst/>
                        <a:latin typeface="+mn-lt"/>
                        <a:ea typeface="Times New Roman" panose="02020603050405020304" pitchFamily="18" charset="0"/>
                        <a:cs typeface="Times New Roman" panose="02020603050405020304" pitchFamily="18" charset="0"/>
                      </a:endParaRPr>
                    </a:p>
                    <a:p>
                      <a:pPr marL="742950" marR="0" lvl="1" indent="-285750">
                        <a:spcBef>
                          <a:spcPts val="200"/>
                        </a:spcBef>
                        <a:spcAft>
                          <a:spcPts val="200"/>
                        </a:spcAft>
                        <a:buFont typeface="Wingdings" panose="05000000000000000000" pitchFamily="2" charset="2"/>
                        <a:buChar char=""/>
                        <a:tabLst>
                          <a:tab pos="322580" algn="l"/>
                        </a:tabLst>
                      </a:pPr>
                      <a:r>
                        <a:rPr lang="es-MX" sz="1100" dirty="0">
                          <a:effectLst/>
                          <a:latin typeface="+mn-lt"/>
                          <a:ea typeface="Times New Roman" panose="02020603050405020304" pitchFamily="18" charset="0"/>
                          <a:cs typeface="Calibri" panose="020F0502020204030204" pitchFamily="34" charset="0"/>
                        </a:rPr>
                        <a:t>CMG - Cuadro de Mando Gubernamental </a:t>
                      </a:r>
                      <a:endParaRPr lang="es-ES" sz="1100" dirty="0">
                        <a:effectLst/>
                        <a:latin typeface="+mn-lt"/>
                        <a:ea typeface="Times New Roman" panose="02020603050405020304" pitchFamily="18" charset="0"/>
                        <a:cs typeface="Times New Roman" panose="02020603050405020304" pitchFamily="18" charset="0"/>
                      </a:endParaRPr>
                    </a:p>
                    <a:p>
                      <a:pPr marL="742950" marR="0" lvl="1" indent="-285750">
                        <a:spcBef>
                          <a:spcPts val="200"/>
                        </a:spcBef>
                        <a:spcAft>
                          <a:spcPts val="200"/>
                        </a:spcAft>
                        <a:buFont typeface="Wingdings" panose="05000000000000000000" pitchFamily="2" charset="2"/>
                        <a:buChar char=""/>
                        <a:tabLst>
                          <a:tab pos="322580" algn="l"/>
                        </a:tabLst>
                      </a:pPr>
                      <a:r>
                        <a:rPr lang="es-MX" sz="1100" dirty="0">
                          <a:effectLst/>
                          <a:latin typeface="+mn-lt"/>
                          <a:ea typeface="Times New Roman" panose="02020603050405020304" pitchFamily="18" charset="0"/>
                          <a:cs typeface="Calibri" panose="020F0502020204030204" pitchFamily="34" charset="0"/>
                        </a:rPr>
                        <a:t>MGMP - Marco de Gasto de Mediano Plazo</a:t>
                      </a:r>
                      <a:endParaRPr lang="es-ES" sz="1100" dirty="0">
                        <a:effectLst/>
                        <a:latin typeface="+mn-lt"/>
                        <a:ea typeface="Times New Roman" panose="02020603050405020304" pitchFamily="18" charset="0"/>
                        <a:cs typeface="Times New Roman" panose="02020603050405020304" pitchFamily="18" charset="0"/>
                      </a:endParaRPr>
                    </a:p>
                    <a:p>
                      <a:pPr marL="742950" marR="0" lvl="1" indent="-285750">
                        <a:spcBef>
                          <a:spcPts val="200"/>
                        </a:spcBef>
                        <a:spcAft>
                          <a:spcPts val="200"/>
                        </a:spcAft>
                        <a:buFont typeface="Wingdings" panose="05000000000000000000" pitchFamily="2" charset="2"/>
                        <a:buChar char=""/>
                        <a:tabLst>
                          <a:tab pos="322580" algn="l"/>
                        </a:tabLst>
                      </a:pPr>
                      <a:r>
                        <a:rPr lang="es-MX" sz="1100" dirty="0">
                          <a:effectLst/>
                          <a:latin typeface="+mn-lt"/>
                          <a:ea typeface="Times New Roman" panose="02020603050405020304" pitchFamily="18" charset="0"/>
                          <a:cs typeface="Calibri" panose="020F0502020204030204" pitchFamily="34" charset="0"/>
                        </a:rPr>
                        <a:t>HEDA - Herramienta de Evaluación de Datos para su Apertura</a:t>
                      </a:r>
                      <a:endParaRPr lang="es-ES" sz="1100" dirty="0">
                        <a:effectLst/>
                        <a:latin typeface="+mn-lt"/>
                        <a:ea typeface="Times New Roman" panose="02020603050405020304" pitchFamily="18" charset="0"/>
                        <a:cs typeface="Times New Roman" panose="02020603050405020304" pitchFamily="18" charset="0"/>
                      </a:endParaRPr>
                    </a:p>
                    <a:p>
                      <a:pPr marL="342900" marR="0" lvl="0" indent="-342900">
                        <a:spcBef>
                          <a:spcPts val="200"/>
                        </a:spcBef>
                        <a:spcAft>
                          <a:spcPts val="200"/>
                        </a:spcAft>
                        <a:buFont typeface="Arial" panose="020B0604020202020204" pitchFamily="34" charset="0"/>
                        <a:buChar char="•"/>
                        <a:tabLst>
                          <a:tab pos="111125" algn="l"/>
                        </a:tabLst>
                      </a:pPr>
                      <a:r>
                        <a:rPr lang="es-MX" sz="1100" dirty="0">
                          <a:effectLst/>
                          <a:latin typeface="+mn-lt"/>
                          <a:ea typeface="Times New Roman" panose="02020603050405020304" pitchFamily="18" charset="0"/>
                          <a:cs typeface="Calibri" panose="020F0502020204030204" pitchFamily="34" charset="0"/>
                        </a:rPr>
                        <a:t>Trabajo intergubernamental hacia un sistema de M&amp;E, con 5 instituciones del Poder Ejecutivo; ASEJ (Poder Legislativo); ITEI; y el observatorio ciudadano Jalisco Cómo Vamos.</a:t>
                      </a:r>
                      <a:endParaRPr lang="es-ES" sz="1100" dirty="0">
                        <a:effectLst/>
                        <a:latin typeface="+mn-lt"/>
                        <a:ea typeface="Times New Roman" panose="02020603050405020304" pitchFamily="18" charset="0"/>
                        <a:cs typeface="Times New Roman" panose="02020603050405020304" pitchFamily="18" charset="0"/>
                      </a:endParaRPr>
                    </a:p>
                  </a:txBody>
                  <a:tcPr marL="44689" marR="44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26207709"/>
                  </a:ext>
                </a:extLst>
              </a:tr>
            </a:tbl>
          </a:graphicData>
        </a:graphic>
      </p:graphicFrame>
    </p:spTree>
    <p:extLst>
      <p:ext uri="{BB962C8B-B14F-4D97-AF65-F5344CB8AC3E}">
        <p14:creationId xmlns:p14="http://schemas.microsoft.com/office/powerpoint/2010/main" val="38431194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5. Intervención </a:t>
            </a:r>
            <a:r>
              <a:rPr lang="es-MX" dirty="0"/>
              <a:t>de los miembros del Consejo </a:t>
            </a:r>
            <a:r>
              <a:rPr lang="es-MX" dirty="0" smtClean="0"/>
              <a:t>Consultivo</a:t>
            </a: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40919255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6. Asuntos varios</a:t>
            </a: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28822433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asted-image.pdf"/>
          <p:cNvPicPr/>
          <p:nvPr/>
        </p:nvPicPr>
        <p:blipFill>
          <a:blip r:embed="rId2" cstate="screen">
            <a:extLst>
              <a:ext uri="{28A0092B-C50C-407E-A947-70E740481C1C}">
                <a14:useLocalDpi xmlns:a14="http://schemas.microsoft.com/office/drawing/2010/main"/>
              </a:ext>
            </a:extLst>
          </a:blip>
          <a:stretch>
            <a:fillRect/>
          </a:stretch>
        </p:blipFill>
        <p:spPr>
          <a:xfrm rot="16200000">
            <a:off x="4449949" y="2596254"/>
            <a:ext cx="3082552" cy="285360"/>
          </a:xfrm>
          <a:prstGeom prst="rect">
            <a:avLst/>
          </a:prstGeom>
          <a:ln w="12700">
            <a:miter lim="400000"/>
          </a:ln>
        </p:spPr>
      </p:pic>
      <p:pic>
        <p:nvPicPr>
          <p:cNvPr id="18" name="Imagen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8" y="486207"/>
            <a:ext cx="5375275" cy="3621144"/>
          </a:xfrm>
          <a:prstGeom prst="rect">
            <a:avLst/>
          </a:prstGeom>
        </p:spPr>
      </p:pic>
      <p:sp>
        <p:nvSpPr>
          <p:cNvPr id="19" name="Rectángulo 18"/>
          <p:cNvSpPr/>
          <p:nvPr/>
        </p:nvSpPr>
        <p:spPr>
          <a:xfrm>
            <a:off x="2038199" y="3821709"/>
            <a:ext cx="1852891" cy="338554"/>
          </a:xfrm>
          <a:prstGeom prst="rect">
            <a:avLst/>
          </a:prstGeom>
        </p:spPr>
        <p:txBody>
          <a:bodyPr wrap="none">
            <a:spAutoFit/>
          </a:bodyPr>
          <a:lstStyle/>
          <a:p>
            <a:pPr algn="ctr">
              <a:buClr>
                <a:srgbClr val="CCCC00"/>
              </a:buClr>
              <a:buFont typeface="Wingdings" pitchFamily="2" charset="2"/>
              <a:buNone/>
            </a:pPr>
            <a:r>
              <a:rPr lang="es-MX" sz="1600" b="1" dirty="0">
                <a:solidFill>
                  <a:srgbClr val="800000"/>
                </a:solidFill>
                <a:cs typeface="Arial"/>
              </a:rPr>
              <a:t>www.iieg.gob.mx</a:t>
            </a:r>
          </a:p>
        </p:txBody>
      </p:sp>
      <p:sp>
        <p:nvSpPr>
          <p:cNvPr id="21" name="Text Box 11"/>
          <p:cNvSpPr txBox="1">
            <a:spLocks noChangeArrowheads="1"/>
          </p:cNvSpPr>
          <p:nvPr/>
        </p:nvSpPr>
        <p:spPr bwMode="auto">
          <a:xfrm>
            <a:off x="6156326" y="3151338"/>
            <a:ext cx="2532063" cy="1026728"/>
          </a:xfrm>
          <a:prstGeom prst="rect">
            <a:avLst/>
          </a:prstGeom>
          <a:noFill/>
          <a:ln w="9525">
            <a:noFill/>
            <a:miter lim="800000"/>
            <a:headEnd/>
            <a:tailEnd/>
          </a:ln>
        </p:spPr>
        <p:txBody>
          <a:bodyPr wrap="square" lIns="102397" tIns="51199" rIns="102397" bIns="51199">
            <a:spAutoFit/>
          </a:bodyPr>
          <a:lstStyle/>
          <a:p>
            <a:pPr algn="ctr">
              <a:buClr>
                <a:srgbClr val="CCCC00"/>
              </a:buClr>
              <a:buFont typeface="Wingdings" pitchFamily="2" charset="2"/>
              <a:buNone/>
            </a:pPr>
            <a:r>
              <a:rPr lang="es-MX" sz="1200" dirty="0">
                <a:solidFill>
                  <a:srgbClr val="000000"/>
                </a:solidFill>
                <a:cs typeface="Arial"/>
              </a:rPr>
              <a:t>Calzada de los Pirules No. 71</a:t>
            </a:r>
          </a:p>
          <a:p>
            <a:pPr algn="ctr">
              <a:buClr>
                <a:srgbClr val="CCCC00"/>
              </a:buClr>
              <a:buFont typeface="Wingdings" pitchFamily="2" charset="2"/>
              <a:buNone/>
            </a:pPr>
            <a:r>
              <a:rPr lang="es-MX" sz="1200" dirty="0">
                <a:solidFill>
                  <a:srgbClr val="000000"/>
                </a:solidFill>
                <a:cs typeface="Arial"/>
              </a:rPr>
              <a:t>Col. Ciudad </a:t>
            </a:r>
            <a:r>
              <a:rPr lang="es-MX" sz="1200" dirty="0" smtClean="0">
                <a:solidFill>
                  <a:srgbClr val="000000"/>
                </a:solidFill>
                <a:cs typeface="Arial"/>
              </a:rPr>
              <a:t>Granja C.P</a:t>
            </a:r>
            <a:r>
              <a:rPr lang="es-MX" sz="1200" dirty="0">
                <a:solidFill>
                  <a:srgbClr val="000000"/>
                </a:solidFill>
                <a:cs typeface="Arial"/>
              </a:rPr>
              <a:t>.45010</a:t>
            </a:r>
          </a:p>
          <a:p>
            <a:pPr algn="ctr">
              <a:buClr>
                <a:srgbClr val="CCCC00"/>
              </a:buClr>
              <a:buFont typeface="Wingdings" pitchFamily="2" charset="2"/>
              <a:buNone/>
            </a:pPr>
            <a:r>
              <a:rPr lang="es-MX" sz="1200" dirty="0">
                <a:solidFill>
                  <a:srgbClr val="000000"/>
                </a:solidFill>
                <a:cs typeface="Arial"/>
              </a:rPr>
              <a:t>Zapopan, Jalisco, México</a:t>
            </a:r>
          </a:p>
          <a:p>
            <a:pPr algn="ctr">
              <a:buClr>
                <a:srgbClr val="CCCC00"/>
              </a:buClr>
              <a:buFont typeface="Wingdings" pitchFamily="2" charset="2"/>
              <a:buNone/>
            </a:pPr>
            <a:r>
              <a:rPr lang="es-MX" sz="1200" dirty="0" smtClean="0">
                <a:solidFill>
                  <a:srgbClr val="000000"/>
                </a:solidFill>
                <a:cs typeface="Arial"/>
              </a:rPr>
              <a:t>Teléfono: (</a:t>
            </a:r>
            <a:r>
              <a:rPr lang="es-MX" sz="1200" dirty="0">
                <a:solidFill>
                  <a:srgbClr val="000000"/>
                </a:solidFill>
                <a:cs typeface="Arial"/>
              </a:rPr>
              <a:t>33) 3777-1770</a:t>
            </a:r>
          </a:p>
          <a:p>
            <a:pPr algn="ctr">
              <a:buClr>
                <a:srgbClr val="CCCC00"/>
              </a:buClr>
              <a:buFont typeface="Wingdings" pitchFamily="2" charset="2"/>
              <a:buNone/>
            </a:pPr>
            <a:r>
              <a:rPr lang="es-MX" sz="1200" dirty="0">
                <a:solidFill>
                  <a:srgbClr val="000000"/>
                </a:solidFill>
                <a:cs typeface="Arial"/>
                <a:hlinkClick r:id="rId4"/>
              </a:rPr>
              <a:t>contacto.iieg@jalisco.gob.mx</a:t>
            </a:r>
            <a:endParaRPr lang="es-MX" sz="1200" dirty="0">
              <a:solidFill>
                <a:srgbClr val="000000"/>
              </a:solidFill>
              <a:cs typeface="Arial"/>
            </a:endParaRPr>
          </a:p>
        </p:txBody>
      </p:sp>
      <p:sp>
        <p:nvSpPr>
          <p:cNvPr id="22" name="Text Box 11"/>
          <p:cNvSpPr txBox="1">
            <a:spLocks noChangeArrowheads="1"/>
          </p:cNvSpPr>
          <p:nvPr/>
        </p:nvSpPr>
        <p:spPr bwMode="auto">
          <a:xfrm>
            <a:off x="6156325" y="2591220"/>
            <a:ext cx="2532064" cy="262943"/>
          </a:xfrm>
          <a:prstGeom prst="rect">
            <a:avLst/>
          </a:prstGeom>
          <a:noFill/>
          <a:ln w="9525">
            <a:noFill/>
            <a:miter lim="800000"/>
            <a:headEnd/>
            <a:tailEnd/>
          </a:ln>
        </p:spPr>
        <p:txBody>
          <a:bodyPr wrap="square" lIns="72000" tIns="54000" rIns="72000" bIns="54000">
            <a:spAutoFit/>
          </a:bodyPr>
          <a:lstStyle/>
          <a:p>
            <a:pPr algn="ctr">
              <a:buClr>
                <a:srgbClr val="CCCC00"/>
              </a:buClr>
              <a:buFont typeface="Wingdings" pitchFamily="2" charset="2"/>
              <a:buNone/>
            </a:pPr>
            <a:r>
              <a:rPr lang="es-MX" sz="1000" b="1" dirty="0" smtClean="0">
                <a:solidFill>
                  <a:srgbClr val="800000"/>
                </a:solidFill>
                <a:cs typeface="Arial"/>
              </a:rPr>
              <a:t>Suscríbete a nuestro boletín</a:t>
            </a:r>
            <a:endParaRPr lang="es-MX" sz="1000" b="1" dirty="0">
              <a:solidFill>
                <a:srgbClr val="800000"/>
              </a:solidFill>
              <a:cs typeface="Arial"/>
            </a:endParaRPr>
          </a:p>
        </p:txBody>
      </p:sp>
      <p:pic>
        <p:nvPicPr>
          <p:cNvPr id="23" name="Imagen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2993" y="1282150"/>
            <a:ext cx="1358728" cy="1286041"/>
          </a:xfrm>
          <a:prstGeom prst="rect">
            <a:avLst/>
          </a:prstGeom>
          <a:ln w="3175" cmpd="sng">
            <a:solidFill>
              <a:schemeClr val="bg1">
                <a:lumMod val="85000"/>
              </a:schemeClr>
            </a:solidFill>
          </a:ln>
          <a:effectLst/>
        </p:spPr>
      </p:pic>
      <p:pic>
        <p:nvPicPr>
          <p:cNvPr id="24" name="Imagen 23"/>
          <p:cNvPicPr>
            <a:picLocks noChangeAspect="1"/>
          </p:cNvPicPr>
          <p:nvPr/>
        </p:nvPicPr>
        <p:blipFill>
          <a:blip r:embed="rId6"/>
          <a:stretch>
            <a:fillRect/>
          </a:stretch>
        </p:blipFill>
        <p:spPr>
          <a:xfrm>
            <a:off x="2416975" y="4184680"/>
            <a:ext cx="1131191" cy="163123"/>
          </a:xfrm>
          <a:prstGeom prst="rect">
            <a:avLst/>
          </a:prstGeom>
        </p:spPr>
      </p:pic>
    </p:spTree>
    <p:extLst>
      <p:ext uri="{BB962C8B-B14F-4D97-AF65-F5344CB8AC3E}">
        <p14:creationId xmlns:p14="http://schemas.microsoft.com/office/powerpoint/2010/main" val="112028913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Vector Smart Objec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4457" y="1703434"/>
            <a:ext cx="1766011" cy="1717891"/>
          </a:xfrm>
          <a:prstGeom prst="rect">
            <a:avLst/>
          </a:prstGeom>
        </p:spPr>
      </p:pic>
    </p:spTree>
    <p:extLst>
      <p:ext uri="{BB962C8B-B14F-4D97-AF65-F5344CB8AC3E}">
        <p14:creationId xmlns:p14="http://schemas.microsoft.com/office/powerpoint/2010/main" val="3871057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_tradnl" dirty="0"/>
              <a:t>Generación de información geográfica subnacional</a:t>
            </a:r>
          </a:p>
        </p:txBody>
      </p:sp>
      <p:sp>
        <p:nvSpPr>
          <p:cNvPr id="5" name="Marcador de contenido 4"/>
          <p:cNvSpPr>
            <a:spLocks noGrp="1"/>
          </p:cNvSpPr>
          <p:nvPr>
            <p:ph sz="half" idx="1"/>
          </p:nvPr>
        </p:nvSpPr>
        <p:spPr/>
        <p:txBody>
          <a:bodyPr/>
          <a:lstStyle/>
          <a:p>
            <a:r>
              <a:rPr lang="es-ES_tradnl" dirty="0"/>
              <a:t>Los datos geoespaciales se producen a partir de:</a:t>
            </a:r>
          </a:p>
          <a:p>
            <a:pPr marL="735013" lvl="1" indent="-285750">
              <a:buFont typeface="Arial" panose="020B0604020202020204" pitchFamily="34" charset="0"/>
              <a:buChar char="•"/>
            </a:pPr>
            <a:r>
              <a:rPr lang="es-ES_tradnl" dirty="0"/>
              <a:t>Cartografía participativa</a:t>
            </a:r>
          </a:p>
          <a:p>
            <a:pPr marL="735013" lvl="1" indent="-285750">
              <a:buFont typeface="Arial" panose="020B0604020202020204" pitchFamily="34" charset="0"/>
              <a:buChar char="•"/>
            </a:pPr>
            <a:r>
              <a:rPr lang="es-ES_tradnl" dirty="0"/>
              <a:t>Trabajo de campo</a:t>
            </a:r>
          </a:p>
          <a:p>
            <a:pPr marL="735013" lvl="1" indent="-285750">
              <a:buFont typeface="Arial" panose="020B0604020202020204" pitchFamily="34" charset="0"/>
              <a:buChar char="•"/>
            </a:pPr>
            <a:r>
              <a:rPr lang="es-ES_tradnl" dirty="0"/>
              <a:t>Sensores remotos</a:t>
            </a:r>
          </a:p>
          <a:p>
            <a:pPr marL="735013" lvl="1" indent="-285750">
              <a:buFont typeface="Arial" panose="020B0604020202020204" pitchFamily="34" charset="0"/>
              <a:buChar char="•"/>
            </a:pPr>
            <a:r>
              <a:rPr lang="es-ES_tradnl" dirty="0"/>
              <a:t>Registros administrativos</a:t>
            </a:r>
          </a:p>
          <a:p>
            <a:pPr marL="735013" lvl="1" indent="-285750">
              <a:buFont typeface="Arial" panose="020B0604020202020204" pitchFamily="34" charset="0"/>
              <a:buChar char="•"/>
            </a:pPr>
            <a:r>
              <a:rPr lang="es-ES_tradnl" dirty="0"/>
              <a:t>Otros recursos</a:t>
            </a:r>
          </a:p>
          <a:p>
            <a:pPr marL="285750" indent="-285750">
              <a:buFont typeface="Arial" panose="020B0604020202020204" pitchFamily="34" charset="0"/>
              <a:buChar char="•"/>
            </a:pPr>
            <a:endParaRPr lang="es-ES_tradnl" dirty="0"/>
          </a:p>
          <a:p>
            <a:r>
              <a:rPr lang="es-ES_tradnl" dirty="0"/>
              <a:t>En distintas escalas:</a:t>
            </a:r>
          </a:p>
          <a:p>
            <a:pPr marL="735013" lvl="1" indent="-285750">
              <a:buFont typeface="Arial" panose="020B0604020202020204" pitchFamily="34" charset="0"/>
              <a:buChar char="•"/>
            </a:pPr>
            <a:r>
              <a:rPr lang="es-ES_tradnl" dirty="0"/>
              <a:t>Estatal</a:t>
            </a:r>
          </a:p>
          <a:p>
            <a:pPr marL="735013" lvl="1" indent="-285750">
              <a:buFont typeface="Arial" panose="020B0604020202020204" pitchFamily="34" charset="0"/>
              <a:buChar char="•"/>
            </a:pPr>
            <a:r>
              <a:rPr lang="es-ES_tradnl" dirty="0"/>
              <a:t>Regional</a:t>
            </a:r>
          </a:p>
          <a:p>
            <a:pPr marL="735013" lvl="1" indent="-285750">
              <a:buFont typeface="Arial" panose="020B0604020202020204" pitchFamily="34" charset="0"/>
              <a:buChar char="•"/>
            </a:pPr>
            <a:r>
              <a:rPr lang="es-ES_tradnl" dirty="0"/>
              <a:t>Municipal</a:t>
            </a:r>
          </a:p>
          <a:p>
            <a:pPr marL="735013" lvl="1" indent="-285750">
              <a:buFont typeface="Arial" panose="020B0604020202020204" pitchFamily="34" charset="0"/>
              <a:buChar char="•"/>
            </a:pPr>
            <a:r>
              <a:rPr lang="es-ES_tradnl" dirty="0"/>
              <a:t>Local</a:t>
            </a:r>
          </a:p>
          <a:p>
            <a:pPr lvl="1" indent="0">
              <a:buNone/>
            </a:pPr>
            <a:endParaRPr lang="es-ES_tradnl" dirty="0"/>
          </a:p>
        </p:txBody>
      </p:sp>
      <p:pic>
        <p:nvPicPr>
          <p:cNvPr id="7" name="1 Imagen"/>
          <p:cNvPicPr>
            <a:picLocks noGrp="1" noChangeAspect="1"/>
          </p:cNvPicPr>
          <p:nvPr>
            <p:ph sz="half" idx="13"/>
          </p:nvPr>
        </p:nvPicPr>
        <p:blipFill>
          <a:blip r:embed="rId2" cstate="screen">
            <a:extLst>
              <a:ext uri="{28A0092B-C50C-407E-A947-70E740481C1C}">
                <a14:useLocalDpi xmlns:a14="http://schemas.microsoft.com/office/drawing/2010/main"/>
              </a:ext>
            </a:extLst>
          </a:blip>
          <a:srcRect/>
          <a:stretch>
            <a:fillRect/>
          </a:stretch>
        </p:blipFill>
        <p:spPr bwMode="auto">
          <a:xfrm>
            <a:off x="4417549" y="898525"/>
            <a:ext cx="3499779" cy="350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971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A474D38-42C2-4683-B2B3-96226326772D}"/>
              </a:ext>
            </a:extLst>
          </p:cNvPr>
          <p:cNvSpPr>
            <a:spLocks noGrp="1"/>
          </p:cNvSpPr>
          <p:nvPr>
            <p:ph type="title"/>
          </p:nvPr>
        </p:nvSpPr>
        <p:spPr/>
        <p:txBody>
          <a:bodyPr/>
          <a:lstStyle/>
          <a:p>
            <a:r>
              <a:rPr lang="x-none" dirty="0"/>
              <a:t>Tareas sustantivas</a:t>
            </a:r>
            <a:endParaRPr lang="en-US" dirty="0"/>
          </a:p>
        </p:txBody>
      </p:sp>
      <p:sp>
        <p:nvSpPr>
          <p:cNvPr id="9" name="Content Placeholder 8">
            <a:extLst>
              <a:ext uri="{FF2B5EF4-FFF2-40B4-BE49-F238E27FC236}">
                <a16:creationId xmlns:a16="http://schemas.microsoft.com/office/drawing/2014/main" xmlns="" id="{3A1CB162-BE54-47EC-8BB4-CEE13D048508}"/>
              </a:ext>
            </a:extLst>
          </p:cNvPr>
          <p:cNvSpPr>
            <a:spLocks noGrp="1"/>
          </p:cNvSpPr>
          <p:nvPr>
            <p:ph sz="half" idx="1"/>
          </p:nvPr>
        </p:nvSpPr>
        <p:spPr/>
        <p:txBody>
          <a:bodyPr/>
          <a:lstStyle/>
          <a:p>
            <a:pPr marL="285750" indent="-285750">
              <a:buFont typeface="Arial" panose="020B0604020202020204" pitchFamily="34" charset="0"/>
              <a:buChar char="•"/>
            </a:pPr>
            <a:r>
              <a:rPr lang="x-none" dirty="0"/>
              <a:t>Generación de información geoespacial</a:t>
            </a:r>
          </a:p>
          <a:p>
            <a:pPr marL="285750" indent="-285750">
              <a:buFont typeface="Arial" panose="020B0604020202020204" pitchFamily="34" charset="0"/>
              <a:buChar char="•"/>
            </a:pPr>
            <a:r>
              <a:rPr lang="x-none" dirty="0"/>
              <a:t>Integración de información de otras fuentes</a:t>
            </a:r>
          </a:p>
          <a:p>
            <a:pPr marL="285750" indent="-285750">
              <a:buFont typeface="Arial" panose="020B0604020202020204" pitchFamily="34" charset="0"/>
              <a:buChar char="•"/>
            </a:pPr>
            <a:r>
              <a:rPr lang="x-none" dirty="0"/>
              <a:t>Análisis e interpretación de datos estadísticos y geoespaciales</a:t>
            </a:r>
          </a:p>
          <a:p>
            <a:pPr marL="285750" indent="-285750">
              <a:buFont typeface="Arial" panose="020B0604020202020204" pitchFamily="34" charset="0"/>
              <a:buChar char="•"/>
            </a:pPr>
            <a:r>
              <a:rPr lang="x-none" dirty="0"/>
              <a:t>Diseño cartográfico</a:t>
            </a:r>
          </a:p>
          <a:p>
            <a:pPr marL="285750" indent="-285750">
              <a:buFont typeface="Arial" panose="020B0604020202020204" pitchFamily="34" charset="0"/>
              <a:buChar char="•"/>
            </a:pPr>
            <a:r>
              <a:rPr lang="x-none" dirty="0"/>
              <a:t>Capacitación en el uso de sistemas de información geográfica</a:t>
            </a:r>
          </a:p>
          <a:p>
            <a:pPr marL="285750" indent="-285750">
              <a:buFont typeface="Arial" panose="020B0604020202020204" pitchFamily="34" charset="0"/>
              <a:buChar char="•"/>
            </a:pPr>
            <a:r>
              <a:rPr lang="x-none" dirty="0"/>
              <a:t>Gestión de proyectos</a:t>
            </a:r>
          </a:p>
          <a:p>
            <a:pPr marL="285750" indent="-285750">
              <a:buFont typeface="Arial" panose="020B0604020202020204" pitchFamily="34" charset="0"/>
              <a:buChar char="•"/>
            </a:pPr>
            <a:r>
              <a:rPr lang="x-none" dirty="0"/>
              <a:t>Diseño de política pública</a:t>
            </a:r>
          </a:p>
          <a:p>
            <a:pPr marL="285750" indent="-285750">
              <a:buFont typeface="Arial" panose="020B0604020202020204" pitchFamily="34" charset="0"/>
              <a:buChar char="•"/>
            </a:pPr>
            <a:r>
              <a:rPr lang="x-none" dirty="0"/>
              <a:t>Elaboración de instrumentos de planeación</a:t>
            </a:r>
          </a:p>
          <a:p>
            <a:pPr marL="285750" indent="-285750">
              <a:buFont typeface="Arial" panose="020B0604020202020204" pitchFamily="34" charset="0"/>
              <a:buChar char="•"/>
            </a:pPr>
            <a:r>
              <a:rPr lang="x-none" dirty="0"/>
              <a:t>Seguimiento al uso de la información e instrumentos</a:t>
            </a:r>
          </a:p>
          <a:p>
            <a:pPr marL="285750" indent="-285750">
              <a:buFont typeface="Arial" panose="020B0604020202020204" pitchFamily="34" charset="0"/>
              <a:buChar char="•"/>
            </a:pPr>
            <a:r>
              <a:rPr lang="x-none" dirty="0"/>
              <a:t>Diseño, operación y ejecución de plataformas (SIG municipal y SIG Jalisco)</a:t>
            </a:r>
          </a:p>
          <a:p>
            <a:pPr marL="285750" indent="-285750">
              <a:buFont typeface="Arial" panose="020B0604020202020204" pitchFamily="34" charset="0"/>
              <a:buChar char="•"/>
            </a:pPr>
            <a:endParaRPr lang="x-none" dirty="0"/>
          </a:p>
          <a:p>
            <a:pPr marL="285750" indent="-285750">
              <a:buFont typeface="Arial" panose="020B0604020202020204" pitchFamily="34" charset="0"/>
              <a:buChar char="•"/>
            </a:pPr>
            <a:endParaRPr lang="x-none" dirty="0"/>
          </a:p>
          <a:p>
            <a:pPr marL="285750" indent="-285750">
              <a:buFont typeface="Arial" panose="020B0604020202020204" pitchFamily="34" charset="0"/>
              <a:buChar char="•"/>
            </a:pPr>
            <a:endParaRPr lang="x-none" dirty="0"/>
          </a:p>
          <a:p>
            <a:pPr marL="285750" indent="-285750">
              <a:buFont typeface="Arial" panose="020B0604020202020204" pitchFamily="34" charset="0"/>
              <a:buChar char="•"/>
            </a:pPr>
            <a:endParaRPr lang="en-US" dirty="0"/>
          </a:p>
        </p:txBody>
      </p:sp>
      <p:sp>
        <p:nvSpPr>
          <p:cNvPr id="10" name="Content Placeholder 9">
            <a:extLst>
              <a:ext uri="{FF2B5EF4-FFF2-40B4-BE49-F238E27FC236}">
                <a16:creationId xmlns:a16="http://schemas.microsoft.com/office/drawing/2014/main" xmlns="" id="{D56FC1A8-12D4-47DB-9870-1700F39CC6AC}"/>
              </a:ext>
            </a:extLst>
          </p:cNvPr>
          <p:cNvSpPr>
            <a:spLocks noGrp="1"/>
          </p:cNvSpPr>
          <p:nvPr>
            <p:ph sz="half" idx="2"/>
          </p:nvPr>
        </p:nvSpPr>
        <p:spPr/>
        <p:txBody>
          <a:bodyPr/>
          <a:lstStyle/>
          <a:p>
            <a:pPr marL="285750" indent="-285750">
              <a:buFont typeface="Arial" panose="020B0604020202020204" pitchFamily="34" charset="0"/>
              <a:buChar char="•"/>
            </a:pPr>
            <a:r>
              <a:rPr lang="x-none" dirty="0"/>
              <a:t>Órgano técnico del Congreso de Jalisco para el tema de límites territoriales</a:t>
            </a:r>
          </a:p>
          <a:p>
            <a:pPr marL="285750" indent="-285750">
              <a:buFont typeface="Arial" panose="020B0604020202020204" pitchFamily="34" charset="0"/>
              <a:buChar char="•"/>
            </a:pPr>
            <a:endParaRPr lang="x-none" dirty="0"/>
          </a:p>
          <a:p>
            <a:pPr marL="285750" indent="-285750">
              <a:buFont typeface="Arial" panose="020B0604020202020204" pitchFamily="34" charset="0"/>
              <a:buChar char="•"/>
            </a:pPr>
            <a:r>
              <a:rPr lang="x-none" dirty="0"/>
              <a:t>Coordinación del Subcomité de Información de Geografía y Medio Ambiente (SIGMA del CEIEG)</a:t>
            </a:r>
          </a:p>
          <a:p>
            <a:pPr marL="285750" indent="-285750">
              <a:buFont typeface="Arial" panose="020B0604020202020204" pitchFamily="34" charset="0"/>
              <a:buChar char="•"/>
            </a:pPr>
            <a:endParaRPr lang="x-none" dirty="0"/>
          </a:p>
          <a:p>
            <a:pPr marL="285750" indent="-285750">
              <a:buFont typeface="Arial" panose="020B0604020202020204" pitchFamily="34" charset="0"/>
              <a:buChar char="•"/>
            </a:pPr>
            <a:r>
              <a:rPr lang="x-none" dirty="0"/>
              <a:t>Participación en comités y grupos de trabajo referentes a: catastro, mejora regulatoria, desarrollo urbano, protección civil, REDD+, </a:t>
            </a:r>
            <a:endParaRPr lang="en-US" dirty="0"/>
          </a:p>
        </p:txBody>
      </p:sp>
    </p:spTree>
    <p:extLst>
      <p:ext uri="{BB962C8B-B14F-4D97-AF65-F5344CB8AC3E}">
        <p14:creationId xmlns:p14="http://schemas.microsoft.com/office/powerpoint/2010/main" val="4263542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Cartografia participativa para la toma de decisiones</a:t>
            </a:r>
          </a:p>
        </p:txBody>
      </p:sp>
      <p:pic>
        <p:nvPicPr>
          <p:cNvPr id="7" name="Marcador de contenido 5"/>
          <p:cNvPicPr>
            <a:picLocks noGrp="1" noChangeAspect="1"/>
          </p:cNvPicPr>
          <p:nvPr>
            <p:ph sz="half" idx="13"/>
          </p:nvPr>
        </p:nvPicPr>
        <p:blipFill>
          <a:blip r:embed="rId2" cstate="screen">
            <a:extLst>
              <a:ext uri="{28A0092B-C50C-407E-A947-70E740481C1C}">
                <a14:useLocalDpi xmlns:a14="http://schemas.microsoft.com/office/drawing/2010/main"/>
              </a:ext>
            </a:extLst>
          </a:blip>
          <a:stretch>
            <a:fillRect/>
          </a:stretch>
        </p:blipFill>
        <p:spPr>
          <a:xfrm>
            <a:off x="3661833" y="949325"/>
            <a:ext cx="4671484" cy="3503613"/>
          </a:xfrm>
        </p:spPr>
      </p:pic>
      <p:sp>
        <p:nvSpPr>
          <p:cNvPr id="8" name="Marcador de contenido 7"/>
          <p:cNvSpPr>
            <a:spLocks noGrp="1"/>
          </p:cNvSpPr>
          <p:nvPr>
            <p:ph sz="half" idx="1"/>
          </p:nvPr>
        </p:nvSpPr>
        <p:spPr/>
        <p:txBody>
          <a:bodyPr/>
          <a:lstStyle/>
          <a:p>
            <a:endParaRPr lang="es-MX"/>
          </a:p>
          <a:p>
            <a:r>
              <a:rPr lang="es-MX"/>
              <a:t>Recuperar y sistematizar el conocimiento de las autoridades locales para la toma de decisiones.</a:t>
            </a:r>
          </a:p>
          <a:p>
            <a:endParaRPr lang="es-MX"/>
          </a:p>
          <a:p>
            <a:r>
              <a:rPr lang="es-MX"/>
              <a:t>En este caso, una demarcación de límite municipal: las autoridades locales proven de datos precisos para respaldar los trabajos del legislativo.</a:t>
            </a:r>
          </a:p>
          <a:p>
            <a:endParaRPr lang="es-MX"/>
          </a:p>
        </p:txBody>
      </p:sp>
    </p:spTree>
    <p:extLst>
      <p:ext uri="{BB962C8B-B14F-4D97-AF65-F5344CB8AC3E}">
        <p14:creationId xmlns:p14="http://schemas.microsoft.com/office/powerpoint/2010/main" val="1992044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Cartografía participativa para recuperar el conocimiento de la comunidad para el diseño de políticas públicas</a:t>
            </a:r>
          </a:p>
        </p:txBody>
      </p:sp>
      <p:sp>
        <p:nvSpPr>
          <p:cNvPr id="16" name="Marcador de contenido 2"/>
          <p:cNvSpPr>
            <a:spLocks noGrp="1"/>
          </p:cNvSpPr>
          <p:nvPr>
            <p:ph sz="half" idx="4294967295"/>
          </p:nvPr>
        </p:nvSpPr>
        <p:spPr>
          <a:xfrm>
            <a:off x="220328" y="842963"/>
            <a:ext cx="3924300" cy="507720"/>
          </a:xfrm>
          <a:prstGeom prst="rect">
            <a:avLst/>
          </a:prstGeom>
        </p:spPr>
        <p:txBody>
          <a:bodyPr/>
          <a:lstStyle/>
          <a:p>
            <a:pPr algn="ctr"/>
            <a:r>
              <a:rPr lang="es-MX"/>
              <a:t>Programa Municipal de Desarrollo Urbano:</a:t>
            </a:r>
          </a:p>
          <a:p>
            <a:pPr algn="ctr"/>
            <a:r>
              <a:rPr lang="es-MX"/>
              <a:t>Tecolotlan y Lagos de Moreno, Jalisco</a:t>
            </a:r>
          </a:p>
        </p:txBody>
      </p:sp>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381225" y="2499606"/>
            <a:ext cx="2879999" cy="2160000"/>
          </a:xfrm>
          <a:prstGeom prst="rect">
            <a:avLst/>
          </a:prstGeom>
        </p:spPr>
      </p:pic>
      <p:sp>
        <p:nvSpPr>
          <p:cNvPr id="17" name="Marcador de contenido 2"/>
          <p:cNvSpPr>
            <a:spLocks noGrp="1"/>
          </p:cNvSpPr>
          <p:nvPr>
            <p:ph sz="half" idx="4294967295"/>
          </p:nvPr>
        </p:nvSpPr>
        <p:spPr>
          <a:xfrm>
            <a:off x="4631764" y="842963"/>
            <a:ext cx="3924300" cy="507720"/>
          </a:xfrm>
          <a:prstGeom prst="rect">
            <a:avLst/>
          </a:prstGeom>
        </p:spPr>
        <p:txBody>
          <a:bodyPr/>
          <a:lstStyle/>
          <a:p>
            <a:pPr algn="ctr"/>
            <a:r>
              <a:rPr lang="es-MX" dirty="0"/>
              <a:t>Espacios verdes urbanos: </a:t>
            </a:r>
          </a:p>
          <a:p>
            <a:pPr algn="ctr"/>
            <a:r>
              <a:rPr lang="es-MX" dirty="0"/>
              <a:t>7 municipios del AMG.</a:t>
            </a:r>
          </a:p>
        </p:txBody>
      </p:sp>
      <p:pic>
        <p:nvPicPr>
          <p:cNvPr id="19" name="Imagen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5248" y="1909206"/>
            <a:ext cx="2880000" cy="2160000"/>
          </a:xfrm>
          <a:prstGeom prst="rect">
            <a:avLst/>
          </a:prstGeom>
        </p:spPr>
      </p:pic>
      <p:pic>
        <p:nvPicPr>
          <p:cNvPr id="11" name="Imagen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1384469"/>
            <a:ext cx="2713788" cy="2035341"/>
          </a:xfrm>
          <a:prstGeom prst="rect">
            <a:avLst/>
          </a:prstGeom>
        </p:spPr>
      </p:pic>
    </p:spTree>
    <p:extLst>
      <p:ext uri="{BB962C8B-B14F-4D97-AF65-F5344CB8AC3E}">
        <p14:creationId xmlns:p14="http://schemas.microsoft.com/office/powerpoint/2010/main" val="1252673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Trabajo de campo – batimetría y topografía con equipo especializado</a:t>
            </a:r>
          </a:p>
        </p:txBody>
      </p:sp>
      <p:pic>
        <p:nvPicPr>
          <p:cNvPr id="3" name="Marcador de contenido 2"/>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577322" y="2744788"/>
            <a:ext cx="2271182" cy="1703387"/>
          </a:xfrm>
        </p:spPr>
      </p:pic>
      <p:pic>
        <p:nvPicPr>
          <p:cNvPr id="4" name="Marcador de contenido 3"/>
          <p:cNvPicPr>
            <a:picLocks noGrp="1" noChangeAspect="1"/>
          </p:cNvPicPr>
          <p:nvPr>
            <p:ph sz="half" idx="15"/>
          </p:nvPr>
        </p:nvPicPr>
        <p:blipFill>
          <a:blip r:embed="rId3" cstate="screen">
            <a:extLst>
              <a:ext uri="{28A0092B-C50C-407E-A947-70E740481C1C}">
                <a14:useLocalDpi xmlns:a14="http://schemas.microsoft.com/office/drawing/2010/main"/>
              </a:ext>
            </a:extLst>
          </a:blip>
          <a:stretch>
            <a:fillRect/>
          </a:stretch>
        </p:blipFill>
        <p:spPr>
          <a:xfrm>
            <a:off x="1074142" y="939800"/>
            <a:ext cx="1277541" cy="1703388"/>
          </a:xfrm>
        </p:spPr>
      </p:pic>
      <p:pic>
        <p:nvPicPr>
          <p:cNvPr id="13" name="450 Imagen"/>
          <p:cNvPicPr>
            <a:picLocks noGrp="1" noChangeAspect="1"/>
          </p:cNvPicPr>
          <p:nvPr>
            <p:ph sz="half" idx="14"/>
          </p:nvPr>
        </p:nvPicPr>
        <p:blipFill>
          <a:blip r:embed="rId4" cstate="screen">
            <a:extLst>
              <a:ext uri="{28A0092B-C50C-407E-A947-70E740481C1C}">
                <a14:useLocalDpi xmlns:a14="http://schemas.microsoft.com/office/drawing/2010/main"/>
              </a:ext>
            </a:extLst>
          </a:blip>
          <a:stretch>
            <a:fillRect/>
          </a:stretch>
        </p:blipFill>
        <p:spPr>
          <a:xfrm>
            <a:off x="6283899" y="2749550"/>
            <a:ext cx="2272151" cy="1703388"/>
          </a:xfrm>
          <a:prstGeom prst="rect">
            <a:avLst/>
          </a:prstGeom>
        </p:spPr>
      </p:pic>
      <p:pic>
        <p:nvPicPr>
          <p:cNvPr id="21" name="1 Imagen"/>
          <p:cNvPicPr>
            <a:picLocks noGrp="1" noChangeAspect="1"/>
          </p:cNvPicPr>
          <p:nvPr>
            <p:ph sz="half" idx="17"/>
          </p:nvPr>
        </p:nvPicPr>
        <p:blipFill>
          <a:blip r:embed="rId5" cstate="screen">
            <a:extLst>
              <a:ext uri="{28A0092B-C50C-407E-A947-70E740481C1C}">
                <a14:useLocalDpi xmlns:a14="http://schemas.microsoft.com/office/drawing/2010/main"/>
              </a:ext>
            </a:extLst>
          </a:blip>
          <a:stretch>
            <a:fillRect/>
          </a:stretch>
        </p:blipFill>
        <p:spPr>
          <a:xfrm>
            <a:off x="6156325" y="986974"/>
            <a:ext cx="2527300" cy="1618564"/>
          </a:xfrm>
          <a:prstGeom prst="rect">
            <a:avLst/>
          </a:prstGeom>
        </p:spPr>
      </p:pic>
      <p:pic>
        <p:nvPicPr>
          <p:cNvPr id="24" name="Picture 4" descr="C:\Estudio_Oceanografico\MAPAS\TOPOGRAFIA_PLAYA_MARZO.jpg"/>
          <p:cNvPicPr>
            <a:picLocks noGrp="1" noChangeAspect="1" noChangeArrowheads="1"/>
          </p:cNvPicPr>
          <p:nvPr>
            <p:ph sz="half" idx="13"/>
          </p:nvPr>
        </p:nvPicPr>
        <p:blipFill rotWithShape="1">
          <a:blip r:embed="rId6" cstate="screen">
            <a:extLst>
              <a:ext uri="{28A0092B-C50C-407E-A947-70E740481C1C}">
                <a14:useLocalDpi xmlns:a14="http://schemas.microsoft.com/office/drawing/2010/main"/>
              </a:ext>
            </a:extLst>
          </a:blip>
          <a:srcRect/>
          <a:stretch/>
        </p:blipFill>
        <p:spPr bwMode="auto">
          <a:xfrm>
            <a:off x="3613916" y="2749550"/>
            <a:ext cx="1916167" cy="1703388"/>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6"/>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788817" y="2852928"/>
            <a:ext cx="604724" cy="5743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Marcador de contenido 5"/>
          <p:cNvPicPr>
            <a:picLocks noGrp="1" noChangeAspect="1"/>
          </p:cNvPicPr>
          <p:nvPr>
            <p:ph sz="half" idx="16"/>
          </p:nvPr>
        </p:nvPicPr>
        <p:blipFill>
          <a:blip r:embed="rId8" cstate="screen">
            <a:extLst>
              <a:ext uri="{28A0092B-C50C-407E-A947-70E740481C1C}">
                <a14:useLocalDpi xmlns:a14="http://schemas.microsoft.com/office/drawing/2010/main"/>
              </a:ext>
            </a:extLst>
          </a:blip>
          <a:stretch>
            <a:fillRect/>
          </a:stretch>
        </p:blipFill>
        <p:spPr>
          <a:xfrm>
            <a:off x="3436409" y="944563"/>
            <a:ext cx="2271182" cy="1703387"/>
          </a:xfrm>
        </p:spPr>
      </p:pic>
    </p:spTree>
    <p:extLst>
      <p:ext uri="{BB962C8B-B14F-4D97-AF65-F5344CB8AC3E}">
        <p14:creationId xmlns:p14="http://schemas.microsoft.com/office/powerpoint/2010/main" val="2111190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Trabajo de campo – evaluación de riesgo y peligros naturales - geofísica</a:t>
            </a:r>
          </a:p>
        </p:txBody>
      </p:sp>
      <p:pic>
        <p:nvPicPr>
          <p:cNvPr id="26" name="Marcador de contenido 25"/>
          <p:cNvPicPr>
            <a:picLocks noGrp="1" noChangeAspect="1"/>
          </p:cNvPicPr>
          <p:nvPr>
            <p:ph sz="half" idx="17"/>
          </p:nvPr>
        </p:nvPicPr>
        <p:blipFill>
          <a:blip r:embed="rId2" cstate="screen">
            <a:extLst>
              <a:ext uri="{28A0092B-C50C-407E-A947-70E740481C1C}">
                <a14:useLocalDpi xmlns:a14="http://schemas.microsoft.com/office/drawing/2010/main"/>
              </a:ext>
            </a:extLst>
          </a:blip>
          <a:stretch>
            <a:fillRect/>
          </a:stretch>
        </p:blipFill>
        <p:spPr>
          <a:xfrm rot="16200000">
            <a:off x="3050368" y="3050778"/>
            <a:ext cx="1597025" cy="1197768"/>
          </a:xfrm>
        </p:spPr>
      </p:pic>
      <p:sp>
        <p:nvSpPr>
          <p:cNvPr id="12" name="Marcador de contenido 11"/>
          <p:cNvSpPr>
            <a:spLocks noGrp="1"/>
          </p:cNvSpPr>
          <p:nvPr>
            <p:ph sz="half" idx="20"/>
          </p:nvPr>
        </p:nvSpPr>
        <p:spPr/>
        <p:txBody>
          <a:bodyPr/>
          <a:lstStyle/>
          <a:p>
            <a:r>
              <a:rPr lang="es-MX" dirty="0"/>
              <a:t>Ejemplo: </a:t>
            </a:r>
          </a:p>
          <a:p>
            <a:r>
              <a:rPr lang="es-MX" dirty="0"/>
              <a:t>Inestabilidad de laderas y subsidencia</a:t>
            </a:r>
          </a:p>
          <a:p>
            <a:endParaRPr lang="es-MX" dirty="0"/>
          </a:p>
          <a:p>
            <a:r>
              <a:rPr lang="es-MX" dirty="0"/>
              <a:t>Medición del caudal del río para prevenir inundaciones</a:t>
            </a:r>
          </a:p>
          <a:p>
            <a:endParaRPr lang="es-MX" dirty="0"/>
          </a:p>
        </p:txBody>
      </p:sp>
      <p:pic>
        <p:nvPicPr>
          <p:cNvPr id="17" name="Imagen 16"/>
          <p:cNvPicPr>
            <a:picLocks noChangeAspect="1"/>
          </p:cNvPicPr>
          <p:nvPr/>
        </p:nvPicPr>
        <p:blipFill>
          <a:blip r:embed="rId3"/>
          <a:stretch>
            <a:fillRect/>
          </a:stretch>
        </p:blipFill>
        <p:spPr>
          <a:xfrm>
            <a:off x="411475" y="2765474"/>
            <a:ext cx="2677830" cy="1682701"/>
          </a:xfrm>
          <a:prstGeom prst="rect">
            <a:avLst/>
          </a:prstGeom>
        </p:spPr>
      </p:pic>
      <p:pic>
        <p:nvPicPr>
          <p:cNvPr id="21" name="Marcador de contenido 20"/>
          <p:cNvPicPr>
            <a:picLocks noGrp="1" noChangeAspect="1"/>
          </p:cNvPicPr>
          <p:nvPr>
            <p:ph sz="half" idx="16"/>
          </p:nvPr>
        </p:nvPicPr>
        <p:blipFill>
          <a:blip r:embed="rId4" cstate="screen">
            <a:extLst>
              <a:ext uri="{28A0092B-C50C-407E-A947-70E740481C1C}">
                <a14:useLocalDpi xmlns:a14="http://schemas.microsoft.com/office/drawing/2010/main"/>
              </a:ext>
            </a:extLst>
          </a:blip>
          <a:stretch>
            <a:fillRect/>
          </a:stretch>
        </p:blipFill>
        <p:spPr>
          <a:xfrm>
            <a:off x="2603500" y="1243608"/>
            <a:ext cx="1801813" cy="1351359"/>
          </a:xfrm>
          <a:prstGeom prst="rect">
            <a:avLst/>
          </a:prstGeom>
        </p:spPr>
      </p:pic>
      <p:pic>
        <p:nvPicPr>
          <p:cNvPr id="22" name="Marcador de contenido 21"/>
          <p:cNvPicPr>
            <a:picLocks noGrp="1" noChangeAspect="1"/>
          </p:cNvPicPr>
          <p:nvPr>
            <p:ph sz="half" idx="19"/>
          </p:nvPr>
        </p:nvPicPr>
        <p:blipFill>
          <a:blip r:embed="rId5" cstate="screen">
            <a:extLst>
              <a:ext uri="{28A0092B-C50C-407E-A947-70E740481C1C}">
                <a14:useLocalDpi xmlns:a14="http://schemas.microsoft.com/office/drawing/2010/main"/>
              </a:ext>
            </a:extLst>
          </a:blip>
          <a:stretch>
            <a:fillRect/>
          </a:stretch>
        </p:blipFill>
        <p:spPr>
          <a:xfrm>
            <a:off x="4768850" y="1243012"/>
            <a:ext cx="1803400" cy="1352550"/>
          </a:xfrm>
          <a:prstGeom prst="rect">
            <a:avLst/>
          </a:prstGeom>
        </p:spPr>
      </p:pic>
      <p:pic>
        <p:nvPicPr>
          <p:cNvPr id="23" name="Marcador de contenido 22"/>
          <p:cNvPicPr>
            <a:picLocks noGrp="1" noChangeAspect="1"/>
          </p:cNvPicPr>
          <p:nvPr>
            <p:ph sz="half" idx="21"/>
          </p:nvPr>
        </p:nvPicPr>
        <p:blipFill>
          <a:blip r:embed="rId6" cstate="screen">
            <a:extLst>
              <a:ext uri="{28A0092B-C50C-407E-A947-70E740481C1C}">
                <a14:useLocalDpi xmlns:a14="http://schemas.microsoft.com/office/drawing/2010/main"/>
              </a:ext>
            </a:extLst>
          </a:blip>
          <a:stretch>
            <a:fillRect/>
          </a:stretch>
        </p:blipFill>
        <p:spPr>
          <a:xfrm>
            <a:off x="6883400" y="1243012"/>
            <a:ext cx="1803400" cy="1352550"/>
          </a:xfrm>
          <a:prstGeom prst="rect">
            <a:avLst/>
          </a:prstGeom>
        </p:spPr>
      </p:pic>
      <p:pic>
        <p:nvPicPr>
          <p:cNvPr id="27" name="Marcador de contenido 26"/>
          <p:cNvPicPr>
            <a:picLocks noGrp="1" noChangeAspect="1"/>
          </p:cNvPicPr>
          <p:nvPr>
            <p:ph sz="half" idx="22"/>
          </p:nvPr>
        </p:nvPicPr>
        <p:blipFill>
          <a:blip r:embed="rId7" cstate="screen">
            <a:extLst>
              <a:ext uri="{28A0092B-C50C-407E-A947-70E740481C1C}">
                <a14:useLocalDpi xmlns:a14="http://schemas.microsoft.com/office/drawing/2010/main"/>
              </a:ext>
            </a:extLst>
          </a:blip>
          <a:stretch>
            <a:fillRect/>
          </a:stretch>
        </p:blipFill>
        <p:spPr>
          <a:xfrm>
            <a:off x="6883400" y="2973387"/>
            <a:ext cx="1803400" cy="1352550"/>
          </a:xfrm>
        </p:spPr>
      </p:pic>
      <p:pic>
        <p:nvPicPr>
          <p:cNvPr id="25" name="Marcador de contenido 23"/>
          <p:cNvPicPr>
            <a:picLocks noGrp="1" noChangeAspect="1"/>
          </p:cNvPicPr>
          <p:nvPr>
            <p:ph sz="half" idx="15"/>
          </p:nvPr>
        </p:nvPicPr>
        <p:blipFill>
          <a:blip r:embed="rId8" cstate="screen">
            <a:extLst>
              <a:ext uri="{28A0092B-C50C-407E-A947-70E740481C1C}">
                <a14:useLocalDpi xmlns:a14="http://schemas.microsoft.com/office/drawing/2010/main"/>
              </a:ext>
            </a:extLst>
          </a:blip>
          <a:stretch>
            <a:fillRect/>
          </a:stretch>
        </p:blipFill>
        <p:spPr>
          <a:xfrm>
            <a:off x="457200" y="1243012"/>
            <a:ext cx="1803400" cy="1352550"/>
          </a:xfrm>
          <a:prstGeom prst="rect">
            <a:avLst/>
          </a:prstGeom>
        </p:spPr>
      </p:pic>
    </p:spTree>
    <p:extLst>
      <p:ext uri="{BB962C8B-B14F-4D97-AF65-F5344CB8AC3E}">
        <p14:creationId xmlns:p14="http://schemas.microsoft.com/office/powerpoint/2010/main" val="1042387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es-MX"/>
              <a:t>Sensores remotos – Cobertura de suelo y cambio de cobertura de suelo - Local</a:t>
            </a:r>
          </a:p>
        </p:txBody>
      </p:sp>
      <p:sp>
        <p:nvSpPr>
          <p:cNvPr id="7" name="Marcador de contenido 6"/>
          <p:cNvSpPr>
            <a:spLocks noGrp="1"/>
          </p:cNvSpPr>
          <p:nvPr>
            <p:ph sz="half" idx="1"/>
          </p:nvPr>
        </p:nvSpPr>
        <p:spPr/>
        <p:txBody>
          <a:bodyPr/>
          <a:lstStyle/>
          <a:p>
            <a:r>
              <a:rPr lang="es-MX"/>
              <a:t>Diferentes sensores permiten mapear y monitorear fenómenos a diferentes escalas territoriales. </a:t>
            </a:r>
          </a:p>
          <a:p>
            <a:endParaRPr lang="es-MX"/>
          </a:p>
          <a:p>
            <a:endParaRPr lang="es-MX"/>
          </a:p>
          <a:p>
            <a:r>
              <a:rPr lang="es-MX"/>
              <a:t>Coberutra de vegetación para áreas urbanas de 7 municipios usando WorldView-2</a:t>
            </a:r>
          </a:p>
          <a:p>
            <a:endParaRPr lang="es-MX"/>
          </a:p>
          <a:p>
            <a:endParaRPr lang="es-MX"/>
          </a:p>
        </p:txBody>
      </p:sp>
      <p:pic>
        <p:nvPicPr>
          <p:cNvPr id="11" name="Marcador de contenido 13">
            <a:extLst>
              <a:ext uri="{FF2B5EF4-FFF2-40B4-BE49-F238E27FC236}">
                <a16:creationId xmlns:a16="http://schemas.microsoft.com/office/drawing/2014/main" xmlns="" id="{3C09860E-F588-405A-9A40-83185846861E}"/>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057207" y="944563"/>
            <a:ext cx="3338062" cy="3649662"/>
          </a:xfrm>
          <a:prstGeom prst="rect">
            <a:avLst/>
          </a:prstGeom>
        </p:spPr>
      </p:pic>
      <p:graphicFrame>
        <p:nvGraphicFramePr>
          <p:cNvPr id="6" name="Marcador de contenido 5">
            <a:extLst>
              <a:ext uri="{FF2B5EF4-FFF2-40B4-BE49-F238E27FC236}">
                <a16:creationId xmlns:a16="http://schemas.microsoft.com/office/drawing/2014/main" xmlns="" id="{00000000-0008-0000-0100-000003000000}"/>
              </a:ext>
            </a:extLst>
          </p:cNvPr>
          <p:cNvGraphicFramePr>
            <a:graphicFrameLocks noGrp="1"/>
          </p:cNvGraphicFramePr>
          <p:nvPr>
            <p:extLst>
              <p:ext uri="{D42A27DB-BD31-4B8C-83A1-F6EECF244321}">
                <p14:modId xmlns:p14="http://schemas.microsoft.com/office/powerpoint/2010/main" val="2206448992"/>
              </p:ext>
            </p:extLst>
          </p:nvPr>
        </p:nvGraphicFramePr>
        <p:xfrm>
          <a:off x="204543" y="2534854"/>
          <a:ext cx="4248257" cy="21323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7051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5054" y="-29610"/>
            <a:ext cx="8229600" cy="598463"/>
          </a:xfrm>
        </p:spPr>
        <p:txBody>
          <a:bodyPr/>
          <a:lstStyle/>
          <a:p>
            <a:r>
              <a:rPr lang="en-US" dirty="0" err="1" smtClean="0"/>
              <a:t>Orden</a:t>
            </a:r>
            <a:r>
              <a:rPr lang="en-US" dirty="0" smtClean="0"/>
              <a:t> del </a:t>
            </a:r>
            <a:r>
              <a:rPr lang="en-US" dirty="0" err="1" smtClean="0"/>
              <a:t>día</a:t>
            </a:r>
            <a:endParaRPr lang="en-US" dirty="0"/>
          </a:p>
        </p:txBody>
      </p:sp>
      <p:sp>
        <p:nvSpPr>
          <p:cNvPr id="5" name="Rectángulo 4"/>
          <p:cNvSpPr/>
          <p:nvPr/>
        </p:nvSpPr>
        <p:spPr>
          <a:xfrm>
            <a:off x="727452" y="794329"/>
            <a:ext cx="7160404" cy="3139321"/>
          </a:xfrm>
          <a:prstGeom prst="rect">
            <a:avLst/>
          </a:prstGeom>
        </p:spPr>
        <p:txBody>
          <a:bodyPr wrap="square">
            <a:spAutoFit/>
          </a:bodyPr>
          <a:lstStyle/>
          <a:p>
            <a:pPr marL="457200" indent="-457200">
              <a:buAutoNum type="arabicPeriod"/>
            </a:pPr>
            <a:r>
              <a:rPr lang="es-MX" dirty="0" smtClean="0"/>
              <a:t>Registro </a:t>
            </a:r>
            <a:r>
              <a:rPr lang="es-MX" dirty="0"/>
              <a:t>de asistencia de miembros del Consejo</a:t>
            </a:r>
            <a:r>
              <a:rPr lang="es-MX" dirty="0" smtClean="0"/>
              <a:t>.</a:t>
            </a:r>
          </a:p>
          <a:p>
            <a:endParaRPr lang="es-MX" dirty="0"/>
          </a:p>
          <a:p>
            <a:pPr marL="457200" indent="-457200">
              <a:buAutoNum type="arabicPeriod" startAt="2"/>
            </a:pPr>
            <a:r>
              <a:rPr lang="es-MX" dirty="0" smtClean="0"/>
              <a:t>Declaratoria </a:t>
            </a:r>
            <a:r>
              <a:rPr lang="es-MX" dirty="0"/>
              <a:t>de quórum legal</a:t>
            </a:r>
            <a:r>
              <a:rPr lang="es-MX" dirty="0" smtClean="0"/>
              <a:t>.</a:t>
            </a:r>
          </a:p>
          <a:p>
            <a:endParaRPr lang="es-MX" dirty="0"/>
          </a:p>
          <a:p>
            <a:pPr marL="457200" indent="-457200">
              <a:buAutoNum type="arabicPeriod" startAt="3"/>
            </a:pPr>
            <a:r>
              <a:rPr lang="es-MX" dirty="0" smtClean="0"/>
              <a:t>Instalación </a:t>
            </a:r>
            <a:r>
              <a:rPr lang="es-MX" dirty="0"/>
              <a:t>del Consejo. </a:t>
            </a:r>
            <a:endParaRPr lang="es-MX" dirty="0" smtClean="0"/>
          </a:p>
          <a:p>
            <a:endParaRPr lang="es-MX" dirty="0"/>
          </a:p>
          <a:p>
            <a:pPr marL="457200" indent="-457200">
              <a:buAutoNum type="arabicPeriod" startAt="4"/>
            </a:pPr>
            <a:r>
              <a:rPr lang="es-MX" dirty="0" smtClean="0"/>
              <a:t>Presentación </a:t>
            </a:r>
            <a:r>
              <a:rPr lang="es-MX" dirty="0"/>
              <a:t>y avances del trabajo institucional del IIEG</a:t>
            </a:r>
            <a:r>
              <a:rPr lang="es-MX" dirty="0" smtClean="0"/>
              <a:t>.</a:t>
            </a:r>
          </a:p>
          <a:p>
            <a:endParaRPr lang="es-MX" dirty="0"/>
          </a:p>
          <a:p>
            <a:pPr marL="457200" indent="-457200">
              <a:buAutoNum type="arabicPeriod" startAt="5"/>
            </a:pPr>
            <a:r>
              <a:rPr lang="es-MX" dirty="0" smtClean="0"/>
              <a:t>Intervención </a:t>
            </a:r>
            <a:r>
              <a:rPr lang="es-MX" dirty="0"/>
              <a:t>de los miembros del Consejo Consultivo</a:t>
            </a:r>
            <a:r>
              <a:rPr lang="es-MX" dirty="0" smtClean="0"/>
              <a:t>.</a:t>
            </a:r>
          </a:p>
          <a:p>
            <a:endParaRPr lang="es-MX" dirty="0"/>
          </a:p>
          <a:p>
            <a:r>
              <a:rPr lang="es-MX" dirty="0"/>
              <a:t>6.	Asuntos generales.</a:t>
            </a:r>
          </a:p>
        </p:txBody>
      </p:sp>
    </p:spTree>
    <p:extLst>
      <p:ext uri="{BB962C8B-B14F-4D97-AF65-F5344CB8AC3E}">
        <p14:creationId xmlns:p14="http://schemas.microsoft.com/office/powerpoint/2010/main" val="26158849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a:t>Sensores remotos – Cobertura de suelo y cambio de cobertura de suelo - Municipal</a:t>
            </a:r>
          </a:p>
        </p:txBody>
      </p:sp>
      <p:pic>
        <p:nvPicPr>
          <p:cNvPr id="15"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185" y="782100"/>
            <a:ext cx="1742879" cy="2104655"/>
          </a:xfrm>
          <a:prstGeom prst="rect">
            <a:avLst/>
          </a:prstGeom>
          <a:ln>
            <a:noFill/>
          </a:ln>
          <a:effectLst>
            <a:outerShdw blurRad="190500" algn="tl" rotWithShape="0">
              <a:srgbClr val="000000">
                <a:alpha val="70000"/>
              </a:srgbClr>
            </a:outerShdw>
          </a:effectLst>
        </p:spPr>
      </p:pic>
      <p:grpSp>
        <p:nvGrpSpPr>
          <p:cNvPr id="19" name="Grupo 18">
            <a:extLst>
              <a:ext uri="{FF2B5EF4-FFF2-40B4-BE49-F238E27FC236}">
                <a16:creationId xmlns:a16="http://schemas.microsoft.com/office/drawing/2014/main" xmlns="" id="{9F410513-6A7E-4C76-A1DA-C1FFB4B83571}"/>
              </a:ext>
            </a:extLst>
          </p:cNvPr>
          <p:cNvGrpSpPr/>
          <p:nvPr/>
        </p:nvGrpSpPr>
        <p:grpSpPr>
          <a:xfrm>
            <a:off x="2063507" y="1017387"/>
            <a:ext cx="1731478" cy="2104655"/>
            <a:chOff x="6555094" y="4508390"/>
            <a:chExt cx="4780015" cy="5747070"/>
          </a:xfrm>
        </p:grpSpPr>
        <p:pic>
          <p:nvPicPr>
            <p:cNvPr id="20" name="Imagen 19">
              <a:extLst>
                <a:ext uri="{FF2B5EF4-FFF2-40B4-BE49-F238E27FC236}">
                  <a16:creationId xmlns:a16="http://schemas.microsoft.com/office/drawing/2014/main" xmlns="" id="{F7E854CB-75F3-4C93-9F93-83E362B63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5094" y="4508390"/>
              <a:ext cx="4780015" cy="5747070"/>
            </a:xfrm>
            <a:prstGeom prst="rect">
              <a:avLst/>
            </a:prstGeom>
            <a:ln>
              <a:noFill/>
            </a:ln>
            <a:effectLst>
              <a:outerShdw blurRad="190500" algn="tl" rotWithShape="0">
                <a:srgbClr val="000000">
                  <a:alpha val="70000"/>
                </a:srgbClr>
              </a:outerShdw>
            </a:effectLst>
          </p:spPr>
        </p:pic>
        <p:pic>
          <p:nvPicPr>
            <p:cNvPr id="21" name="Imagen 20">
              <a:extLst>
                <a:ext uri="{FF2B5EF4-FFF2-40B4-BE49-F238E27FC236}">
                  <a16:creationId xmlns:a16="http://schemas.microsoft.com/office/drawing/2014/main" xmlns="" id="{FA4B0E86-4194-4234-933C-684BA97D0B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3812" y="4850640"/>
              <a:ext cx="1382860" cy="722024"/>
            </a:xfrm>
            <a:prstGeom prst="rect">
              <a:avLst/>
            </a:prstGeom>
            <a:ln>
              <a:noFill/>
            </a:ln>
            <a:effectLst>
              <a:outerShdw blurRad="190500" algn="tl" rotWithShape="0">
                <a:srgbClr val="000000">
                  <a:alpha val="70000"/>
                </a:srgbClr>
              </a:outerShdw>
            </a:effectLst>
          </p:spPr>
        </p:pic>
      </p:grpSp>
      <p:pic>
        <p:nvPicPr>
          <p:cNvPr id="22" name="Imagen 21">
            <a:extLst>
              <a:ext uri="{FF2B5EF4-FFF2-40B4-BE49-F238E27FC236}">
                <a16:creationId xmlns:a16="http://schemas.microsoft.com/office/drawing/2014/main" xmlns="" id="{87336E47-20E5-4BD0-A526-06F833E9C8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2464" y="2223604"/>
            <a:ext cx="1969008" cy="2375994"/>
          </a:xfrm>
          <a:prstGeom prst="rect">
            <a:avLst/>
          </a:prstGeom>
          <a:ln>
            <a:noFill/>
          </a:ln>
          <a:effectLst>
            <a:outerShdw blurRad="190500" algn="tl" rotWithShape="0">
              <a:srgbClr val="000000">
                <a:alpha val="70000"/>
              </a:srgbClr>
            </a:outerShdw>
          </a:effectLst>
        </p:spPr>
      </p:pic>
      <p:pic>
        <p:nvPicPr>
          <p:cNvPr id="23" name="Imagen 22" descr="E:\1 Proyectos\2017\Lagos de Moreno\Imágenes temáticas\Vegetacion 2017.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86673" y="1862850"/>
            <a:ext cx="2477548" cy="2477548"/>
          </a:xfrm>
          <a:prstGeom prst="rect">
            <a:avLst/>
          </a:prstGeom>
          <a:ln>
            <a:noFill/>
          </a:ln>
          <a:effectLst>
            <a:outerShdw blurRad="292100" dist="139700" dir="2700000" algn="tl" rotWithShape="0">
              <a:srgbClr val="333333">
                <a:alpha val="65000"/>
              </a:srgbClr>
            </a:outerShdw>
          </a:effectLst>
        </p:spPr>
      </p:pic>
      <p:sp>
        <p:nvSpPr>
          <p:cNvPr id="24" name="CuadroTexto 23"/>
          <p:cNvSpPr txBox="1"/>
          <p:nvPr/>
        </p:nvSpPr>
        <p:spPr>
          <a:xfrm>
            <a:off x="163300" y="2886755"/>
            <a:ext cx="1825884" cy="307777"/>
          </a:xfrm>
          <a:prstGeom prst="rect">
            <a:avLst/>
          </a:prstGeom>
          <a:noFill/>
        </p:spPr>
        <p:txBody>
          <a:bodyPr wrap="none" rtlCol="0">
            <a:spAutoFit/>
          </a:bodyPr>
          <a:lstStyle/>
          <a:p>
            <a:r>
              <a:rPr lang="es-MX" sz="1400"/>
              <a:t>Landsat 5. Año 1986</a:t>
            </a:r>
          </a:p>
        </p:txBody>
      </p:sp>
      <p:sp>
        <p:nvSpPr>
          <p:cNvPr id="25" name="CuadroTexto 24"/>
          <p:cNvSpPr txBox="1"/>
          <p:nvPr/>
        </p:nvSpPr>
        <p:spPr>
          <a:xfrm>
            <a:off x="4372464" y="1915827"/>
            <a:ext cx="1846724" cy="307777"/>
          </a:xfrm>
          <a:prstGeom prst="rect">
            <a:avLst/>
          </a:prstGeom>
          <a:noFill/>
        </p:spPr>
        <p:txBody>
          <a:bodyPr wrap="none" rtlCol="0">
            <a:spAutoFit/>
          </a:bodyPr>
          <a:lstStyle/>
          <a:p>
            <a:r>
              <a:rPr lang="es-MX" sz="1400"/>
              <a:t>Sentinel-2. Año 2017</a:t>
            </a:r>
          </a:p>
        </p:txBody>
      </p:sp>
      <p:sp>
        <p:nvSpPr>
          <p:cNvPr id="26" name="CuadroTexto 25"/>
          <p:cNvSpPr txBox="1"/>
          <p:nvPr/>
        </p:nvSpPr>
        <p:spPr>
          <a:xfrm>
            <a:off x="104830" y="3511794"/>
            <a:ext cx="3917354" cy="1200329"/>
          </a:xfrm>
          <a:prstGeom prst="rect">
            <a:avLst/>
          </a:prstGeom>
          <a:noFill/>
        </p:spPr>
        <p:txBody>
          <a:bodyPr wrap="square" rtlCol="0">
            <a:spAutoFit/>
          </a:bodyPr>
          <a:lstStyle/>
          <a:p>
            <a:pPr marL="285750" indent="-285750">
              <a:buFont typeface="Arial" panose="020B0604020202020204" pitchFamily="34" charset="0"/>
              <a:buChar char="•"/>
            </a:pPr>
            <a:r>
              <a:rPr lang="es-MX" dirty="0"/>
              <a:t>Auxiliar en la elaboración de políticas de uso de suelo y de instrumentos municipales de desarrollo</a:t>
            </a:r>
          </a:p>
        </p:txBody>
      </p:sp>
      <p:sp>
        <p:nvSpPr>
          <p:cNvPr id="30" name="Rectángulo 29"/>
          <p:cNvSpPr/>
          <p:nvPr/>
        </p:nvSpPr>
        <p:spPr>
          <a:xfrm>
            <a:off x="4273200" y="951765"/>
            <a:ext cx="4413600" cy="646331"/>
          </a:xfrm>
          <a:prstGeom prst="rect">
            <a:avLst/>
          </a:prstGeom>
        </p:spPr>
        <p:txBody>
          <a:bodyPr wrap="square">
            <a:spAutoFit/>
          </a:bodyPr>
          <a:lstStyle/>
          <a:p>
            <a:pPr marL="285750" indent="-285750">
              <a:buFont typeface="Arial" panose="020B0604020202020204" pitchFamily="34" charset="0"/>
              <a:buChar char="•"/>
            </a:pPr>
            <a:r>
              <a:rPr lang="es-MX" dirty="0"/>
              <a:t>Deforestación, crecimiento urbano y de la frontera agrícola. </a:t>
            </a:r>
          </a:p>
        </p:txBody>
      </p:sp>
    </p:spTree>
    <p:extLst>
      <p:ext uri="{BB962C8B-B14F-4D97-AF65-F5344CB8AC3E}">
        <p14:creationId xmlns:p14="http://schemas.microsoft.com/office/powerpoint/2010/main" val="348133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a:t>Sensores remotos – Cobertura de suelo y cambio de cobertura de suelo - Regional</a:t>
            </a:r>
          </a:p>
        </p:txBody>
      </p:sp>
      <p:sp>
        <p:nvSpPr>
          <p:cNvPr id="4" name="CuadroTexto 3"/>
          <p:cNvSpPr txBox="1"/>
          <p:nvPr/>
        </p:nvSpPr>
        <p:spPr>
          <a:xfrm>
            <a:off x="243204" y="765273"/>
            <a:ext cx="2986713" cy="3970318"/>
          </a:xfrm>
          <a:prstGeom prst="rect">
            <a:avLst/>
          </a:prstGeom>
          <a:noFill/>
        </p:spPr>
        <p:txBody>
          <a:bodyPr wrap="square" rtlCol="0">
            <a:spAutoFit/>
          </a:bodyPr>
          <a:lstStyle/>
          <a:p>
            <a:pPr marL="285750" indent="-285750">
              <a:buFont typeface="Arial" panose="020B0604020202020204" pitchFamily="34" charset="0"/>
              <a:buChar char="•"/>
            </a:pPr>
            <a:r>
              <a:rPr lang="es-MX" dirty="0"/>
              <a:t>Landsat 5 y 8</a:t>
            </a:r>
          </a:p>
          <a:p>
            <a:pPr marL="285750" indent="-285750">
              <a:buFont typeface="Arial" panose="020B0604020202020204" pitchFamily="34" charset="0"/>
              <a:buChar char="•"/>
            </a:pPr>
            <a:r>
              <a:rPr lang="es-MX" dirty="0"/>
              <a:t>Cambios de cobertura y dinámicas regionales:</a:t>
            </a:r>
          </a:p>
          <a:p>
            <a:pPr marL="742950" lvl="1" indent="-285750">
              <a:buFont typeface="Arial" panose="020B0604020202020204" pitchFamily="34" charset="0"/>
              <a:buChar char="•"/>
            </a:pPr>
            <a:r>
              <a:rPr lang="es-MX" dirty="0"/>
              <a:t>Deforestación</a:t>
            </a:r>
          </a:p>
          <a:p>
            <a:pPr marL="742950" lvl="1" indent="-285750">
              <a:buFont typeface="Arial" panose="020B0604020202020204" pitchFamily="34" charset="0"/>
              <a:buChar char="•"/>
            </a:pPr>
            <a:r>
              <a:rPr lang="es-MX" dirty="0"/>
              <a:t>Degradación</a:t>
            </a:r>
          </a:p>
          <a:p>
            <a:pPr marL="742950" lvl="1" indent="-285750">
              <a:buFont typeface="Arial" panose="020B0604020202020204" pitchFamily="34" charset="0"/>
              <a:buChar char="•"/>
            </a:pPr>
            <a:r>
              <a:rPr lang="es-MX" dirty="0"/>
              <a:t>Recuperación</a:t>
            </a:r>
          </a:p>
          <a:p>
            <a:pPr marL="742950" lvl="1" indent="-285750">
              <a:buFont typeface="Arial" panose="020B0604020202020204" pitchFamily="34" charset="0"/>
              <a:buChar char="•"/>
            </a:pPr>
            <a:r>
              <a:rPr lang="es-MX" dirty="0"/>
              <a:t>Sucesión</a:t>
            </a:r>
          </a:p>
          <a:p>
            <a:pPr marL="742950" lvl="1" indent="-285750">
              <a:buFont typeface="Arial" panose="020B0604020202020204" pitchFamily="34" charset="0"/>
              <a:buChar char="•"/>
            </a:pPr>
            <a:r>
              <a:rPr lang="es-MX" dirty="0"/>
              <a:t>Permanencia</a:t>
            </a:r>
          </a:p>
          <a:p>
            <a:endParaRPr lang="es-MX" dirty="0"/>
          </a:p>
          <a:p>
            <a:pPr marL="285750" indent="-285750">
              <a:buFont typeface="Arial" panose="020B0604020202020204" pitchFamily="34" charset="0"/>
              <a:buChar char="•"/>
            </a:pPr>
            <a:r>
              <a:rPr lang="es-MX" dirty="0"/>
              <a:t>Auxiliar en la elaboración de políticas de uso de suelo, planeación y manejo de recursos naturales. </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29917" y="765273"/>
            <a:ext cx="5690883" cy="37041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595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a:t>Sensores remotos – Medio ambiente – Temperatura de superficie (LST)</a:t>
            </a:r>
          </a:p>
        </p:txBody>
      </p:sp>
      <p:sp>
        <p:nvSpPr>
          <p:cNvPr id="10" name="Marcador de contenido 9"/>
          <p:cNvSpPr>
            <a:spLocks noGrp="1"/>
          </p:cNvSpPr>
          <p:nvPr>
            <p:ph sz="half" idx="2"/>
          </p:nvPr>
        </p:nvSpPr>
        <p:spPr>
          <a:xfrm>
            <a:off x="4764088" y="944563"/>
            <a:ext cx="3924300" cy="1478731"/>
          </a:xfrm>
        </p:spPr>
        <p:txBody>
          <a:bodyPr/>
          <a:lstStyle/>
          <a:p>
            <a:r>
              <a:rPr lang="es-MX"/>
              <a:t>Temperatura superficial del terreno, uno de los insumos necesarios para estimar las islas de calor. </a:t>
            </a:r>
          </a:p>
          <a:p>
            <a:endParaRPr lang="es-MX"/>
          </a:p>
          <a:p>
            <a:r>
              <a:rPr lang="es-MX"/>
              <a:t>Calculado de las bandas de Landsat 8 TIR (2015 – 2018)</a:t>
            </a:r>
          </a:p>
        </p:txBody>
      </p:sp>
      <p:pic>
        <p:nvPicPr>
          <p:cNvPr id="11" name="Marcador de contenido 10"/>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532099" y="791687"/>
            <a:ext cx="3802225" cy="3802225"/>
          </a:xfrm>
          <a:prstGeom prst="rect">
            <a:avLst/>
          </a:prstGeom>
        </p:spPr>
      </p:pic>
      <p:sp>
        <p:nvSpPr>
          <p:cNvPr id="12" name="Elipse 11"/>
          <p:cNvSpPr/>
          <p:nvPr/>
        </p:nvSpPr>
        <p:spPr>
          <a:xfrm>
            <a:off x="2086964" y="2384188"/>
            <a:ext cx="489600" cy="489600"/>
          </a:xfrm>
          <a:prstGeom prst="ellipse">
            <a:avLst/>
          </a:prstGeom>
          <a:noFill/>
          <a:ln w="19050">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3" name="Elipse 12"/>
          <p:cNvSpPr/>
          <p:nvPr/>
        </p:nvSpPr>
        <p:spPr>
          <a:xfrm>
            <a:off x="1167600" y="2841394"/>
            <a:ext cx="489600" cy="489600"/>
          </a:xfrm>
          <a:prstGeom prst="ellipse">
            <a:avLst/>
          </a:prstGeom>
          <a:noFill/>
          <a:ln w="19050">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4" name="Elipse 13"/>
          <p:cNvSpPr/>
          <p:nvPr/>
        </p:nvSpPr>
        <p:spPr>
          <a:xfrm>
            <a:off x="1756800" y="1986823"/>
            <a:ext cx="390000" cy="386448"/>
          </a:xfrm>
          <a:prstGeom prst="ellipse">
            <a:avLst/>
          </a:prstGeom>
          <a:noFill/>
          <a:ln w="19050">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cxnSp>
        <p:nvCxnSpPr>
          <p:cNvPr id="16" name="Conector recto de flecha 15"/>
          <p:cNvCxnSpPr>
            <a:stCxn id="13" idx="6"/>
          </p:cNvCxnSpPr>
          <p:nvPr/>
        </p:nvCxnSpPr>
        <p:spPr>
          <a:xfrm>
            <a:off x="1657200" y="3086194"/>
            <a:ext cx="3440400" cy="161006"/>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ector recto de flecha 17"/>
          <p:cNvCxnSpPr>
            <a:stCxn id="14" idx="6"/>
          </p:cNvCxnSpPr>
          <p:nvPr/>
        </p:nvCxnSpPr>
        <p:spPr>
          <a:xfrm>
            <a:off x="2146800" y="2180047"/>
            <a:ext cx="2936400" cy="991056"/>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19" name="CuadroTexto 18"/>
          <p:cNvSpPr txBox="1"/>
          <p:nvPr/>
        </p:nvSpPr>
        <p:spPr>
          <a:xfrm>
            <a:off x="5142497" y="2982031"/>
            <a:ext cx="667946" cy="369332"/>
          </a:xfrm>
          <a:prstGeom prst="rect">
            <a:avLst/>
          </a:prstGeom>
          <a:noFill/>
        </p:spPr>
        <p:txBody>
          <a:bodyPr wrap="none" rtlCol="0">
            <a:spAutoFit/>
          </a:bodyPr>
          <a:lstStyle/>
          <a:p>
            <a:r>
              <a:rPr lang="es-MX"/>
              <a:t>ANP</a:t>
            </a:r>
          </a:p>
        </p:txBody>
      </p:sp>
      <p:cxnSp>
        <p:nvCxnSpPr>
          <p:cNvPr id="21" name="Conector recto de flecha 20"/>
          <p:cNvCxnSpPr>
            <a:stCxn id="12" idx="6"/>
          </p:cNvCxnSpPr>
          <p:nvPr/>
        </p:nvCxnSpPr>
        <p:spPr>
          <a:xfrm>
            <a:off x="2576564" y="2628988"/>
            <a:ext cx="2527200" cy="1296000"/>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CuadroTexto 21"/>
          <p:cNvSpPr txBox="1"/>
          <p:nvPr/>
        </p:nvSpPr>
        <p:spPr>
          <a:xfrm>
            <a:off x="5142497" y="3804134"/>
            <a:ext cx="1697901" cy="369332"/>
          </a:xfrm>
          <a:prstGeom prst="rect">
            <a:avLst/>
          </a:prstGeom>
          <a:noFill/>
        </p:spPr>
        <p:txBody>
          <a:bodyPr wrap="none" rtlCol="0">
            <a:spAutoFit/>
          </a:bodyPr>
          <a:lstStyle/>
          <a:p>
            <a:r>
              <a:rPr lang="es-MX"/>
              <a:t>Zona industrial</a:t>
            </a:r>
          </a:p>
        </p:txBody>
      </p:sp>
    </p:spTree>
    <p:extLst>
      <p:ext uri="{BB962C8B-B14F-4D97-AF65-F5344CB8AC3E}">
        <p14:creationId xmlns:p14="http://schemas.microsoft.com/office/powerpoint/2010/main" val="725141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a:t>Sensores remotos – Medio ambiente – Evaluación de incendios forestales</a:t>
            </a:r>
          </a:p>
        </p:txBody>
      </p:sp>
      <p:pic>
        <p:nvPicPr>
          <p:cNvPr id="3" name="Marcador de contenido 8"/>
          <p:cNvPicPr>
            <a:picLocks noGrp="1" noChangeAspect="1"/>
          </p:cNvPicPr>
          <p:nvPr/>
        </p:nvPicPr>
        <p:blipFill>
          <a:blip r:embed="rId2" cstate="screen">
            <a:extLst>
              <a:ext uri="{28A0092B-C50C-407E-A947-70E740481C1C}">
                <a14:useLocalDpi xmlns:a14="http://schemas.microsoft.com/office/drawing/2010/main"/>
              </a:ext>
            </a:extLst>
          </a:blip>
          <a:stretch>
            <a:fillRect/>
          </a:stretch>
        </p:blipFill>
        <p:spPr>
          <a:xfrm>
            <a:off x="2556121" y="959430"/>
            <a:ext cx="2051685" cy="1525905"/>
          </a:xfrm>
          <a:prstGeom prst="rect">
            <a:avLst/>
          </a:prstGeom>
        </p:spPr>
      </p:pic>
      <p:sp>
        <p:nvSpPr>
          <p:cNvPr id="4" name="CuadroTexto 9"/>
          <p:cNvSpPr txBox="1"/>
          <p:nvPr/>
        </p:nvSpPr>
        <p:spPr>
          <a:xfrm>
            <a:off x="-118119" y="4080548"/>
            <a:ext cx="3045349" cy="30777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400"/>
              <a:t>Sentinel – 08/04/2018</a:t>
            </a:r>
          </a:p>
        </p:txBody>
      </p:sp>
      <p:pic>
        <p:nvPicPr>
          <p:cNvPr id="5" name="Marcador de contenido 11"/>
          <p:cNvPicPr>
            <a:picLocks noGrp="1" noChangeAspect="1"/>
          </p:cNvPicPr>
          <p:nvPr/>
        </p:nvPicPr>
        <p:blipFill>
          <a:blip r:embed="rId3" cstate="screen">
            <a:extLst>
              <a:ext uri="{28A0092B-C50C-407E-A947-70E740481C1C}">
                <a14:useLocalDpi xmlns:a14="http://schemas.microsoft.com/office/drawing/2010/main"/>
              </a:ext>
            </a:extLst>
          </a:blip>
          <a:stretch>
            <a:fillRect/>
          </a:stretch>
        </p:blipFill>
        <p:spPr>
          <a:xfrm>
            <a:off x="362885" y="2566073"/>
            <a:ext cx="2063115" cy="1523048"/>
          </a:xfrm>
          <a:prstGeom prst="rect">
            <a:avLst/>
          </a:prstGeom>
        </p:spPr>
      </p:pic>
      <p:sp>
        <p:nvSpPr>
          <p:cNvPr id="6" name="CuadroTexto 12"/>
          <p:cNvSpPr txBox="1"/>
          <p:nvPr/>
        </p:nvSpPr>
        <p:spPr>
          <a:xfrm>
            <a:off x="2073688" y="4080549"/>
            <a:ext cx="3045349" cy="30777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400"/>
              <a:t>Sentinel – 13/04/2018</a:t>
            </a:r>
          </a:p>
        </p:txBody>
      </p:sp>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885" y="959430"/>
            <a:ext cx="2054543" cy="1531620"/>
          </a:xfrm>
          <a:prstGeom prst="rect">
            <a:avLst/>
          </a:prstGeom>
        </p:spPr>
      </p:pic>
      <p:pic>
        <p:nvPicPr>
          <p:cNvPr id="8" name="Imagen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8978" y="2566073"/>
            <a:ext cx="2048828" cy="1514475"/>
          </a:xfrm>
          <a:prstGeom prst="rect">
            <a:avLst/>
          </a:prstGeom>
        </p:spPr>
      </p:pic>
      <p:pic>
        <p:nvPicPr>
          <p:cNvPr id="9" name="Marcador de contenido 4"/>
          <p:cNvPicPr>
            <a:picLocks noGrp="1" noChangeAspect="1"/>
          </p:cNvPicPr>
          <p:nvPr/>
        </p:nvPicPr>
        <p:blipFill>
          <a:blip r:embed="rId6" cstate="screen">
            <a:extLst>
              <a:ext uri="{28A0092B-C50C-407E-A947-70E740481C1C}">
                <a14:useLocalDpi xmlns:a14="http://schemas.microsoft.com/office/drawing/2010/main"/>
              </a:ext>
            </a:extLst>
          </a:blip>
          <a:stretch>
            <a:fillRect/>
          </a:stretch>
        </p:blipFill>
        <p:spPr>
          <a:xfrm>
            <a:off x="5192116" y="1224280"/>
            <a:ext cx="3263588" cy="2430859"/>
          </a:xfrm>
          <a:prstGeom prst="rect">
            <a:avLst/>
          </a:prstGeom>
        </p:spPr>
      </p:pic>
      <p:sp>
        <p:nvSpPr>
          <p:cNvPr id="10" name="CuadroTexto 9"/>
          <p:cNvSpPr txBox="1"/>
          <p:nvPr/>
        </p:nvSpPr>
        <p:spPr>
          <a:xfrm>
            <a:off x="4840033" y="854948"/>
            <a:ext cx="3967753" cy="369332"/>
          </a:xfrm>
          <a:prstGeom prst="rect">
            <a:avLst/>
          </a:prstGeom>
          <a:noFill/>
        </p:spPr>
        <p:txBody>
          <a:bodyPr wrap="none" rtlCol="0">
            <a:spAutoFit/>
          </a:bodyPr>
          <a:lstStyle/>
          <a:p>
            <a:r>
              <a:rPr lang="es-MX" dirty="0"/>
              <a:t>Índice de Quema Relativizada (RBR)</a:t>
            </a:r>
          </a:p>
        </p:txBody>
      </p:sp>
      <p:sp>
        <p:nvSpPr>
          <p:cNvPr id="11" name="Rectángulo 10"/>
          <p:cNvSpPr/>
          <p:nvPr/>
        </p:nvSpPr>
        <p:spPr>
          <a:xfrm>
            <a:off x="5693346" y="3581289"/>
            <a:ext cx="2762358" cy="1015663"/>
          </a:xfrm>
          <a:prstGeom prst="rect">
            <a:avLst/>
          </a:prstGeom>
        </p:spPr>
        <p:txBody>
          <a:bodyPr wrap="square">
            <a:spAutoFit/>
          </a:bodyPr>
          <a:lstStyle/>
          <a:p>
            <a:r>
              <a:rPr lang="es-MX" sz="1200" dirty="0"/>
              <a:t>Severidad de la quema</a:t>
            </a:r>
          </a:p>
          <a:p>
            <a:pPr marL="285750" indent="-285750">
              <a:buFont typeface="Arial" panose="020B0604020202020204" pitchFamily="34" charset="0"/>
              <a:buChar char="•"/>
            </a:pPr>
            <a:r>
              <a:rPr lang="es-MX" sz="1200" dirty="0"/>
              <a:t>Baja: 1,774.5 ha</a:t>
            </a:r>
          </a:p>
          <a:p>
            <a:pPr marL="285750" indent="-285750">
              <a:buFont typeface="Arial" panose="020B0604020202020204" pitchFamily="34" charset="0"/>
              <a:buChar char="•"/>
            </a:pPr>
            <a:r>
              <a:rPr lang="es-MX" sz="1200" dirty="0"/>
              <a:t>Moderada-baja: 789.5 ha</a:t>
            </a:r>
          </a:p>
          <a:p>
            <a:pPr marL="285750" indent="-285750">
              <a:buFont typeface="Arial" panose="020B0604020202020204" pitchFamily="34" charset="0"/>
              <a:buChar char="•"/>
            </a:pPr>
            <a:r>
              <a:rPr lang="es-MX" sz="1200" dirty="0"/>
              <a:t>Moderada-alta: 32 ha</a:t>
            </a:r>
          </a:p>
          <a:p>
            <a:pPr marL="285750" indent="-285750">
              <a:buFont typeface="Arial" panose="020B0604020202020204" pitchFamily="34" charset="0"/>
              <a:buChar char="•"/>
            </a:pPr>
            <a:r>
              <a:rPr lang="es-MX" sz="1200" dirty="0"/>
              <a:t>Alta: 0</a:t>
            </a:r>
          </a:p>
        </p:txBody>
      </p:sp>
    </p:spTree>
    <p:extLst>
      <p:ext uri="{BB962C8B-B14F-4D97-AF65-F5344CB8AC3E}">
        <p14:creationId xmlns:p14="http://schemas.microsoft.com/office/powerpoint/2010/main" val="878788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Registros administrativos</a:t>
            </a:r>
          </a:p>
        </p:txBody>
      </p:sp>
      <p:sp>
        <p:nvSpPr>
          <p:cNvPr id="3" name="Marcador de contenido 2"/>
          <p:cNvSpPr>
            <a:spLocks noGrp="1"/>
          </p:cNvSpPr>
          <p:nvPr>
            <p:ph sz="half" idx="1"/>
          </p:nvPr>
        </p:nvSpPr>
        <p:spPr>
          <a:xfrm>
            <a:off x="449263" y="944562"/>
            <a:ext cx="2527300" cy="3722687"/>
          </a:xfrm>
        </p:spPr>
        <p:txBody>
          <a:bodyPr/>
          <a:lstStyle/>
          <a:p>
            <a:r>
              <a:rPr lang="es-MX" dirty="0"/>
              <a:t>Explotar registros administrativos añadiéndoles la georreferencia donde el dato especial existe de manera implícita.</a:t>
            </a:r>
          </a:p>
          <a:p>
            <a:pPr marL="285750" indent="-285750">
              <a:buFont typeface="Arial" panose="020B0604020202020204" pitchFamily="34" charset="0"/>
              <a:buChar char="•"/>
            </a:pPr>
            <a:endParaRPr lang="es-MX" dirty="0"/>
          </a:p>
          <a:p>
            <a:r>
              <a:rPr lang="es-MX" dirty="0"/>
              <a:t>El objetivo es mejorar los registros para convertirlos en datos espaciales, útiles para fines estadísticos y de análisis espacial.</a:t>
            </a:r>
          </a:p>
          <a:p>
            <a:pPr marL="735013" lvl="1" indent="-285750">
              <a:buFont typeface="Arial" panose="020B0604020202020204" pitchFamily="34" charset="0"/>
              <a:buChar char="•"/>
            </a:pPr>
            <a:r>
              <a:rPr lang="es-MX" dirty="0"/>
              <a:t>Incidencia criminal</a:t>
            </a:r>
          </a:p>
          <a:p>
            <a:pPr marL="735013" lvl="1" indent="-285750">
              <a:buFont typeface="Arial" panose="020B0604020202020204" pitchFamily="34" charset="0"/>
              <a:buChar char="•"/>
            </a:pPr>
            <a:r>
              <a:rPr lang="es-MX" dirty="0"/>
              <a:t>Enfermedades</a:t>
            </a:r>
          </a:p>
          <a:p>
            <a:pPr marL="735013" lvl="1" indent="-285750">
              <a:buFont typeface="Arial" panose="020B0604020202020204" pitchFamily="34" charset="0"/>
              <a:buChar char="•"/>
            </a:pPr>
            <a:r>
              <a:rPr lang="es-MX" dirty="0"/>
              <a:t>Instalaciones de salud y educación</a:t>
            </a:r>
          </a:p>
          <a:p>
            <a:pPr marL="735013" lvl="1" indent="-285750">
              <a:buFont typeface="Arial" panose="020B0604020202020204" pitchFamily="34" charset="0"/>
              <a:buChar char="•"/>
            </a:pPr>
            <a:r>
              <a:rPr lang="es-MX" dirty="0"/>
              <a:t>Inversión pública</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endParaRPr lang="es-MX" dirty="0"/>
          </a:p>
        </p:txBody>
      </p:sp>
      <p:pic>
        <p:nvPicPr>
          <p:cNvPr id="18" name="Imagen 3">
            <a:extLst>
              <a:ext uri="{FF2B5EF4-FFF2-40B4-BE49-F238E27FC236}">
                <a16:creationId xmlns:a16="http://schemas.microsoft.com/office/drawing/2014/main" xmlns="" id="{90693520-A1DF-49D8-9644-A3A47977D25A}"/>
              </a:ext>
            </a:extLst>
          </p:cNvPr>
          <p:cNvPicPr>
            <a:picLocks noChangeAspect="1"/>
          </p:cNvPicPr>
          <p:nvPr/>
        </p:nvPicPr>
        <p:blipFill rotWithShape="1">
          <a:blip r:embed="rId2"/>
          <a:srcRect l="50521"/>
          <a:stretch/>
        </p:blipFill>
        <p:spPr>
          <a:xfrm>
            <a:off x="3527870" y="1582963"/>
            <a:ext cx="3001328" cy="1706018"/>
          </a:xfrm>
          <a:prstGeom prst="rect">
            <a:avLst/>
          </a:prstGeom>
        </p:spPr>
      </p:pic>
      <p:pic>
        <p:nvPicPr>
          <p:cNvPr id="19" name="Imagen 4">
            <a:extLst>
              <a:ext uri="{FF2B5EF4-FFF2-40B4-BE49-F238E27FC236}">
                <a16:creationId xmlns:a16="http://schemas.microsoft.com/office/drawing/2014/main" xmlns="" id="{2D6E7C27-52FA-4B2C-A8A2-A18F6DB0AAAD}"/>
              </a:ext>
            </a:extLst>
          </p:cNvPr>
          <p:cNvPicPr>
            <a:picLocks noChangeAspect="1"/>
          </p:cNvPicPr>
          <p:nvPr/>
        </p:nvPicPr>
        <p:blipFill rotWithShape="1">
          <a:blip r:embed="rId3">
            <a:extLst>
              <a:ext uri="{28A0092B-C50C-407E-A947-70E740481C1C}">
                <a14:useLocalDpi xmlns:a14="http://schemas.microsoft.com/office/drawing/2010/main" val="0"/>
              </a:ext>
            </a:extLst>
          </a:blip>
          <a:srcRect t="4572" b="6666"/>
          <a:stretch/>
        </p:blipFill>
        <p:spPr>
          <a:xfrm>
            <a:off x="6813551" y="821830"/>
            <a:ext cx="2259402" cy="248286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0" name="CuadroTexto 7">
            <a:extLst>
              <a:ext uri="{FF2B5EF4-FFF2-40B4-BE49-F238E27FC236}">
                <a16:creationId xmlns:a16="http://schemas.microsoft.com/office/drawing/2014/main" xmlns="" id="{2ABF77A4-E94D-48BE-B27C-1E4F5873BC42}"/>
              </a:ext>
            </a:extLst>
          </p:cNvPr>
          <p:cNvSpPr txBox="1"/>
          <p:nvPr/>
        </p:nvSpPr>
        <p:spPr>
          <a:xfrm>
            <a:off x="3309377" y="936632"/>
            <a:ext cx="3416943" cy="646331"/>
          </a:xfrm>
          <a:prstGeom prst="rect">
            <a:avLst/>
          </a:prstGeom>
          <a:noFill/>
        </p:spPr>
        <p:txBody>
          <a:bodyPr wrap="square" rtlCol="0">
            <a:spAutoFit/>
          </a:bodyPr>
          <a:lstStyle/>
          <a:p>
            <a:pPr algn="ctr"/>
            <a:r>
              <a:rPr lang="es-MX" dirty="0">
                <a:solidFill>
                  <a:prstClr val="black">
                    <a:lumMod val="65000"/>
                    <a:lumOff val="35000"/>
                  </a:prstClr>
                </a:solidFill>
              </a:rPr>
              <a:t>Georreferenciación de la información</a:t>
            </a:r>
          </a:p>
        </p:txBody>
      </p:sp>
      <p:pic>
        <p:nvPicPr>
          <p:cNvPr id="22" name="Imagen 9">
            <a:extLst>
              <a:ext uri="{FF2B5EF4-FFF2-40B4-BE49-F238E27FC236}">
                <a16:creationId xmlns:a16="http://schemas.microsoft.com/office/drawing/2014/main" xmlns="" id="{F0190BE8-EA43-4788-84C6-7ECCED81E5EB}"/>
              </a:ext>
            </a:extLst>
          </p:cNvPr>
          <p:cNvPicPr>
            <a:picLocks noChangeAspect="1"/>
          </p:cNvPicPr>
          <p:nvPr/>
        </p:nvPicPr>
        <p:blipFill rotWithShape="1">
          <a:blip r:embed="rId4"/>
          <a:srcRect l="55263" t="25594" r="6912" b="11872"/>
          <a:stretch/>
        </p:blipFill>
        <p:spPr>
          <a:xfrm>
            <a:off x="5319607" y="3423512"/>
            <a:ext cx="2674794" cy="1243737"/>
          </a:xfrm>
          <a:prstGeom prst="rect">
            <a:avLst/>
          </a:prstGeom>
        </p:spPr>
      </p:pic>
      <p:sp>
        <p:nvSpPr>
          <p:cNvPr id="23" name="CuadroTexto 12">
            <a:extLst>
              <a:ext uri="{FF2B5EF4-FFF2-40B4-BE49-F238E27FC236}">
                <a16:creationId xmlns:a16="http://schemas.microsoft.com/office/drawing/2014/main" xmlns="" id="{22ECB2F9-D5F8-438C-A15E-A2FAB5D7DF77}"/>
              </a:ext>
            </a:extLst>
          </p:cNvPr>
          <p:cNvSpPr txBox="1"/>
          <p:nvPr/>
        </p:nvSpPr>
        <p:spPr>
          <a:xfrm>
            <a:off x="3098620" y="3459747"/>
            <a:ext cx="1606052" cy="1131079"/>
          </a:xfrm>
          <a:prstGeom prst="rect">
            <a:avLst/>
          </a:prstGeom>
          <a:noFill/>
        </p:spPr>
        <p:txBody>
          <a:bodyPr wrap="square" rtlCol="0">
            <a:spAutoFit/>
          </a:bodyPr>
          <a:lstStyle/>
          <a:p>
            <a:pPr algn="ctr"/>
            <a:r>
              <a:rPr lang="es-MX" sz="1350" dirty="0"/>
              <a:t>Registros administrativos suministrados por Secretaría de Salud</a:t>
            </a:r>
          </a:p>
        </p:txBody>
      </p:sp>
      <p:cxnSp>
        <p:nvCxnSpPr>
          <p:cNvPr id="24" name="Conector angular 14">
            <a:extLst>
              <a:ext uri="{FF2B5EF4-FFF2-40B4-BE49-F238E27FC236}">
                <a16:creationId xmlns:a16="http://schemas.microsoft.com/office/drawing/2014/main" xmlns="" id="{C6A588A8-241A-4A4B-88FB-64945D001DFF}"/>
              </a:ext>
            </a:extLst>
          </p:cNvPr>
          <p:cNvCxnSpPr>
            <a:cxnSpLocks/>
            <a:stCxn id="18" idx="2"/>
            <a:endCxn id="22" idx="1"/>
          </p:cNvCxnSpPr>
          <p:nvPr/>
        </p:nvCxnSpPr>
        <p:spPr>
          <a:xfrm rot="16200000" flipH="1">
            <a:off x="4795870" y="3521644"/>
            <a:ext cx="756400" cy="291073"/>
          </a:xfrm>
          <a:prstGeom prst="bentConnector2">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r 17">
            <a:extLst>
              <a:ext uri="{FF2B5EF4-FFF2-40B4-BE49-F238E27FC236}">
                <a16:creationId xmlns:a16="http://schemas.microsoft.com/office/drawing/2014/main" xmlns="" id="{BD5B71C4-6435-46BF-8202-6B13F4DEB95C}"/>
              </a:ext>
            </a:extLst>
          </p:cNvPr>
          <p:cNvCxnSpPr>
            <a:cxnSpLocks/>
            <a:stCxn id="19" idx="2"/>
            <a:endCxn id="22" idx="3"/>
          </p:cNvCxnSpPr>
          <p:nvPr/>
        </p:nvCxnSpPr>
        <p:spPr>
          <a:xfrm rot="16200000" flipH="1">
            <a:off x="7598483" y="3649463"/>
            <a:ext cx="740686" cy="51149"/>
          </a:xfrm>
          <a:prstGeom prst="bentConnector4">
            <a:avLst>
              <a:gd name="adj1" fmla="val 14880"/>
              <a:gd name="adj2" fmla="val 1004420"/>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018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a:t>Otras fuentes de datos geoespaciales – datos abiertos y SIGMA</a:t>
            </a:r>
          </a:p>
        </p:txBody>
      </p:sp>
      <p:sp>
        <p:nvSpPr>
          <p:cNvPr id="10" name="Marcador de contenido 2"/>
          <p:cNvSpPr>
            <a:spLocks noGrp="1"/>
          </p:cNvSpPr>
          <p:nvPr>
            <p:ph sz="half" idx="4294967295"/>
          </p:nvPr>
        </p:nvSpPr>
        <p:spPr>
          <a:xfrm>
            <a:off x="369713" y="1057941"/>
            <a:ext cx="3924300" cy="3326859"/>
          </a:xfrm>
          <a:prstGeom prst="rect">
            <a:avLst/>
          </a:prstGeom>
        </p:spPr>
        <p:txBody>
          <a:bodyPr/>
          <a:lstStyle/>
          <a:p>
            <a:r>
              <a:rPr lang="es-MX" dirty="0"/>
              <a:t>Datos estadísticos y geográficos adquiridos de datos.gob.mx, la mayoría requieren cambio de formato (</a:t>
            </a:r>
            <a:r>
              <a:rPr lang="es-MX" dirty="0" err="1"/>
              <a:t>kml</a:t>
            </a:r>
            <a:r>
              <a:rPr lang="es-MX" dirty="0"/>
              <a:t> a </a:t>
            </a:r>
            <a:r>
              <a:rPr lang="es-MX" dirty="0" err="1"/>
              <a:t>shp</a:t>
            </a:r>
            <a:r>
              <a:rPr lang="es-MX" dirty="0"/>
              <a:t>) o a datos geoespaciales (</a:t>
            </a:r>
            <a:r>
              <a:rPr lang="es-MX" dirty="0" err="1"/>
              <a:t>csv</a:t>
            </a:r>
            <a:r>
              <a:rPr lang="es-MX" dirty="0"/>
              <a:t>, </a:t>
            </a:r>
            <a:r>
              <a:rPr lang="es-MX" dirty="0" err="1"/>
              <a:t>txt</a:t>
            </a:r>
            <a:r>
              <a:rPr lang="es-MX" dirty="0"/>
              <a:t> </a:t>
            </a:r>
            <a:r>
              <a:rPr lang="es-MX" dirty="0" err="1"/>
              <a:t>to</a:t>
            </a:r>
            <a:r>
              <a:rPr lang="es-MX" dirty="0"/>
              <a:t> </a:t>
            </a:r>
            <a:r>
              <a:rPr lang="es-MX" dirty="0" err="1"/>
              <a:t>shp</a:t>
            </a:r>
            <a:r>
              <a:rPr lang="es-MX" dirty="0"/>
              <a:t>).</a:t>
            </a:r>
          </a:p>
          <a:p>
            <a:endParaRPr lang="es-MX" dirty="0"/>
          </a:p>
          <a:p>
            <a:r>
              <a:rPr lang="es-MX" dirty="0"/>
              <a:t>También existe información adquirida de otras instituciones a través del CEIEG y en particular de las que pertenecen al Subcomité de Información de Geografía y Medio Ambiente (SIGMA). </a:t>
            </a:r>
          </a:p>
          <a:p>
            <a:endParaRPr lang="es-MX" dirty="0"/>
          </a:p>
          <a:p>
            <a:r>
              <a:rPr lang="es-MX" dirty="0"/>
              <a:t>Los datos geoespaciales son </a:t>
            </a:r>
            <a:r>
              <a:rPr lang="es-MX" dirty="0" err="1"/>
              <a:t>reguardados</a:t>
            </a:r>
            <a:r>
              <a:rPr lang="es-MX" dirty="0"/>
              <a:t> e integrados en nuestras diferentes plataformas. </a:t>
            </a:r>
          </a:p>
          <a:p>
            <a:endParaRPr lang="es-MX" dirty="0"/>
          </a:p>
          <a:p>
            <a:endParaRPr lang="es-MX" dirty="0"/>
          </a:p>
          <a:p>
            <a:pPr algn="ctr"/>
            <a:endParaRPr lang="es-MX" dirty="0"/>
          </a:p>
        </p:txBody>
      </p:sp>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45891" y="655200"/>
            <a:ext cx="1348393" cy="4015499"/>
          </a:xfrm>
          <a:prstGeom prst="rect">
            <a:avLst/>
          </a:prstGeom>
        </p:spPr>
      </p:pic>
      <p:pic>
        <p:nvPicPr>
          <p:cNvPr id="12" name="1 Imagen" descr="LOGO SNIE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7810" y="2224800"/>
            <a:ext cx="1958990" cy="656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01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Herramienta integradora – SIG Jalisco</a:t>
            </a:r>
          </a:p>
        </p:txBody>
      </p:sp>
      <p:pic>
        <p:nvPicPr>
          <p:cNvPr id="6" name="Imagen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3988" y="663810"/>
            <a:ext cx="7177612" cy="4050774"/>
          </a:xfrm>
          <a:prstGeom prst="rect">
            <a:avLst/>
          </a:prstGeom>
        </p:spPr>
      </p:pic>
      <p:sp>
        <p:nvSpPr>
          <p:cNvPr id="7" name="CuadroTexto 6"/>
          <p:cNvSpPr txBox="1"/>
          <p:nvPr/>
        </p:nvSpPr>
        <p:spPr>
          <a:xfrm>
            <a:off x="18710" y="1864982"/>
            <a:ext cx="1825278" cy="2031325"/>
          </a:xfrm>
          <a:prstGeom prst="rect">
            <a:avLst/>
          </a:prstGeom>
          <a:noFill/>
        </p:spPr>
        <p:txBody>
          <a:bodyPr wrap="square" rtlCol="0">
            <a:spAutoFit/>
          </a:bodyPr>
          <a:lstStyle/>
          <a:p>
            <a:pPr marL="285750" indent="-285750">
              <a:buFont typeface="Arial" panose="020B0604020202020204" pitchFamily="34" charset="0"/>
              <a:buChar char="•"/>
            </a:pPr>
            <a:r>
              <a:rPr lang="es-MX" dirty="0"/>
              <a:t>Visualización</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a:t>Análisis</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a:t>Descarga</a:t>
            </a:r>
          </a:p>
          <a:p>
            <a:pPr marL="285750" indent="-285750">
              <a:buFont typeface="Arial" panose="020B0604020202020204" pitchFamily="34" charset="0"/>
              <a:buChar char="•"/>
            </a:pPr>
            <a:endParaRPr lang="es-MX" dirty="0"/>
          </a:p>
          <a:p>
            <a:endParaRPr lang="es-MX" dirty="0"/>
          </a:p>
        </p:txBody>
      </p:sp>
    </p:spTree>
    <p:extLst>
      <p:ext uri="{BB962C8B-B14F-4D97-AF65-F5344CB8AC3E}">
        <p14:creationId xmlns:p14="http://schemas.microsoft.com/office/powerpoint/2010/main" val="1120069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Proyectos con recursos externos</a:t>
            </a:r>
          </a:p>
        </p:txBody>
      </p:sp>
      <p:sp>
        <p:nvSpPr>
          <p:cNvPr id="3" name="2 Rectángulo"/>
          <p:cNvSpPr/>
          <p:nvPr/>
        </p:nvSpPr>
        <p:spPr>
          <a:xfrm>
            <a:off x="253040" y="727591"/>
            <a:ext cx="8620666" cy="3785652"/>
          </a:xfrm>
          <a:prstGeom prst="rect">
            <a:avLst/>
          </a:prstGeom>
        </p:spPr>
        <p:txBody>
          <a:bodyPr wrap="square">
            <a:spAutoFit/>
          </a:bodyPr>
          <a:lstStyle/>
          <a:p>
            <a:pPr marL="342900" indent="-342900" algn="just">
              <a:buFont typeface="+mj-lt"/>
              <a:buAutoNum type="arabicPeriod"/>
            </a:pPr>
            <a:r>
              <a:rPr lang="es-MX" sz="1500" dirty="0"/>
              <a:t>Estudio oceanográfico para la prolongación de la toma marina, 2014.</a:t>
            </a:r>
          </a:p>
          <a:p>
            <a:pPr marL="342900" indent="-342900" algn="just">
              <a:buFont typeface="+mj-lt"/>
              <a:buAutoNum type="arabicPeriod"/>
            </a:pPr>
            <a:r>
              <a:rPr lang="es-MX" sz="1500" dirty="0"/>
              <a:t>Elaboración de estudios y proyecto ejecutivo para el relleno sanitario en el municipio El Arenal, Jalisco, 2014.</a:t>
            </a:r>
          </a:p>
          <a:p>
            <a:pPr marL="342900" indent="-342900" algn="just">
              <a:buFont typeface="+mj-lt"/>
              <a:buAutoNum type="arabicPeriod"/>
            </a:pPr>
            <a:r>
              <a:rPr lang="es-MX" sz="1500" dirty="0"/>
              <a:t>Programa Intermunicipal para la prevención y gestión integral de residuos sólidos urbanos para la Junta Intermunicipal del Medio Ambiente de Sierra Occidental y Costa (JISOC), 2014.</a:t>
            </a:r>
          </a:p>
          <a:p>
            <a:pPr marL="342900" indent="-342900" algn="just">
              <a:buFont typeface="+mj-lt"/>
              <a:buAutoNum type="arabicPeriod"/>
            </a:pPr>
            <a:r>
              <a:rPr lang="es-MX" sz="1500" dirty="0"/>
              <a:t>Vectorización de cartas temáticas de edafología y geología 1:50,000, 2014.</a:t>
            </a:r>
          </a:p>
          <a:p>
            <a:pPr marL="342900" indent="-342900" algn="just">
              <a:buFont typeface="+mj-lt"/>
              <a:buAutoNum type="arabicPeriod"/>
            </a:pPr>
            <a:r>
              <a:rPr lang="es-MX" sz="1500" dirty="0"/>
              <a:t>Sistema de Información Geográfica para la localización de sitios prioritarios para la disposición final de residuos urbanos, en el contexto del programa intermunicipal para la prevención y gestión integral de residuos sólidos de la JICOSUR, 2014.</a:t>
            </a:r>
          </a:p>
          <a:p>
            <a:pPr marL="342900" indent="-342900" algn="just">
              <a:buFont typeface="+mj-lt"/>
              <a:buAutoNum type="arabicPeriod"/>
            </a:pPr>
            <a:r>
              <a:rPr lang="es-MX" sz="1500" dirty="0"/>
              <a:t>Desarrollar e implementar el Sistema de Información Geográfica para el municipio de Zapotlán El Grande, 2015.</a:t>
            </a:r>
          </a:p>
          <a:p>
            <a:pPr marL="342900" indent="-342900" algn="just">
              <a:buFont typeface="+mj-lt"/>
              <a:buAutoNum type="arabicPeriod"/>
            </a:pPr>
            <a:r>
              <a:rPr lang="es-MX" sz="1500" dirty="0"/>
              <a:t>Supervisión de los Programas de Ordenamiento Ecológico Regional: Altos Norte, JIRA, Altos Sur, Norte y JIRCO y del Programa de Ordenamiento Local: Ixtlahuacán del Río, 2015.</a:t>
            </a:r>
          </a:p>
          <a:p>
            <a:pPr marL="342900" indent="-342900" algn="just">
              <a:buFont typeface="+mj-lt"/>
              <a:buAutoNum type="arabicPeriod"/>
            </a:pPr>
            <a:r>
              <a:rPr lang="es-MX" sz="1500" dirty="0"/>
              <a:t>Vectorización de las cartas temáticas de Edafología y Uso Potencial de Suelo, escala 1:50,000, del estado de Jalisco, 2015.</a:t>
            </a:r>
          </a:p>
          <a:p>
            <a:pPr marL="228600" indent="-228600" algn="just">
              <a:buFont typeface="+mj-lt"/>
              <a:buAutoNum type="arabicPeriod"/>
            </a:pPr>
            <a:endParaRPr lang="es-MX" sz="1500" dirty="0"/>
          </a:p>
        </p:txBody>
      </p:sp>
    </p:spTree>
    <p:extLst>
      <p:ext uri="{BB962C8B-B14F-4D97-AF65-F5344CB8AC3E}">
        <p14:creationId xmlns:p14="http://schemas.microsoft.com/office/powerpoint/2010/main" val="3985611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Proyectos con recursos externos</a:t>
            </a:r>
          </a:p>
        </p:txBody>
      </p:sp>
      <p:sp>
        <p:nvSpPr>
          <p:cNvPr id="3" name="2 Rectángulo"/>
          <p:cNvSpPr/>
          <p:nvPr/>
        </p:nvSpPr>
        <p:spPr>
          <a:xfrm>
            <a:off x="258792" y="730366"/>
            <a:ext cx="8614913" cy="3785652"/>
          </a:xfrm>
          <a:prstGeom prst="rect">
            <a:avLst/>
          </a:prstGeom>
        </p:spPr>
        <p:txBody>
          <a:bodyPr wrap="square">
            <a:spAutoFit/>
          </a:bodyPr>
          <a:lstStyle/>
          <a:p>
            <a:pPr marL="342900" indent="-342900" algn="just">
              <a:buFont typeface="+mj-lt"/>
              <a:buAutoNum type="arabicPeriod" startAt="9"/>
            </a:pPr>
            <a:r>
              <a:rPr lang="es-MX" sz="1600" dirty="0"/>
              <a:t>Construcción de Programas de Inversión en el marco de la Iniciativa de Reducción de Emisiones (IRE) en la JISOC,  2015.</a:t>
            </a:r>
          </a:p>
          <a:p>
            <a:pPr marL="342900" indent="-342900" algn="just">
              <a:buFont typeface="+mj-lt"/>
              <a:buAutoNum type="arabicPeriod" startAt="9"/>
            </a:pPr>
            <a:r>
              <a:rPr lang="es-MX" sz="1600" dirty="0"/>
              <a:t>Programa de manejo para detener procesos de deforestación y degradación forestal en el territorio comprendido por la JICOSUR, 2015.</a:t>
            </a:r>
          </a:p>
          <a:p>
            <a:pPr marL="342900" indent="-342900" algn="just">
              <a:buFont typeface="+mj-lt"/>
              <a:buAutoNum type="arabicPeriod" startAt="9"/>
            </a:pPr>
            <a:r>
              <a:rPr lang="es-MX" sz="1600" dirty="0"/>
              <a:t>Desarrollar un plan de trabajo con instituciones en materia de desarrollo rural y generar la estrategia de implementación de proyectos productivos compatibles con el sector ambiental, 2015.</a:t>
            </a:r>
          </a:p>
          <a:p>
            <a:pPr marL="342900" indent="-342900" algn="just">
              <a:buFont typeface="+mj-lt"/>
              <a:buAutoNum type="arabicPeriod" startAt="9"/>
            </a:pPr>
            <a:r>
              <a:rPr lang="es-MX" sz="1600" dirty="0"/>
              <a:t>Sistema de Información Geográfica del municipio de Tecolotlán, Jalisco, 2016.</a:t>
            </a:r>
          </a:p>
          <a:p>
            <a:pPr marL="342900" indent="-342900" algn="just">
              <a:buFont typeface="+mj-lt"/>
              <a:buAutoNum type="arabicPeriod" startAt="9"/>
            </a:pPr>
            <a:r>
              <a:rPr lang="es-MX" sz="1600" dirty="0"/>
              <a:t>Sistema de Información Geográfica Estratégica del Banco de Proyectos Jalisco, 2016.</a:t>
            </a:r>
          </a:p>
          <a:p>
            <a:pPr marL="342900" indent="-342900" algn="just">
              <a:buFont typeface="+mj-lt"/>
              <a:buAutoNum type="arabicPeriod" startAt="9"/>
            </a:pPr>
            <a:r>
              <a:rPr lang="es-MX" sz="1600" dirty="0"/>
              <a:t>Programa Municipal de Desarrollo Urbano (PMDU) Lagos de Moreno, 2016.</a:t>
            </a:r>
          </a:p>
          <a:p>
            <a:pPr marL="342900" indent="-342900" algn="just">
              <a:buFont typeface="+mj-lt"/>
              <a:buAutoNum type="arabicPeriod" startAt="9"/>
            </a:pPr>
            <a:r>
              <a:rPr lang="es-MX" sz="1600" dirty="0"/>
              <a:t>Caracterización socio ambiental y ecológica encaminados a la recuperación de la zona del Cerro el </a:t>
            </a:r>
            <a:r>
              <a:rPr lang="es-MX" sz="1600" dirty="0" err="1"/>
              <a:t>Tepopote</a:t>
            </a:r>
            <a:r>
              <a:rPr lang="es-MX" sz="1600" dirty="0"/>
              <a:t> y Colomos III, 2017.</a:t>
            </a:r>
          </a:p>
          <a:p>
            <a:pPr marL="342900" indent="-342900" algn="just">
              <a:buFont typeface="+mj-lt"/>
              <a:buAutoNum type="arabicPeriod" startAt="9"/>
            </a:pPr>
            <a:r>
              <a:rPr lang="es-MX" sz="1600" dirty="0"/>
              <a:t>Frontera forestal Nevado y cobertura de suelo Sierra del Tigre, 2017.</a:t>
            </a:r>
          </a:p>
          <a:p>
            <a:pPr marL="342900" indent="-342900" algn="just">
              <a:buFont typeface="+mj-lt"/>
              <a:buAutoNum type="arabicPeriod" startAt="9"/>
            </a:pPr>
            <a:r>
              <a:rPr lang="es-MX" sz="1600" dirty="0"/>
              <a:t>Arbolado urbano, 2018.</a:t>
            </a:r>
          </a:p>
          <a:p>
            <a:pPr marL="342900" indent="-342900" algn="just">
              <a:buFont typeface="+mj-lt"/>
              <a:buAutoNum type="arabicPeriod" startAt="9"/>
            </a:pPr>
            <a:r>
              <a:rPr lang="es-MX" sz="1600" dirty="0"/>
              <a:t>SIIGEM 2.0, 2018.</a:t>
            </a:r>
          </a:p>
        </p:txBody>
      </p:sp>
    </p:spTree>
    <p:extLst>
      <p:ext uri="{BB962C8B-B14F-4D97-AF65-F5344CB8AC3E}">
        <p14:creationId xmlns:p14="http://schemas.microsoft.com/office/powerpoint/2010/main" val="1456418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9AAA3-BD42-4C86-811E-62E4880A422E}"/>
              </a:ext>
            </a:extLst>
          </p:cNvPr>
          <p:cNvSpPr>
            <a:spLocks noGrp="1"/>
          </p:cNvSpPr>
          <p:nvPr>
            <p:ph type="title"/>
          </p:nvPr>
        </p:nvSpPr>
        <p:spPr/>
        <p:txBody>
          <a:bodyPr/>
          <a:lstStyle/>
          <a:p>
            <a:r>
              <a:rPr lang="x-none" dirty="0"/>
              <a:t>Proyectos con recurso MIR</a:t>
            </a:r>
            <a:endParaRPr lang="en-US" dirty="0"/>
          </a:p>
        </p:txBody>
      </p:sp>
      <p:sp>
        <p:nvSpPr>
          <p:cNvPr id="7" name="Content Placeholder 6">
            <a:extLst>
              <a:ext uri="{FF2B5EF4-FFF2-40B4-BE49-F238E27FC236}">
                <a16:creationId xmlns:a16="http://schemas.microsoft.com/office/drawing/2014/main" xmlns="" id="{3E886724-F2DF-45C1-96A2-A417696380AB}"/>
              </a:ext>
            </a:extLst>
          </p:cNvPr>
          <p:cNvSpPr>
            <a:spLocks noGrp="1"/>
          </p:cNvSpPr>
          <p:nvPr>
            <p:ph sz="half" idx="1"/>
          </p:nvPr>
        </p:nvSpPr>
        <p:spPr/>
        <p:txBody>
          <a:bodyPr/>
          <a:lstStyle/>
          <a:p>
            <a:pPr marL="285750" indent="-285750">
              <a:buFont typeface="Wingdings" panose="05000000000000000000" pitchFamily="2" charset="2"/>
              <a:buChar char="§"/>
            </a:pPr>
            <a:r>
              <a:rPr lang="es-MX" dirty="0"/>
              <a:t>Evaluación de sitios potenciales de rellenos sanitarios.</a:t>
            </a:r>
          </a:p>
          <a:p>
            <a:pPr marL="285750" indent="-285750">
              <a:buFont typeface="Wingdings" panose="05000000000000000000" pitchFamily="2" charset="2"/>
              <a:buChar char="§"/>
            </a:pPr>
            <a:r>
              <a:rPr lang="es-MX" dirty="0"/>
              <a:t>Banco Mundial.</a:t>
            </a:r>
          </a:p>
          <a:p>
            <a:pPr marL="285750" indent="-285750">
              <a:buFont typeface="Wingdings" panose="05000000000000000000" pitchFamily="2" charset="2"/>
              <a:buChar char="§"/>
            </a:pPr>
            <a:r>
              <a:rPr lang="es-MX" dirty="0"/>
              <a:t>Estudios vinculantes de cambio de uso de suelo (PROFEPA). </a:t>
            </a:r>
          </a:p>
          <a:p>
            <a:pPr marL="285750" indent="-285750">
              <a:buFont typeface="Wingdings" panose="05000000000000000000" pitchFamily="2" charset="2"/>
              <a:buChar char="§"/>
            </a:pPr>
            <a:r>
              <a:rPr lang="es-MX" dirty="0"/>
              <a:t>Turismo del Estado de Jalisco.</a:t>
            </a:r>
          </a:p>
          <a:p>
            <a:pPr marL="285750" indent="-285750">
              <a:buFont typeface="Wingdings" panose="05000000000000000000" pitchFamily="2" charset="2"/>
              <a:buChar char="§"/>
            </a:pPr>
            <a:r>
              <a:rPr lang="es-MX" dirty="0"/>
              <a:t>FOMIX 2014/2017</a:t>
            </a:r>
          </a:p>
          <a:p>
            <a:pPr marL="285750" indent="-285750">
              <a:buFont typeface="Wingdings" panose="05000000000000000000" pitchFamily="2" charset="2"/>
              <a:buChar char="§"/>
            </a:pPr>
            <a:r>
              <a:rPr lang="es-MX" dirty="0"/>
              <a:t>Batimetrías.</a:t>
            </a:r>
          </a:p>
          <a:p>
            <a:pPr marL="342900" indent="-342900">
              <a:buFont typeface="Wingdings" panose="05000000000000000000" pitchFamily="2" charset="2"/>
              <a:buChar char="§"/>
            </a:pPr>
            <a:r>
              <a:rPr lang="es-MX" dirty="0"/>
              <a:t>Seguridad Tonalá (PNPVD)</a:t>
            </a:r>
          </a:p>
          <a:p>
            <a:pPr marL="342900" indent="-342900">
              <a:buFont typeface="Wingdings" panose="05000000000000000000" pitchFamily="2" charset="2"/>
              <a:buChar char="§"/>
            </a:pPr>
            <a:r>
              <a:rPr lang="es-MX" dirty="0"/>
              <a:t>Análisis </a:t>
            </a:r>
            <a:r>
              <a:rPr lang="es-MX" dirty="0" err="1"/>
              <a:t>Apelsa</a:t>
            </a:r>
            <a:r>
              <a:rPr lang="es-MX" dirty="0"/>
              <a:t>.</a:t>
            </a:r>
          </a:p>
          <a:p>
            <a:pPr marL="342900" indent="-342900">
              <a:buFont typeface="Wingdings" panose="05000000000000000000" pitchFamily="2" charset="2"/>
              <a:buChar char="§"/>
            </a:pPr>
            <a:r>
              <a:rPr lang="es-MX" dirty="0"/>
              <a:t>Uso potencial del suelo.</a:t>
            </a:r>
          </a:p>
          <a:p>
            <a:pPr marL="342900" indent="-342900">
              <a:buFont typeface="Wingdings" panose="05000000000000000000" pitchFamily="2" charset="2"/>
              <a:buChar char="§"/>
            </a:pPr>
            <a:r>
              <a:rPr lang="es-MX" dirty="0" err="1"/>
              <a:t>Monorrelleno</a:t>
            </a:r>
            <a:r>
              <a:rPr lang="es-MX" dirty="0"/>
              <a:t> Agua Prieta.</a:t>
            </a:r>
          </a:p>
          <a:p>
            <a:pPr marL="342900" indent="-342900">
              <a:buFont typeface="Wingdings" panose="05000000000000000000" pitchFamily="2" charset="2"/>
              <a:buChar char="§"/>
            </a:pPr>
            <a:r>
              <a:rPr lang="es-MX" dirty="0"/>
              <a:t>Aguacateras.</a:t>
            </a:r>
          </a:p>
          <a:p>
            <a:pPr marL="342900" indent="-342900">
              <a:buFont typeface="Wingdings" panose="05000000000000000000" pitchFamily="2" charset="2"/>
              <a:buChar char="§"/>
            </a:pPr>
            <a:r>
              <a:rPr lang="es-MX" dirty="0"/>
              <a:t>Accidentes viales ZMG.</a:t>
            </a:r>
          </a:p>
          <a:p>
            <a:pPr marL="342900" indent="-342900">
              <a:buFont typeface="Wingdings" panose="05000000000000000000" pitchFamily="2" charset="2"/>
              <a:buChar char="§"/>
            </a:pPr>
            <a:r>
              <a:rPr lang="es-MX" dirty="0"/>
              <a:t>Sismos ZMG.</a:t>
            </a:r>
          </a:p>
          <a:p>
            <a:pPr marL="342900" indent="-342900">
              <a:buFont typeface="Wingdings" panose="05000000000000000000" pitchFamily="2" charset="2"/>
              <a:buChar char="§"/>
            </a:pPr>
            <a:r>
              <a:rPr lang="es-MX" dirty="0"/>
              <a:t>Laderas ZMG.</a:t>
            </a:r>
          </a:p>
          <a:p>
            <a:pPr marL="342900" indent="-342900">
              <a:buFont typeface="+mj-lt"/>
              <a:buAutoNum type="arabicPeriod" startAt="17"/>
            </a:pPr>
            <a:endParaRPr lang="es-MX" dirty="0"/>
          </a:p>
          <a:p>
            <a:pPr marL="342900" indent="-342900">
              <a:buFont typeface="+mj-lt"/>
              <a:buAutoNum type="arabicPeriod" startAt="17"/>
            </a:pPr>
            <a:endParaRPr lang="es-MX" dirty="0"/>
          </a:p>
          <a:p>
            <a:endParaRPr lang="es-MX" dirty="0"/>
          </a:p>
          <a:p>
            <a:endParaRPr lang="es-MX" dirty="0"/>
          </a:p>
          <a:p>
            <a:endParaRPr lang="es-MX" dirty="0"/>
          </a:p>
          <a:p>
            <a:endParaRPr lang="es-MX" dirty="0"/>
          </a:p>
          <a:p>
            <a:endParaRPr lang="en-US" dirty="0"/>
          </a:p>
        </p:txBody>
      </p:sp>
      <p:sp>
        <p:nvSpPr>
          <p:cNvPr id="8" name="Content Placeholder 7">
            <a:extLst>
              <a:ext uri="{FF2B5EF4-FFF2-40B4-BE49-F238E27FC236}">
                <a16:creationId xmlns:a16="http://schemas.microsoft.com/office/drawing/2014/main" xmlns="" id="{E1C79DB0-5AB7-45E4-ABAB-D20BEA4ED8DB}"/>
              </a:ext>
            </a:extLst>
          </p:cNvPr>
          <p:cNvSpPr>
            <a:spLocks noGrp="1"/>
          </p:cNvSpPr>
          <p:nvPr>
            <p:ph sz="half" idx="2"/>
          </p:nvPr>
        </p:nvSpPr>
        <p:spPr/>
        <p:txBody>
          <a:bodyPr/>
          <a:lstStyle/>
          <a:p>
            <a:pPr marL="342900" indent="-342900">
              <a:buFont typeface="Wingdings" panose="05000000000000000000" pitchFamily="2" charset="2"/>
              <a:buChar char="§"/>
            </a:pPr>
            <a:r>
              <a:rPr lang="es-MX" dirty="0"/>
              <a:t>IMCO. </a:t>
            </a:r>
          </a:p>
          <a:p>
            <a:pPr marL="342900" indent="-342900">
              <a:buFont typeface="Wingdings" panose="05000000000000000000" pitchFamily="2" charset="2"/>
              <a:buChar char="§"/>
            </a:pPr>
            <a:r>
              <a:rPr lang="es-MX" dirty="0"/>
              <a:t>Apoyos silvopastoril (SEDER).</a:t>
            </a:r>
          </a:p>
          <a:p>
            <a:pPr marL="342900" indent="-342900">
              <a:buFont typeface="Wingdings" panose="05000000000000000000" pitchFamily="2" charset="2"/>
              <a:buChar char="§"/>
            </a:pPr>
            <a:r>
              <a:rPr lang="es-MX" dirty="0"/>
              <a:t>Artesanía y cultura</a:t>
            </a:r>
          </a:p>
          <a:p>
            <a:pPr marL="342900" indent="-342900">
              <a:buFont typeface="Wingdings" panose="05000000000000000000" pitchFamily="2" charset="2"/>
              <a:buChar char="§"/>
            </a:pPr>
            <a:r>
              <a:rPr lang="es-MX" dirty="0"/>
              <a:t>Seguridad </a:t>
            </a:r>
            <a:r>
              <a:rPr lang="es-MX" dirty="0" err="1"/>
              <a:t>Map</a:t>
            </a:r>
            <a:r>
              <a:rPr lang="es-MX" dirty="0"/>
              <a:t>.</a:t>
            </a:r>
          </a:p>
          <a:p>
            <a:pPr marL="342900" indent="-342900">
              <a:buFont typeface="Wingdings" panose="05000000000000000000" pitchFamily="2" charset="2"/>
              <a:buChar char="§"/>
            </a:pPr>
            <a:r>
              <a:rPr lang="es-MX" dirty="0"/>
              <a:t>Huracán Patricia.</a:t>
            </a:r>
          </a:p>
          <a:p>
            <a:pPr marL="342900" indent="-342900">
              <a:buFont typeface="Wingdings" panose="05000000000000000000" pitchFamily="2" charset="2"/>
              <a:buChar char="§"/>
            </a:pPr>
            <a:r>
              <a:rPr lang="es-MX" dirty="0"/>
              <a:t>Infraestructura-Discapacidad.</a:t>
            </a:r>
          </a:p>
          <a:p>
            <a:pPr marL="342900" indent="-342900">
              <a:buFont typeface="Wingdings" panose="05000000000000000000" pitchFamily="2" charset="2"/>
              <a:buChar char="§"/>
            </a:pPr>
            <a:r>
              <a:rPr lang="es-MX" dirty="0"/>
              <a:t>Actualización tarifaria SIAPA.</a:t>
            </a:r>
          </a:p>
          <a:p>
            <a:pPr marL="342900" indent="-342900">
              <a:buFont typeface="Wingdings" panose="05000000000000000000" pitchFamily="2" charset="2"/>
              <a:buChar char="§"/>
            </a:pPr>
            <a:r>
              <a:rPr lang="es-MX" dirty="0"/>
              <a:t>Análisis fiestas de Octubre.</a:t>
            </a:r>
          </a:p>
          <a:p>
            <a:pPr marL="342900" indent="-342900">
              <a:buFont typeface="Wingdings" panose="05000000000000000000" pitchFamily="2" charset="2"/>
              <a:buChar char="§"/>
            </a:pPr>
            <a:r>
              <a:rPr lang="es-MX" dirty="0"/>
              <a:t>Inst. Cultural Cabañas.</a:t>
            </a:r>
          </a:p>
          <a:p>
            <a:pPr marL="342900" indent="-342900">
              <a:buFont typeface="Wingdings" panose="05000000000000000000" pitchFamily="2" charset="2"/>
              <a:buChar char="§"/>
            </a:pPr>
            <a:r>
              <a:rPr lang="es-MX" dirty="0"/>
              <a:t>Proyectos para Promoción Económica. Internacional (SEDECO).</a:t>
            </a:r>
          </a:p>
          <a:p>
            <a:pPr marL="342900" indent="-342900">
              <a:buFont typeface="Wingdings" panose="05000000000000000000" pitchFamily="2" charset="2"/>
              <a:buChar char="§"/>
            </a:pPr>
            <a:r>
              <a:rPr lang="es-MX" dirty="0"/>
              <a:t>Zonas de recarga de acuíferos.</a:t>
            </a:r>
          </a:p>
          <a:p>
            <a:pPr marL="342900" indent="-342900">
              <a:buFont typeface="Wingdings" panose="05000000000000000000" pitchFamily="2" charset="2"/>
              <a:buChar char="§"/>
            </a:pPr>
            <a:r>
              <a:rPr lang="es-MX" dirty="0"/>
              <a:t>Incidencia de violencia contra las mujeres.</a:t>
            </a:r>
          </a:p>
          <a:p>
            <a:pPr marL="342900" indent="-342900">
              <a:buFont typeface="Wingdings" panose="05000000000000000000" pitchFamily="2" charset="2"/>
              <a:buChar char="§"/>
            </a:pPr>
            <a:r>
              <a:rPr lang="es-MX" dirty="0"/>
              <a:t>Dictamen para el decreto de límites territorial del municipio de Mezquitic.</a:t>
            </a:r>
          </a:p>
          <a:p>
            <a:pPr marL="342900" indent="-342900">
              <a:buFont typeface="+mj-lt"/>
              <a:buAutoNum type="arabicPeriod" startAt="46"/>
            </a:pPr>
            <a:endParaRPr lang="es-MX" dirty="0"/>
          </a:p>
          <a:p>
            <a:pPr marL="342900" indent="-342900">
              <a:buFont typeface="+mj-lt"/>
              <a:buAutoNum type="arabicPeriod" startAt="33"/>
            </a:pPr>
            <a:endParaRPr lang="es-MX" dirty="0"/>
          </a:p>
          <a:p>
            <a:pPr marL="342900" indent="-342900">
              <a:buFont typeface="+mj-lt"/>
              <a:buAutoNum type="arabicPeriod" startAt="33"/>
            </a:pPr>
            <a:endParaRPr lang="es-MX" dirty="0"/>
          </a:p>
          <a:p>
            <a:pPr marL="342900" indent="-342900">
              <a:buFont typeface="+mj-lt"/>
              <a:buAutoNum type="arabicPeriod" startAt="17"/>
            </a:pPr>
            <a:endParaRPr lang="es-MX" dirty="0"/>
          </a:p>
          <a:p>
            <a:pPr marL="342900" indent="-342900">
              <a:buFont typeface="+mj-lt"/>
              <a:buAutoNum type="arabicPeriod" startAt="17"/>
            </a:pPr>
            <a:endParaRPr lang="es-MX" dirty="0"/>
          </a:p>
          <a:p>
            <a:endParaRPr lang="en-US" dirty="0"/>
          </a:p>
        </p:txBody>
      </p:sp>
    </p:spTree>
    <p:extLst>
      <p:ext uri="{BB962C8B-B14F-4D97-AF65-F5344CB8AC3E}">
        <p14:creationId xmlns:p14="http://schemas.microsoft.com/office/powerpoint/2010/main" val="410293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3. Instalación </a:t>
            </a:r>
            <a:r>
              <a:rPr lang="es-MX" dirty="0"/>
              <a:t>del </a:t>
            </a:r>
            <a:r>
              <a:rPr lang="es-MX" dirty="0" smtClean="0"/>
              <a:t>Consejo</a:t>
            </a: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3907237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Procesos MIR</a:t>
            </a:r>
          </a:p>
        </p:txBody>
      </p:sp>
      <p:sp>
        <p:nvSpPr>
          <p:cNvPr id="3" name="2 Rectángulo"/>
          <p:cNvSpPr/>
          <p:nvPr/>
        </p:nvSpPr>
        <p:spPr>
          <a:xfrm>
            <a:off x="297371" y="900143"/>
            <a:ext cx="3556958" cy="3539430"/>
          </a:xfrm>
          <a:prstGeom prst="rect">
            <a:avLst/>
          </a:prstGeom>
        </p:spPr>
        <p:txBody>
          <a:bodyPr wrap="square">
            <a:spAutoFit/>
          </a:bodyPr>
          <a:lstStyle/>
          <a:p>
            <a:pPr marL="342900" indent="-342900">
              <a:buFont typeface="Wingdings" panose="05000000000000000000" pitchFamily="2" charset="2"/>
              <a:buChar char="§"/>
            </a:pPr>
            <a:r>
              <a:rPr lang="es-MX" sz="1600" dirty="0"/>
              <a:t>Coordinación SIGMA.</a:t>
            </a:r>
          </a:p>
          <a:p>
            <a:pPr marL="342900" indent="-342900">
              <a:buFont typeface="Wingdings" panose="05000000000000000000" pitchFamily="2" charset="2"/>
              <a:buChar char="§"/>
            </a:pPr>
            <a:r>
              <a:rPr lang="es-MX" sz="1600" dirty="0"/>
              <a:t>Artículos publicados.</a:t>
            </a:r>
          </a:p>
          <a:p>
            <a:pPr marL="342900" indent="-342900">
              <a:buFont typeface="Wingdings" panose="05000000000000000000" pitchFamily="2" charset="2"/>
              <a:buChar char="§"/>
            </a:pPr>
            <a:r>
              <a:rPr lang="es-MX" sz="1600" dirty="0"/>
              <a:t>Datos abiertos (Plataforma).</a:t>
            </a:r>
          </a:p>
          <a:p>
            <a:pPr marL="342900" indent="-342900">
              <a:buFont typeface="Wingdings" panose="05000000000000000000" pitchFamily="2" charset="2"/>
              <a:buChar char="§"/>
            </a:pPr>
            <a:r>
              <a:rPr lang="es-MX" sz="1600" dirty="0"/>
              <a:t>Mapa General (Mapa digital web)</a:t>
            </a:r>
          </a:p>
          <a:p>
            <a:pPr marL="342900" indent="-342900">
              <a:buFont typeface="Wingdings" panose="05000000000000000000" pitchFamily="2" charset="2"/>
              <a:buChar char="§"/>
            </a:pPr>
            <a:r>
              <a:rPr lang="en-US" sz="1600" dirty="0"/>
              <a:t>Sistema de </a:t>
            </a:r>
            <a:r>
              <a:rPr lang="en-US" sz="1600" dirty="0" err="1"/>
              <a:t>consulta</a:t>
            </a:r>
            <a:r>
              <a:rPr lang="en-US" sz="1600" dirty="0"/>
              <a:t> de </a:t>
            </a:r>
            <a:r>
              <a:rPr lang="en-US" sz="1600" dirty="0" err="1"/>
              <a:t>indicadores</a:t>
            </a:r>
            <a:r>
              <a:rPr lang="en-US" sz="1600" dirty="0"/>
              <a:t> para el Estado de Jalisco y </a:t>
            </a:r>
            <a:r>
              <a:rPr lang="en-US" sz="1600" dirty="0" err="1"/>
              <a:t>sus</a:t>
            </a:r>
            <a:r>
              <a:rPr lang="en-US" sz="1600" dirty="0"/>
              <a:t> </a:t>
            </a:r>
            <a:r>
              <a:rPr lang="en-US" sz="1600" dirty="0" err="1"/>
              <a:t>municipios</a:t>
            </a:r>
            <a:endParaRPr lang="en-US" sz="1600" dirty="0"/>
          </a:p>
          <a:p>
            <a:pPr marL="342900" indent="-342900">
              <a:buFont typeface="Wingdings" panose="05000000000000000000" pitchFamily="2" charset="2"/>
              <a:buChar char="§"/>
            </a:pPr>
            <a:r>
              <a:rPr lang="es-MX" sz="1600" dirty="0"/>
              <a:t>Cuadernillos municipales.</a:t>
            </a:r>
          </a:p>
          <a:p>
            <a:pPr marL="342900" indent="-342900">
              <a:buFont typeface="Wingdings" panose="05000000000000000000" pitchFamily="2" charset="2"/>
              <a:buChar char="§"/>
            </a:pPr>
            <a:r>
              <a:rPr lang="es-MX" sz="1600" dirty="0"/>
              <a:t>Diagnósticos regionales</a:t>
            </a:r>
          </a:p>
          <a:p>
            <a:pPr marL="342900" indent="-342900">
              <a:buFont typeface="Wingdings" panose="05000000000000000000" pitchFamily="2" charset="2"/>
              <a:buChar char="§"/>
            </a:pPr>
            <a:r>
              <a:rPr lang="es-MX" sz="1600" dirty="0"/>
              <a:t>MRV y REDD+.</a:t>
            </a:r>
          </a:p>
          <a:p>
            <a:pPr marL="342900" indent="-342900">
              <a:buFont typeface="Wingdings" panose="05000000000000000000" pitchFamily="2" charset="2"/>
              <a:buChar char="§"/>
            </a:pPr>
            <a:r>
              <a:rPr lang="es-MX" sz="1600" dirty="0"/>
              <a:t>Integración de cartografía.</a:t>
            </a:r>
          </a:p>
          <a:p>
            <a:pPr marL="342900" indent="-342900">
              <a:buFont typeface="Wingdings" panose="05000000000000000000" pitchFamily="2" charset="2"/>
              <a:buChar char="§"/>
            </a:pPr>
            <a:r>
              <a:rPr lang="es-MX" sz="1600" dirty="0"/>
              <a:t>Acervo ERMEX.</a:t>
            </a:r>
          </a:p>
          <a:p>
            <a:pPr marL="342900" indent="-342900">
              <a:buFont typeface="Wingdings" panose="05000000000000000000" pitchFamily="2" charset="2"/>
              <a:buChar char="§"/>
            </a:pPr>
            <a:r>
              <a:rPr lang="es-MX" sz="1600" dirty="0"/>
              <a:t>Atención a solicitudes.</a:t>
            </a:r>
          </a:p>
          <a:p>
            <a:pPr marL="342900" indent="-342900">
              <a:buFont typeface="+mj-lt"/>
              <a:buAutoNum type="arabicPeriod"/>
            </a:pPr>
            <a:endParaRPr lang="es-MX" sz="1600" dirty="0"/>
          </a:p>
        </p:txBody>
      </p:sp>
      <p:sp>
        <p:nvSpPr>
          <p:cNvPr id="5" name="3 Rectángulo">
            <a:extLst>
              <a:ext uri="{FF2B5EF4-FFF2-40B4-BE49-F238E27FC236}">
                <a16:creationId xmlns:a16="http://schemas.microsoft.com/office/drawing/2014/main" xmlns="" id="{00B8A256-5BA1-49D9-9D83-505107F4F5C7}"/>
              </a:ext>
            </a:extLst>
          </p:cNvPr>
          <p:cNvSpPr/>
          <p:nvPr/>
        </p:nvSpPr>
        <p:spPr>
          <a:xfrm>
            <a:off x="4226465" y="900143"/>
            <a:ext cx="4097546" cy="3539430"/>
          </a:xfrm>
          <a:prstGeom prst="rect">
            <a:avLst/>
          </a:prstGeom>
        </p:spPr>
        <p:txBody>
          <a:bodyPr wrap="square">
            <a:spAutoFit/>
          </a:bodyPr>
          <a:lstStyle/>
          <a:p>
            <a:pPr marL="342900" indent="-342900">
              <a:buFont typeface="Wingdings" panose="05000000000000000000" pitchFamily="2" charset="2"/>
              <a:buChar char="§"/>
            </a:pPr>
            <a:r>
              <a:rPr lang="es-MX" sz="1600" dirty="0"/>
              <a:t>Indicadores para MIDE.</a:t>
            </a:r>
          </a:p>
          <a:p>
            <a:pPr marL="342900" indent="-342900">
              <a:buFont typeface="Wingdings" panose="05000000000000000000" pitchFamily="2" charset="2"/>
              <a:buChar char="§"/>
            </a:pPr>
            <a:r>
              <a:rPr lang="es-MX" sz="1600" dirty="0"/>
              <a:t>Capacitación recibida.</a:t>
            </a:r>
          </a:p>
          <a:p>
            <a:pPr marL="342900" indent="-342900">
              <a:buFont typeface="Wingdings" panose="05000000000000000000" pitchFamily="2" charset="2"/>
              <a:buChar char="§"/>
            </a:pPr>
            <a:r>
              <a:rPr lang="es-MX" sz="1600" dirty="0"/>
              <a:t>Atención a solicitudes de Transparencia.</a:t>
            </a:r>
          </a:p>
          <a:p>
            <a:pPr marL="342900" indent="-342900">
              <a:buFont typeface="Wingdings" panose="05000000000000000000" pitchFamily="2" charset="2"/>
              <a:buChar char="§"/>
            </a:pPr>
            <a:r>
              <a:rPr lang="es-MX" sz="1600" dirty="0"/>
              <a:t>Límites Municipales.</a:t>
            </a:r>
          </a:p>
          <a:p>
            <a:pPr marL="342900" indent="-342900">
              <a:buFont typeface="Wingdings" panose="05000000000000000000" pitchFamily="2" charset="2"/>
              <a:buChar char="§"/>
            </a:pPr>
            <a:r>
              <a:rPr lang="es-MX" sz="1600" dirty="0"/>
              <a:t>Estación geodésica IIEG.</a:t>
            </a:r>
          </a:p>
          <a:p>
            <a:pPr marL="342900" indent="-342900">
              <a:buFont typeface="Wingdings" panose="05000000000000000000" pitchFamily="2" charset="2"/>
              <a:buChar char="§"/>
            </a:pPr>
            <a:r>
              <a:rPr lang="es-MX" sz="1600" dirty="0"/>
              <a:t>Red Geodésica</a:t>
            </a:r>
          </a:p>
          <a:p>
            <a:pPr marL="342900" indent="-342900">
              <a:buFont typeface="Wingdings" panose="05000000000000000000" pitchFamily="2" charset="2"/>
              <a:buChar char="§"/>
            </a:pPr>
            <a:r>
              <a:rPr lang="es-MX" sz="1600" dirty="0"/>
              <a:t>Conoce Jalisco.</a:t>
            </a:r>
          </a:p>
          <a:p>
            <a:pPr marL="342900" indent="-342900">
              <a:buFont typeface="Wingdings" panose="05000000000000000000" pitchFamily="2" charset="2"/>
              <a:buChar char="§"/>
            </a:pPr>
            <a:r>
              <a:rPr lang="es-MX" sz="1600" dirty="0"/>
              <a:t>Mantener la información geográfica integrada y organizada en el SIEEJ</a:t>
            </a:r>
          </a:p>
          <a:p>
            <a:pPr marL="342900" indent="-342900">
              <a:buFont typeface="Wingdings" panose="05000000000000000000" pitchFamily="2" charset="2"/>
              <a:buChar char="§"/>
            </a:pPr>
            <a:r>
              <a:rPr lang="es-MX" sz="1600" dirty="0"/>
              <a:t>Modelo límites municipales 2017.</a:t>
            </a:r>
          </a:p>
          <a:p>
            <a:pPr marL="342900" indent="-342900">
              <a:buFont typeface="Wingdings" panose="05000000000000000000" pitchFamily="2" charset="2"/>
              <a:buChar char="§"/>
            </a:pPr>
            <a:r>
              <a:rPr lang="es-MX" sz="1600" dirty="0"/>
              <a:t>Integrar y actualizar información a la plataforma SIG Jalisco</a:t>
            </a:r>
          </a:p>
          <a:p>
            <a:pPr marL="342900" indent="-342900">
              <a:buFont typeface="+mj-lt"/>
              <a:buAutoNum type="arabicPeriod" startAt="33"/>
            </a:pPr>
            <a:endParaRPr lang="es-MX" sz="1600" dirty="0"/>
          </a:p>
        </p:txBody>
      </p:sp>
    </p:spTree>
    <p:extLst>
      <p:ext uri="{BB962C8B-B14F-4D97-AF65-F5344CB8AC3E}">
        <p14:creationId xmlns:p14="http://schemas.microsoft.com/office/powerpoint/2010/main" val="1989356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solidFill>
                  <a:srgbClr val="000000"/>
                </a:solidFill>
              </a:rPr>
              <a:t>Unidad Sociodemográfica</a:t>
            </a:r>
            <a:endParaRPr lang="es-ES" dirty="0">
              <a:solidFill>
                <a:srgbClr val="000000"/>
              </a:solidFill>
            </a:endParaRPr>
          </a:p>
        </p:txBody>
      </p:sp>
    </p:spTree>
    <p:extLst>
      <p:ext uri="{BB962C8B-B14F-4D97-AF65-F5344CB8AC3E}">
        <p14:creationId xmlns:p14="http://schemas.microsoft.com/office/powerpoint/2010/main" val="447323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Información sociodemográfica por colonia</a:t>
            </a:r>
          </a:p>
        </p:txBody>
      </p:sp>
      <p:sp>
        <p:nvSpPr>
          <p:cNvPr id="3" name="Marcador de contenido 2"/>
          <p:cNvSpPr>
            <a:spLocks noGrp="1"/>
          </p:cNvSpPr>
          <p:nvPr>
            <p:ph idx="1"/>
          </p:nvPr>
        </p:nvSpPr>
        <p:spPr>
          <a:xfrm>
            <a:off x="458788" y="944563"/>
            <a:ext cx="4184233" cy="3500388"/>
          </a:xfrm>
        </p:spPr>
        <p:txBody>
          <a:bodyPr>
            <a:normAutofit/>
          </a:bodyPr>
          <a:lstStyle/>
          <a:p>
            <a:r>
              <a:rPr lang="es-MX" dirty="0"/>
              <a:t>Derivado del uso de la información sociodemográfica el Sistema de Integración Territorial por Manzana del Censo de Población y Vivienda de INEGI 2010 se concentró la información a un nivel de desagregación por COLONIA nunca antes utilizado y que da a la información estadística un grado de pertenencia al público. </a:t>
            </a:r>
            <a:endParaRPr lang="es-MX" dirty="0" smtClean="0"/>
          </a:p>
          <a:p>
            <a:r>
              <a:rPr lang="es-MX" dirty="0" smtClean="0"/>
              <a:t>La </a:t>
            </a:r>
            <a:r>
              <a:rPr lang="es-MX" dirty="0"/>
              <a:t>información por colonia permite al ciudadano y a las dependencias públicas la ubicación de más de 190 variables dentro de un territorio geográfico de mayor desagregación y fácilmente identificable</a:t>
            </a:r>
            <a:r>
              <a:rPr lang="es-MX" dirty="0" smtClean="0"/>
              <a:t>.</a:t>
            </a:r>
          </a:p>
          <a:p>
            <a:pPr marL="285750" indent="-285750">
              <a:buFont typeface="Arial" panose="020B0604020202020204" pitchFamily="34" charset="0"/>
              <a:buChar char="•"/>
            </a:pPr>
            <a:r>
              <a:rPr lang="es-MX" dirty="0" smtClean="0"/>
              <a:t>Disponible para descarga en tabulados.</a:t>
            </a:r>
          </a:p>
          <a:p>
            <a:pPr marL="285750" indent="-285750">
              <a:buFont typeface="Arial" panose="020B0604020202020204" pitchFamily="34" charset="0"/>
              <a:buChar char="•"/>
            </a:pPr>
            <a:r>
              <a:rPr lang="es-MX" dirty="0" smtClean="0"/>
              <a:t>Disponible para consulta georreferenciada.</a:t>
            </a:r>
            <a:endParaRPr lang="es-ES" dirty="0"/>
          </a:p>
        </p:txBody>
      </p:sp>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23673" y="1069944"/>
            <a:ext cx="3558721" cy="3003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399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Grado de Marginación por colonia</a:t>
            </a:r>
            <a:endParaRPr lang="es-ES" dirty="0"/>
          </a:p>
        </p:txBody>
      </p:sp>
      <p:sp>
        <p:nvSpPr>
          <p:cNvPr id="3" name="Marcador de contenido 2"/>
          <p:cNvSpPr>
            <a:spLocks noGrp="1"/>
          </p:cNvSpPr>
          <p:nvPr>
            <p:ph idx="1"/>
          </p:nvPr>
        </p:nvSpPr>
        <p:spPr/>
        <p:txBody>
          <a:bodyPr/>
          <a:lstStyle/>
          <a:p>
            <a:endParaRPr lang="es-MX" dirty="0" smtClean="0"/>
          </a:p>
          <a:p>
            <a:endParaRPr lang="es-MX" dirty="0"/>
          </a:p>
          <a:p>
            <a:endParaRPr lang="es-ES" dirty="0"/>
          </a:p>
        </p:txBody>
      </p:sp>
      <p:sp>
        <p:nvSpPr>
          <p:cNvPr id="4" name="3 Rectángulo"/>
          <p:cNvSpPr/>
          <p:nvPr/>
        </p:nvSpPr>
        <p:spPr>
          <a:xfrm>
            <a:off x="306280" y="944563"/>
            <a:ext cx="4562583" cy="3539430"/>
          </a:xfrm>
          <a:prstGeom prst="rect">
            <a:avLst/>
          </a:prstGeom>
        </p:spPr>
        <p:txBody>
          <a:bodyPr wrap="square">
            <a:spAutoFit/>
          </a:bodyPr>
          <a:lstStyle/>
          <a:p>
            <a:r>
              <a:rPr lang="es-MX" sz="1600" dirty="0"/>
              <a:t>A partir de la información sociodemográfica por colonia desarrollada en el IIEG y replicando la metodología del CONAPO para el cálculo del índice de marginación urbana por AGEB se calculó el grado de marginación para las colonias del estado de Jalisco. El cálculo incluye Índice y grado de marginación por colonia y 10 componentes principales.</a:t>
            </a:r>
          </a:p>
          <a:p>
            <a:r>
              <a:rPr lang="es-MX" sz="1600" dirty="0"/>
              <a:t>Se respetó colorimetría oficial de Marginación (CONAPO)</a:t>
            </a:r>
          </a:p>
          <a:p>
            <a:endParaRPr lang="es-MX" sz="1600" dirty="0"/>
          </a:p>
          <a:p>
            <a:pPr marL="285750" indent="-285750">
              <a:buFont typeface="Arial" panose="020B0604020202020204" pitchFamily="34" charset="0"/>
              <a:buChar char="•"/>
            </a:pPr>
            <a:r>
              <a:rPr lang="es-MX" sz="1600" dirty="0"/>
              <a:t>Disponible para descarga en tabulados.</a:t>
            </a:r>
          </a:p>
          <a:p>
            <a:pPr marL="285750" indent="-285750">
              <a:buFont typeface="Arial" panose="020B0604020202020204" pitchFamily="34" charset="0"/>
              <a:buChar char="•"/>
            </a:pPr>
            <a:r>
              <a:rPr lang="es-MX" sz="1600" dirty="0"/>
              <a:t>Disponible para consulta georreferenciada.</a:t>
            </a:r>
            <a:endParaRPr lang="es-ES" sz="1600" dirty="0"/>
          </a:p>
          <a:p>
            <a:endParaRPr lang="es-MX" sz="1600" dirty="0">
              <a:latin typeface="Arial Narrow" panose="020B0606020202030204" pitchFamily="34" charset="0"/>
            </a:endParaRPr>
          </a:p>
        </p:txBody>
      </p:sp>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10906" y="944563"/>
            <a:ext cx="3819525" cy="3267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730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Georreferenciación del estudio de Violencia Comunitaria contra las mujeres </a:t>
            </a:r>
            <a:r>
              <a:rPr lang="es-MX" dirty="0" err="1" smtClean="0"/>
              <a:t>Instituo</a:t>
            </a:r>
            <a:r>
              <a:rPr lang="es-MX" dirty="0" smtClean="0"/>
              <a:t> Jalisciense de las Mujeres</a:t>
            </a:r>
            <a:endParaRPr lang="es-ES" dirty="0"/>
          </a:p>
        </p:txBody>
      </p:sp>
      <p:sp>
        <p:nvSpPr>
          <p:cNvPr id="3" name="Marcador de contenido 2"/>
          <p:cNvSpPr>
            <a:spLocks noGrp="1"/>
          </p:cNvSpPr>
          <p:nvPr>
            <p:ph idx="1"/>
          </p:nvPr>
        </p:nvSpPr>
        <p:spPr>
          <a:xfrm>
            <a:off x="458788" y="944563"/>
            <a:ext cx="3944536" cy="3500388"/>
          </a:xfrm>
        </p:spPr>
        <p:txBody>
          <a:bodyPr>
            <a:normAutofit/>
          </a:bodyPr>
          <a:lstStyle/>
          <a:p>
            <a:r>
              <a:rPr lang="es-MX" dirty="0"/>
              <a:t>Trabajo en conjunto con el Instituto Jalisciense de las Mujeres para georreferenciar los resultados del estudio de Violencia Comunitaria contra las mujeres en Jalisco. La información presenta incluye </a:t>
            </a:r>
            <a:r>
              <a:rPr lang="es-MX" dirty="0" smtClean="0"/>
              <a:t>148 </a:t>
            </a:r>
            <a:r>
              <a:rPr lang="es-MX" dirty="0"/>
              <a:t>colonias de los ocho municipios incluidos en la alerta de violencia de genero contra las mujeres en Jalisco.</a:t>
            </a:r>
            <a:endParaRPr lang="es-ES" dirty="0"/>
          </a:p>
        </p:txBody>
      </p:sp>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5321" y="1106816"/>
            <a:ext cx="3462754" cy="32298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089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t>Capas de Información georreferenciada SIPINNA Jalisco</a:t>
            </a:r>
            <a:endParaRPr lang="es-ES" dirty="0"/>
          </a:p>
        </p:txBody>
      </p:sp>
      <p:sp>
        <p:nvSpPr>
          <p:cNvPr id="3" name="Marcador de contenido 2"/>
          <p:cNvSpPr>
            <a:spLocks noGrp="1"/>
          </p:cNvSpPr>
          <p:nvPr>
            <p:ph idx="1"/>
          </p:nvPr>
        </p:nvSpPr>
        <p:spPr>
          <a:xfrm>
            <a:off x="457200" y="829153"/>
            <a:ext cx="3909026" cy="3751724"/>
          </a:xfrm>
        </p:spPr>
        <p:txBody>
          <a:bodyPr>
            <a:normAutofit/>
          </a:bodyPr>
          <a:lstStyle/>
          <a:p>
            <a:r>
              <a:rPr lang="es-MX" dirty="0"/>
              <a:t>Este trabajo </a:t>
            </a:r>
            <a:r>
              <a:rPr lang="es-MX" dirty="0" smtClean="0"/>
              <a:t>se </a:t>
            </a:r>
            <a:r>
              <a:rPr lang="es-MX" dirty="0"/>
              <a:t>desarrolló dentro el subcomité de información sociodemográfica en el marco del CEIEG. Con la participación del SIPINNA Jalisco, INEGI y el IIEG identificaron 130 variables dentro de 6 dimensiones que toman como base los lineamentos del Sistema de protección nacional. Las Capas georreferenciadas muestran la totalidad de la variables para los 125 municipios del Jalisco. Este proyecto es considerado como una buena práctica de los estados recientemente por el INEGI y en próximas semanas se llevará a cabo un taller con loas SIPINNAS de los estados de la república para ser replicado a nivel nacional.</a:t>
            </a:r>
            <a:endParaRPr lang="es-ES" dirty="0"/>
          </a:p>
        </p:txBody>
      </p:sp>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32159" y="1171853"/>
            <a:ext cx="3373974" cy="2465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444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SEGURIDADMAP:  variables sociodemográficas</a:t>
            </a:r>
            <a:r>
              <a:rPr lang="es-MX" dirty="0"/>
              <a:t>, marginación por municipio, y colonia.</a:t>
            </a:r>
            <a:endParaRPr lang="es-ES" dirty="0"/>
          </a:p>
        </p:txBody>
      </p:sp>
      <p:sp>
        <p:nvSpPr>
          <p:cNvPr id="3" name="Marcador de contenido 2"/>
          <p:cNvSpPr>
            <a:spLocks noGrp="1"/>
          </p:cNvSpPr>
          <p:nvPr>
            <p:ph idx="1"/>
          </p:nvPr>
        </p:nvSpPr>
        <p:spPr>
          <a:xfrm>
            <a:off x="458788" y="944563"/>
            <a:ext cx="4565973" cy="3500388"/>
          </a:xfrm>
        </p:spPr>
        <p:txBody>
          <a:bodyPr/>
          <a:lstStyle/>
          <a:p>
            <a:r>
              <a:rPr lang="es-MX" dirty="0"/>
              <a:t>Por solicitud expresa del jefe del ejecutivo se desarrolló una plataforma que permite visualizar los 16 delitos del fuero común de manera georreferenciada además de datos de marginación y datos sociodemográficos a nivel de colonia y municipio para su análisis. Este trabajo se desarrolló en conjunto con la unidad de Tecnologías de Información y la Unidad de Gobierno, Seguridad y Justicia del IIEG. La información delitos procede le las carpetas de investigación de la Fiscalía General del estado de Jalisco y tiene actualización mensuales desde 2013 a Agosto de 2018.</a:t>
            </a:r>
            <a:endParaRPr lang="es-ES" dirty="0"/>
          </a:p>
        </p:txBody>
      </p:sp>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5870" y="1064025"/>
            <a:ext cx="3430930" cy="30154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2598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smtClean="0"/>
              <a:t>Indicador de </a:t>
            </a:r>
            <a:r>
              <a:rPr lang="es-MX" dirty="0"/>
              <a:t>infraestructura para discapacitados</a:t>
            </a:r>
            <a:endParaRPr lang="es-ES" dirty="0"/>
          </a:p>
        </p:txBody>
      </p:sp>
      <p:sp>
        <p:nvSpPr>
          <p:cNvPr id="3" name="Marcador de contenido 2"/>
          <p:cNvSpPr>
            <a:spLocks noGrp="1"/>
          </p:cNvSpPr>
          <p:nvPr>
            <p:ph idx="1"/>
          </p:nvPr>
        </p:nvSpPr>
        <p:spPr>
          <a:xfrm>
            <a:off x="458788" y="944563"/>
            <a:ext cx="3793616" cy="3500388"/>
          </a:xfrm>
        </p:spPr>
        <p:txBody>
          <a:bodyPr>
            <a:normAutofit/>
          </a:bodyPr>
          <a:lstStyle/>
          <a:p>
            <a:r>
              <a:rPr lang="es-MX" dirty="0"/>
              <a:t>En conjunto con la Unidad de Geografía y Medio Ambiente del IIEG se evaluó la infraestructura del entorno urbano con relación a la población con discapacidad, para identificar las colonias que pueden ser consideradas como de inclusión y de accesibilidad universal. El resultado final se está disponible para consulta, incluyendo un indicador que hace la valoración de la infraestructura del entorno urbano, orientado a la discapacidad para una ciudad incluyente en el área metropolitana de Guadalajara.</a:t>
            </a:r>
            <a:endParaRPr lang="es-ES" dirty="0"/>
          </a:p>
        </p:txBody>
      </p:sp>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29241" y="944563"/>
            <a:ext cx="4488378" cy="32335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0028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t>Sistema de Consulta Interactiva de Información </a:t>
            </a:r>
            <a:r>
              <a:rPr lang="es-MX" dirty="0" smtClean="0"/>
              <a:t>Sociodemográfica</a:t>
            </a:r>
            <a:endParaRPr lang="es-ES" dirty="0"/>
          </a:p>
        </p:txBody>
      </p:sp>
      <p:sp>
        <p:nvSpPr>
          <p:cNvPr id="3" name="Marcador de contenido 2"/>
          <p:cNvSpPr>
            <a:spLocks noGrp="1"/>
          </p:cNvSpPr>
          <p:nvPr>
            <p:ph idx="1"/>
          </p:nvPr>
        </p:nvSpPr>
        <p:spPr>
          <a:xfrm>
            <a:off x="3823424" y="985421"/>
            <a:ext cx="4406175" cy="3500388"/>
          </a:xfrm>
        </p:spPr>
        <p:txBody>
          <a:bodyPr>
            <a:normAutofit fontScale="92500" lnSpcReduction="10000"/>
          </a:bodyPr>
          <a:lstStyle/>
          <a:p>
            <a:r>
              <a:rPr lang="es-MX" dirty="0"/>
              <a:t>Sistema que reúne en un solo sitio los principales indicadores sociodemográficos utilizando  una lógica de selección de indicadores con opciones de:</a:t>
            </a:r>
          </a:p>
          <a:p>
            <a:endParaRPr lang="es-MX" dirty="0"/>
          </a:p>
          <a:p>
            <a:r>
              <a:rPr lang="es-MX" dirty="0"/>
              <a:t>Desagregación: Municipio, localidad y colonia.</a:t>
            </a:r>
          </a:p>
          <a:p>
            <a:r>
              <a:rPr lang="es-MX" dirty="0"/>
              <a:t>Periodo: Histórico y reciente.</a:t>
            </a:r>
          </a:p>
          <a:p>
            <a:endParaRPr lang="es-MX" dirty="0"/>
          </a:p>
          <a:p>
            <a:r>
              <a:rPr lang="es-MX" dirty="0"/>
              <a:t>Tipo de información:</a:t>
            </a:r>
          </a:p>
          <a:p>
            <a:r>
              <a:rPr lang="es-MX" dirty="0"/>
              <a:t>Estadísticas vitales: Defunciones, divorcios, matrimonios y nacimientos.</a:t>
            </a:r>
          </a:p>
          <a:p>
            <a:r>
              <a:rPr lang="es-MX" dirty="0"/>
              <a:t>Indicadores sociodemográficos: Características Económicas, Discapacidad, educación, población, población indígena, religión, salud, hogares y vivienda entre otros.</a:t>
            </a:r>
          </a:p>
          <a:p>
            <a:r>
              <a:rPr lang="es-MX" dirty="0"/>
              <a:t>Índices: Marginación, intensidad migratoria, rezago social, desarrollo humano</a:t>
            </a:r>
          </a:p>
          <a:p>
            <a:endParaRPr lang="es-MX" dirty="0"/>
          </a:p>
          <a:p>
            <a:r>
              <a:rPr lang="es-MX" dirty="0"/>
              <a:t>La información se presenta con tabulados en pantalla con la opción de descarga en hoja de cálculo (XLS).</a:t>
            </a:r>
          </a:p>
          <a:p>
            <a:endParaRPr lang="es-ES" dirty="0"/>
          </a:p>
        </p:txBody>
      </p:sp>
      <p:pic>
        <p:nvPicPr>
          <p:cNvPr id="1229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5977" y="790113"/>
            <a:ext cx="2677219" cy="3838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390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t>Marco demográfico histórico y carpetas </a:t>
            </a:r>
            <a:r>
              <a:rPr lang="es-MX" dirty="0" smtClean="0"/>
              <a:t>municipales</a:t>
            </a:r>
            <a:endParaRPr lang="es-ES" dirty="0"/>
          </a:p>
        </p:txBody>
      </p:sp>
      <p:sp>
        <p:nvSpPr>
          <p:cNvPr id="3" name="Marcador de contenido 2"/>
          <p:cNvSpPr>
            <a:spLocks noGrp="1"/>
          </p:cNvSpPr>
          <p:nvPr>
            <p:ph idx="1"/>
          </p:nvPr>
        </p:nvSpPr>
        <p:spPr>
          <a:xfrm>
            <a:off x="458788" y="944563"/>
            <a:ext cx="3092280" cy="3500388"/>
          </a:xfrm>
        </p:spPr>
        <p:txBody>
          <a:bodyPr>
            <a:normAutofit/>
          </a:bodyPr>
          <a:lstStyle/>
          <a:p>
            <a:r>
              <a:rPr lang="es-MX" dirty="0" smtClean="0"/>
              <a:t>Presenta </a:t>
            </a:r>
            <a:r>
              <a:rPr lang="es-MX" dirty="0"/>
              <a:t>el Marco Demográfico Histórico el cual contiene datos de las características de la población y viviendas, así como de las localidades que conforman al municipio</a:t>
            </a:r>
            <a:r>
              <a:rPr lang="es-MX" dirty="0" smtClean="0"/>
              <a:t>.</a:t>
            </a:r>
            <a:endParaRPr lang="es-MX" dirty="0"/>
          </a:p>
          <a:p>
            <a:r>
              <a:rPr lang="es-MX" dirty="0"/>
              <a:t>Además se incluye un panorama con los principales indicadores sociodemográficos de Jalisco, sus municipios y regiones así como el índice de marginación del municipio, de las localidades y de los AGEBS urbanos. Se incluyen también las pirámides de población.</a:t>
            </a:r>
            <a:endParaRPr lang="es-ES" dirty="0"/>
          </a:p>
        </p:txBody>
      </p:sp>
      <p:pic>
        <p:nvPicPr>
          <p:cNvPr id="133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8083" y="2882498"/>
            <a:ext cx="3029621" cy="1876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721" y="789368"/>
            <a:ext cx="3160347" cy="195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83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Consejo</a:t>
            </a:r>
            <a:r>
              <a:rPr lang="en-US" dirty="0" smtClean="0"/>
              <a:t> </a:t>
            </a:r>
            <a:r>
              <a:rPr lang="en-US" dirty="0" err="1" smtClean="0"/>
              <a:t>Consultivo</a:t>
            </a:r>
            <a:endParaRPr lang="en-US" dirty="0"/>
          </a:p>
        </p:txBody>
      </p:sp>
      <p:sp>
        <p:nvSpPr>
          <p:cNvPr id="4" name="Rectángulo 3"/>
          <p:cNvSpPr/>
          <p:nvPr/>
        </p:nvSpPr>
        <p:spPr>
          <a:xfrm>
            <a:off x="581025" y="877455"/>
            <a:ext cx="7981950" cy="3293209"/>
          </a:xfrm>
          <a:prstGeom prst="rect">
            <a:avLst/>
          </a:prstGeom>
        </p:spPr>
        <p:txBody>
          <a:bodyPr wrap="square">
            <a:spAutoFit/>
          </a:bodyPr>
          <a:lstStyle/>
          <a:p>
            <a:pPr algn="just"/>
            <a:r>
              <a:rPr lang="es-MX" sz="1600" dirty="0"/>
              <a:t>El Consejo Consultivo es un órgano auxiliar del Instituto, de carácter permanente, con el objeto de formular, estudiar y analizar información estadística, presentar opiniones, recomendaciones y propuestas relativas a las atribuciones del Instituto integrado por:  </a:t>
            </a:r>
          </a:p>
          <a:p>
            <a:pPr algn="just"/>
            <a:endParaRPr lang="es-MX" sz="1600" dirty="0"/>
          </a:p>
          <a:p>
            <a:pPr marL="285750" indent="-285750" algn="just">
              <a:buFont typeface="Arial" panose="020B0604020202020204" pitchFamily="34" charset="0"/>
              <a:buChar char="•"/>
            </a:pPr>
            <a:r>
              <a:rPr lang="es-MX" sz="1600" dirty="0" smtClean="0"/>
              <a:t>Especialistas </a:t>
            </a:r>
            <a:r>
              <a:rPr lang="es-MX" sz="1600" dirty="0"/>
              <a:t>técnicos, académicos o de investigación en materia socio-demográfica, económico-financiera y geográfico-ambiental, con la participación coordinada de los sectores públicos y privados;</a:t>
            </a:r>
          </a:p>
          <a:p>
            <a:pPr marL="285750" indent="-285750" algn="just">
              <a:buFont typeface="Arial" panose="020B0604020202020204" pitchFamily="34" charset="0"/>
              <a:buChar char="•"/>
            </a:pPr>
            <a:endParaRPr lang="es-MX" sz="1600" dirty="0"/>
          </a:p>
          <a:p>
            <a:pPr marL="285750" indent="-285750" algn="just">
              <a:buFont typeface="Arial" panose="020B0604020202020204" pitchFamily="34" charset="0"/>
              <a:buChar char="•"/>
            </a:pPr>
            <a:r>
              <a:rPr lang="es-MX" sz="1600" dirty="0" smtClean="0"/>
              <a:t>Representantes </a:t>
            </a:r>
            <a:r>
              <a:rPr lang="es-MX" sz="1600" dirty="0"/>
              <a:t>de organismos no gubernamentales, organizaciones gremiales, organizaciones de profesionistas, instituciones académicas y sociedad en general vinculadas con la materia; y</a:t>
            </a:r>
          </a:p>
          <a:p>
            <a:pPr marL="285750" indent="-285750" algn="just">
              <a:buFont typeface="Arial" panose="020B0604020202020204" pitchFamily="34" charset="0"/>
              <a:buChar char="•"/>
            </a:pPr>
            <a:endParaRPr lang="es-MX" sz="1600" dirty="0"/>
          </a:p>
          <a:p>
            <a:pPr marL="285750" indent="-285750" algn="just">
              <a:buFont typeface="Arial" panose="020B0604020202020204" pitchFamily="34" charset="0"/>
              <a:buChar char="•"/>
            </a:pPr>
            <a:r>
              <a:rPr lang="es-MX" sz="1600" dirty="0" smtClean="0"/>
              <a:t>Los </a:t>
            </a:r>
            <a:r>
              <a:rPr lang="es-MX" sz="1600" dirty="0"/>
              <a:t>demás que establezca el Estatuto </a:t>
            </a:r>
            <a:r>
              <a:rPr lang="es-MX" sz="1600" dirty="0" smtClean="0"/>
              <a:t>Orgánico del IIEG.</a:t>
            </a:r>
            <a:endParaRPr lang="es-MX" sz="1600" dirty="0"/>
          </a:p>
        </p:txBody>
      </p:sp>
    </p:spTree>
    <p:extLst>
      <p:ext uri="{BB962C8B-B14F-4D97-AF65-F5344CB8AC3E}">
        <p14:creationId xmlns:p14="http://schemas.microsoft.com/office/powerpoint/2010/main" val="2742231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Productos y actividades</a:t>
            </a:r>
            <a:endParaRPr lang="es-MX" dirty="0"/>
          </a:p>
        </p:txBody>
      </p:sp>
      <p:sp>
        <p:nvSpPr>
          <p:cNvPr id="3" name="2 Marcador de contenido"/>
          <p:cNvSpPr>
            <a:spLocks noGrp="1"/>
          </p:cNvSpPr>
          <p:nvPr>
            <p:ph idx="1"/>
          </p:nvPr>
        </p:nvSpPr>
        <p:spPr>
          <a:xfrm>
            <a:off x="458788" y="944563"/>
            <a:ext cx="8228012" cy="3500388"/>
          </a:xfrm>
        </p:spPr>
        <p:txBody>
          <a:bodyPr>
            <a:normAutofit/>
          </a:bodyPr>
          <a:lstStyle/>
          <a:p>
            <a:r>
              <a:rPr lang="es-MX" dirty="0"/>
              <a:t>•	Marco demográfico histórico y carpetas municipales.</a:t>
            </a:r>
          </a:p>
          <a:p>
            <a:r>
              <a:rPr lang="es-MX" dirty="0"/>
              <a:t>•	Subcomité de Información Sociodemográfica en el CEIEG.</a:t>
            </a:r>
          </a:p>
          <a:p>
            <a:r>
              <a:rPr lang="es-MX" dirty="0"/>
              <a:t>•	Representación de Jalisco ante la COCOEF.</a:t>
            </a:r>
          </a:p>
          <a:p>
            <a:r>
              <a:rPr lang="es-MX" dirty="0"/>
              <a:t>•	Georreferenciación de infraestructura con la Secretaria de Cultura Jalisco.</a:t>
            </a:r>
          </a:p>
          <a:p>
            <a:r>
              <a:rPr lang="es-MX" dirty="0"/>
              <a:t>•	Coordinación del GEPEA Jalisco.</a:t>
            </a:r>
          </a:p>
          <a:p>
            <a:r>
              <a:rPr lang="es-MX" dirty="0"/>
              <a:t>•	Coordinación de la subcomisión de indicadores SIPINNA Jalisco</a:t>
            </a:r>
          </a:p>
          <a:p>
            <a:r>
              <a:rPr lang="es-MX" dirty="0"/>
              <a:t>•	Coordinación de la Subregión occidente COCOEF</a:t>
            </a:r>
          </a:p>
          <a:p>
            <a:r>
              <a:rPr lang="es-MX" dirty="0"/>
              <a:t>•	Análisis y explotación y difusión de </a:t>
            </a:r>
            <a:r>
              <a:rPr lang="es-MX" dirty="0" smtClean="0"/>
              <a:t>Módulos </a:t>
            </a:r>
            <a:r>
              <a:rPr lang="es-MX" dirty="0"/>
              <a:t>Encuestas y Censos INEGI </a:t>
            </a:r>
            <a:endParaRPr lang="es-MX" dirty="0" smtClean="0"/>
          </a:p>
          <a:p>
            <a:r>
              <a:rPr lang="es-MX" dirty="0" smtClean="0"/>
              <a:t>•</a:t>
            </a:r>
            <a:r>
              <a:rPr lang="es-MX" dirty="0"/>
              <a:t>	Análisis y explotación y difusión de Pobreza multidimensional CONEVAL </a:t>
            </a:r>
            <a:endParaRPr lang="es-MX" dirty="0" smtClean="0"/>
          </a:p>
          <a:p>
            <a:r>
              <a:rPr lang="es-MX" dirty="0" smtClean="0"/>
              <a:t>•</a:t>
            </a:r>
            <a:r>
              <a:rPr lang="es-MX" dirty="0"/>
              <a:t>	Análisis y explotación y difusión de Proyecciones de población y marginación </a:t>
            </a:r>
            <a:r>
              <a:rPr lang="es-MX" dirty="0" smtClean="0"/>
              <a:t>CONAPO</a:t>
            </a:r>
          </a:p>
          <a:p>
            <a:r>
              <a:rPr lang="es-MX" dirty="0" smtClean="0"/>
              <a:t>•</a:t>
            </a:r>
            <a:r>
              <a:rPr lang="es-MX" dirty="0"/>
              <a:t>	Sistema de consulta de los estados y municipios.</a:t>
            </a:r>
          </a:p>
          <a:p>
            <a:r>
              <a:rPr lang="es-MX" dirty="0"/>
              <a:t>•	Creación de capas Georreferenciadas Mapa Jalisco </a:t>
            </a:r>
            <a:r>
              <a:rPr lang="es-MX" dirty="0" smtClean="0"/>
              <a:t>y</a:t>
            </a:r>
            <a:endParaRPr lang="es-MX" dirty="0"/>
          </a:p>
          <a:p>
            <a:r>
              <a:rPr lang="es-MX" dirty="0"/>
              <a:t>•	Información sociodemográfica en los Cuadernillos Municipales.</a:t>
            </a:r>
          </a:p>
          <a:p>
            <a:endParaRPr lang="es-MX" dirty="0"/>
          </a:p>
        </p:txBody>
      </p:sp>
    </p:spTree>
    <p:extLst>
      <p:ext uri="{BB962C8B-B14F-4D97-AF65-F5344CB8AC3E}">
        <p14:creationId xmlns:p14="http://schemas.microsoft.com/office/powerpoint/2010/main" val="4282726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Productos y actividades</a:t>
            </a:r>
            <a:endParaRPr lang="es-MX" dirty="0"/>
          </a:p>
        </p:txBody>
      </p:sp>
      <p:sp>
        <p:nvSpPr>
          <p:cNvPr id="3" name="2 Marcador de contenido"/>
          <p:cNvSpPr>
            <a:spLocks noGrp="1"/>
          </p:cNvSpPr>
          <p:nvPr>
            <p:ph idx="1"/>
          </p:nvPr>
        </p:nvSpPr>
        <p:spPr>
          <a:xfrm>
            <a:off x="458788" y="944563"/>
            <a:ext cx="8228012" cy="3500388"/>
          </a:xfrm>
        </p:spPr>
        <p:txBody>
          <a:bodyPr>
            <a:normAutofit lnSpcReduction="10000"/>
          </a:bodyPr>
          <a:lstStyle/>
          <a:p>
            <a:r>
              <a:rPr lang="es-MX" dirty="0" smtClean="0"/>
              <a:t>•</a:t>
            </a:r>
            <a:r>
              <a:rPr lang="es-MX" dirty="0"/>
              <a:t>	Representación del IIEG en el diagnóstico de las Mesas Regionales del Foro “Propuestas desde </a:t>
            </a:r>
            <a:r>
              <a:rPr lang="es-MX" dirty="0" smtClean="0"/>
              <a:t>	el </a:t>
            </a:r>
            <a:r>
              <a:rPr lang="es-MX" dirty="0"/>
              <a:t>Consenso Social para el desarrollo sostenible en Jalisco.” En colaboración con el Congreso </a:t>
            </a:r>
            <a:r>
              <a:rPr lang="es-MX" dirty="0" smtClean="0"/>
              <a:t>	de </a:t>
            </a:r>
            <a:r>
              <a:rPr lang="es-MX" dirty="0"/>
              <a:t>Jalisco. Y aportación de la Información sociodemográfica para las mismas.</a:t>
            </a:r>
          </a:p>
          <a:p>
            <a:r>
              <a:rPr lang="es-MX" dirty="0"/>
              <a:t>•	Capacitación en el uso  y análisis de la HECRA dentro del convenio de colaboración </a:t>
            </a:r>
            <a:r>
              <a:rPr lang="es-MX" dirty="0" smtClean="0"/>
              <a:t>Jalisco-	Banco </a:t>
            </a:r>
            <a:r>
              <a:rPr lang="es-MX" dirty="0"/>
              <a:t>Mundial-INEGI a: </a:t>
            </a:r>
            <a:r>
              <a:rPr lang="es-MX" dirty="0" smtClean="0"/>
              <a:t>Secretaría Educación </a:t>
            </a:r>
            <a:r>
              <a:rPr lang="es-MX" dirty="0"/>
              <a:t>Jalisco, </a:t>
            </a:r>
            <a:r>
              <a:rPr lang="es-MX" dirty="0" smtClean="0"/>
              <a:t>Secretaría </a:t>
            </a:r>
            <a:r>
              <a:rPr lang="es-MX" dirty="0"/>
              <a:t>de </a:t>
            </a:r>
            <a:r>
              <a:rPr lang="es-MX" dirty="0" smtClean="0"/>
              <a:t>Salud </a:t>
            </a:r>
            <a:r>
              <a:rPr lang="es-MX" dirty="0"/>
              <a:t>Jalisco, </a:t>
            </a:r>
            <a:r>
              <a:rPr lang="es-MX" dirty="0" smtClean="0"/>
              <a:t>Secretaría 	de Desarrollo </a:t>
            </a:r>
            <a:r>
              <a:rPr lang="es-MX" dirty="0"/>
              <a:t>e </a:t>
            </a:r>
            <a:r>
              <a:rPr lang="es-MX" dirty="0" smtClean="0"/>
              <a:t>Integración Social</a:t>
            </a:r>
            <a:r>
              <a:rPr lang="es-MX" dirty="0"/>
              <a:t>, </a:t>
            </a:r>
            <a:r>
              <a:rPr lang="es-MX" dirty="0" smtClean="0"/>
              <a:t>Instituto Jalisciense </a:t>
            </a:r>
            <a:r>
              <a:rPr lang="es-MX" dirty="0"/>
              <a:t>de las M</a:t>
            </a:r>
            <a:r>
              <a:rPr lang="es-MX" dirty="0" smtClean="0"/>
              <a:t>ujeres, Instituto Jalisciense </a:t>
            </a:r>
            <a:r>
              <a:rPr lang="es-MX" dirty="0"/>
              <a:t>de </a:t>
            </a:r>
            <a:r>
              <a:rPr lang="es-MX" dirty="0" smtClean="0"/>
              <a:t>	la Juventud </a:t>
            </a:r>
            <a:r>
              <a:rPr lang="es-MX" dirty="0"/>
              <a:t>y DIF .</a:t>
            </a:r>
          </a:p>
          <a:p>
            <a:r>
              <a:rPr lang="es-MX" dirty="0"/>
              <a:t>•	Reporte mensual, así como verificación y actualización anual de metas para  8 de indicadores </a:t>
            </a:r>
            <a:r>
              <a:rPr lang="es-MX" dirty="0" smtClean="0"/>
              <a:t>	del </a:t>
            </a:r>
            <a:r>
              <a:rPr lang="es-MX" dirty="0"/>
              <a:t>sistema MIDE.</a:t>
            </a:r>
          </a:p>
          <a:p>
            <a:r>
              <a:rPr lang="es-MX" dirty="0"/>
              <a:t>•	Análisis de los ODM como apoyo al CONAPO.</a:t>
            </a:r>
          </a:p>
          <a:p>
            <a:r>
              <a:rPr lang="es-MX" dirty="0"/>
              <a:t>•	Organización de la Fase estatal del concurso Nacional de Dibujo del CONAPO y </a:t>
            </a:r>
            <a:r>
              <a:rPr lang="es-MX" dirty="0" smtClean="0"/>
              <a:t> UNFPA</a:t>
            </a:r>
            <a:r>
              <a:rPr lang="es-MX" dirty="0"/>
              <a:t>. </a:t>
            </a:r>
            <a:endParaRPr lang="es-MX" dirty="0" smtClean="0"/>
          </a:p>
          <a:p>
            <a:r>
              <a:rPr lang="es-MX" dirty="0" smtClean="0"/>
              <a:t>•</a:t>
            </a:r>
            <a:r>
              <a:rPr lang="es-MX" dirty="0"/>
              <a:t>	Representación de Jalisco en los Evento nacionales de GEPEA.</a:t>
            </a:r>
          </a:p>
          <a:p>
            <a:r>
              <a:rPr lang="es-MX" dirty="0"/>
              <a:t>•	Coordinación del evento La gira </a:t>
            </a:r>
            <a:r>
              <a:rPr lang="es-MX" dirty="0" smtClean="0"/>
              <a:t>de” </a:t>
            </a:r>
            <a:r>
              <a:rPr lang="es-MX" dirty="0"/>
              <a:t>Es tu vida es tu futuro hazlo </a:t>
            </a:r>
            <a:r>
              <a:rPr lang="es-MX" dirty="0" smtClean="0"/>
              <a:t>seguro” </a:t>
            </a:r>
            <a:r>
              <a:rPr lang="es-MX" dirty="0"/>
              <a:t>con el CONAPO y </a:t>
            </a:r>
            <a:r>
              <a:rPr lang="es-MX" dirty="0" smtClean="0"/>
              <a:t>	dependencias </a:t>
            </a:r>
            <a:r>
              <a:rPr lang="es-MX" dirty="0"/>
              <a:t>nacionales y estatales, 30 julio 2016 (1,500 asistentes)</a:t>
            </a:r>
          </a:p>
          <a:p>
            <a:r>
              <a:rPr lang="es-MX" dirty="0"/>
              <a:t>•	Diagnóstico para la juventud , Instituto Jalisciense de 	la </a:t>
            </a:r>
            <a:r>
              <a:rPr lang="es-MX" dirty="0" smtClean="0"/>
              <a:t>Juventud.</a:t>
            </a:r>
          </a:p>
          <a:p>
            <a:r>
              <a:rPr lang="es-MX" dirty="0" smtClean="0"/>
              <a:t>•</a:t>
            </a:r>
            <a:r>
              <a:rPr lang="es-MX" dirty="0"/>
              <a:t>	Participación </a:t>
            </a:r>
            <a:r>
              <a:rPr lang="es-MX" dirty="0" smtClean="0"/>
              <a:t>para la creación del Banco </a:t>
            </a:r>
            <a:r>
              <a:rPr lang="es-MX" dirty="0"/>
              <a:t>Estatal de Datos e Información de Casos de Violencia </a:t>
            </a:r>
            <a:r>
              <a:rPr lang="es-MX" dirty="0" smtClean="0"/>
              <a:t>	contra </a:t>
            </a:r>
            <a:r>
              <a:rPr lang="es-MX" dirty="0"/>
              <a:t>las Mujeres en Jalisco (BAEDAVIM) </a:t>
            </a:r>
            <a:r>
              <a:rPr lang="es-MX" dirty="0" smtClean="0"/>
              <a:t>y </a:t>
            </a:r>
            <a:r>
              <a:rPr lang="es-MX" dirty="0"/>
              <a:t>definir base de datos y plataforma de reportes.</a:t>
            </a:r>
          </a:p>
          <a:p>
            <a:endParaRPr lang="es-MX" dirty="0"/>
          </a:p>
          <a:p>
            <a:endParaRPr lang="es-MX" dirty="0"/>
          </a:p>
        </p:txBody>
      </p:sp>
    </p:spTree>
    <p:extLst>
      <p:ext uri="{BB962C8B-B14F-4D97-AF65-F5344CB8AC3E}">
        <p14:creationId xmlns:p14="http://schemas.microsoft.com/office/powerpoint/2010/main" val="3064047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Productos y actividades</a:t>
            </a:r>
            <a:endParaRPr lang="es-MX" dirty="0"/>
          </a:p>
        </p:txBody>
      </p:sp>
      <p:sp>
        <p:nvSpPr>
          <p:cNvPr id="3" name="2 Marcador de contenido"/>
          <p:cNvSpPr>
            <a:spLocks noGrp="1"/>
          </p:cNvSpPr>
          <p:nvPr>
            <p:ph idx="1"/>
          </p:nvPr>
        </p:nvSpPr>
        <p:spPr>
          <a:xfrm>
            <a:off x="458788" y="944563"/>
            <a:ext cx="8228012" cy="3500388"/>
          </a:xfrm>
        </p:spPr>
        <p:txBody>
          <a:bodyPr>
            <a:normAutofit lnSpcReduction="10000"/>
          </a:bodyPr>
          <a:lstStyle/>
          <a:p>
            <a:r>
              <a:rPr lang="es-MX" dirty="0" smtClean="0"/>
              <a:t>•</a:t>
            </a:r>
            <a:r>
              <a:rPr lang="es-MX" dirty="0"/>
              <a:t>	Apoyo DIF libro “Diagnóstico situacional 2017 sobre riesgos </a:t>
            </a:r>
            <a:r>
              <a:rPr lang="es-MX" dirty="0" smtClean="0"/>
              <a:t>psicosociales </a:t>
            </a:r>
            <a:r>
              <a:rPr lang="es-MX" dirty="0"/>
              <a:t>en niñas, niños y </a:t>
            </a:r>
            <a:r>
              <a:rPr lang="es-MX" dirty="0" smtClean="0"/>
              <a:t>	adolescentes </a:t>
            </a:r>
            <a:r>
              <a:rPr lang="es-MX" dirty="0"/>
              <a:t>en el estado de Jalisco”.</a:t>
            </a:r>
          </a:p>
          <a:p>
            <a:r>
              <a:rPr lang="es-MX" dirty="0"/>
              <a:t>•	Apoyo Migración Libro “Jalisco, un estado migrante: Reporte estadístico de migración de origen, </a:t>
            </a:r>
            <a:r>
              <a:rPr lang="es-MX" dirty="0" smtClean="0"/>
              <a:t>	destino</a:t>
            </a:r>
            <a:r>
              <a:rPr lang="es-MX" dirty="0"/>
              <a:t>, tránsito y retorno en Jalisco 2018”.</a:t>
            </a:r>
          </a:p>
          <a:p>
            <a:r>
              <a:rPr lang="es-MX" dirty="0"/>
              <a:t>•	Revisión y actualización del SITAN Jalisco en colaboración con el DIF Jalisco y UNICEF </a:t>
            </a:r>
            <a:r>
              <a:rPr lang="es-MX" dirty="0" smtClean="0"/>
              <a:t>	México</a:t>
            </a:r>
            <a:r>
              <a:rPr lang="es-MX" dirty="0"/>
              <a:t>.</a:t>
            </a:r>
          </a:p>
          <a:p>
            <a:r>
              <a:rPr lang="es-MX" dirty="0"/>
              <a:t>•	Análisis del entorno socioeconómico en conjunto con SEDIS y UGMA para las tarifas del SIAPA</a:t>
            </a:r>
          </a:p>
          <a:p>
            <a:r>
              <a:rPr lang="es-MX" dirty="0"/>
              <a:t>•	Apoyo de información sociodemográfica para los glosas ciudadanas al informe de gobierno </a:t>
            </a:r>
            <a:r>
              <a:rPr lang="es-MX" dirty="0" smtClean="0"/>
              <a:t>	desde </a:t>
            </a:r>
            <a:r>
              <a:rPr lang="es-MX" dirty="0"/>
              <a:t>2014 a la fecha.</a:t>
            </a:r>
          </a:p>
          <a:p>
            <a:r>
              <a:rPr lang="es-MX" dirty="0"/>
              <a:t>•	Infografías Sobre información Sociodemográfica. (Nombre)</a:t>
            </a:r>
          </a:p>
          <a:p>
            <a:r>
              <a:rPr lang="es-MX" dirty="0"/>
              <a:t>•	Presentación del Diagnóstico de embarazo adolescente y muerte materna en el congreso de </a:t>
            </a:r>
            <a:r>
              <a:rPr lang="es-MX" dirty="0" smtClean="0"/>
              <a:t>	Jalisco </a:t>
            </a:r>
            <a:r>
              <a:rPr lang="es-MX" dirty="0"/>
              <a:t>por invitación de la comisión de salud Agosto 2018</a:t>
            </a:r>
          </a:p>
          <a:p>
            <a:r>
              <a:rPr lang="es-MX" dirty="0"/>
              <a:t>•	Impartición de taller sobre plataformas Información IIEG en CU TONALA, para la maestría de </a:t>
            </a:r>
            <a:r>
              <a:rPr lang="es-MX" dirty="0" smtClean="0"/>
              <a:t>	Gestión </a:t>
            </a:r>
            <a:r>
              <a:rPr lang="es-MX" dirty="0"/>
              <a:t>de Políticas Públicas con el tema “Pobreza y Remesas en Jalisco”.</a:t>
            </a:r>
          </a:p>
          <a:p>
            <a:r>
              <a:rPr lang="es-MX" dirty="0" smtClean="0"/>
              <a:t>• 	Colaboración </a:t>
            </a:r>
            <a:r>
              <a:rPr lang="es-MX" dirty="0"/>
              <a:t>con el DIF Jalisco en la definición de indicadores de contexto de los programas y </a:t>
            </a:r>
            <a:r>
              <a:rPr lang="es-MX" dirty="0" smtClean="0"/>
              <a:t>	acciones </a:t>
            </a:r>
            <a:r>
              <a:rPr lang="es-MX" dirty="0"/>
              <a:t>de la administración 2013-2018.</a:t>
            </a:r>
          </a:p>
          <a:p>
            <a:endParaRPr lang="es-MX" dirty="0"/>
          </a:p>
          <a:p>
            <a:endParaRPr lang="es-MX" dirty="0"/>
          </a:p>
        </p:txBody>
      </p:sp>
    </p:spTree>
    <p:extLst>
      <p:ext uri="{BB962C8B-B14F-4D97-AF65-F5344CB8AC3E}">
        <p14:creationId xmlns:p14="http://schemas.microsoft.com/office/powerpoint/2010/main" val="2195615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solidFill>
                  <a:srgbClr val="000000"/>
                </a:solidFill>
              </a:rPr>
              <a:t>Unidad Económico </a:t>
            </a:r>
            <a:r>
              <a:rPr lang="es-ES" dirty="0" smtClean="0">
                <a:solidFill>
                  <a:srgbClr val="000000"/>
                </a:solidFill>
              </a:rPr>
              <a:t>Financiera</a:t>
            </a:r>
            <a:endParaRPr lang="es-ES" dirty="0">
              <a:solidFill>
                <a:srgbClr val="000000"/>
              </a:solidFill>
            </a:endParaRPr>
          </a:p>
        </p:txBody>
      </p:sp>
    </p:spTree>
    <p:extLst>
      <p:ext uri="{BB962C8B-B14F-4D97-AF65-F5344CB8AC3E}">
        <p14:creationId xmlns:p14="http://schemas.microsoft.com/office/powerpoint/2010/main" val="7163776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¿Qué hacemos en UEF?</a:t>
            </a:r>
            <a:endParaRPr lang="es-ES" dirty="0"/>
          </a:p>
        </p:txBody>
      </p:sp>
      <p:sp>
        <p:nvSpPr>
          <p:cNvPr id="3" name="Marcador de contenido 2"/>
          <p:cNvSpPr>
            <a:spLocks noGrp="1"/>
          </p:cNvSpPr>
          <p:nvPr>
            <p:ph idx="1"/>
          </p:nvPr>
        </p:nvSpPr>
        <p:spPr>
          <a:xfrm>
            <a:off x="458788" y="944563"/>
            <a:ext cx="8229600" cy="926767"/>
          </a:xfrm>
        </p:spPr>
        <p:txBody>
          <a:bodyPr/>
          <a:lstStyle/>
          <a:p>
            <a:pPr algn="just"/>
            <a:r>
              <a:rPr lang="es-ES" dirty="0" smtClean="0"/>
              <a:t>UEF es la unidad del IIEG encargada de procesar  la estadística económica que es generada por fuentes externas, e incluso generar  información requerida, que permita  dar  sustento a los tomadores de decisiones del ámbito público o privado, investigadores y estudiantes.</a:t>
            </a:r>
            <a:endParaRPr lang="es-ES" dirty="0"/>
          </a:p>
        </p:txBody>
      </p:sp>
      <p:sp>
        <p:nvSpPr>
          <p:cNvPr id="4" name="3 Rectángulo"/>
          <p:cNvSpPr/>
          <p:nvPr/>
        </p:nvSpPr>
        <p:spPr>
          <a:xfrm>
            <a:off x="1679956" y="1871329"/>
            <a:ext cx="2371042" cy="1063256"/>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b="1" i="1" dirty="0" smtClean="0"/>
              <a:t>Obtenemos datos</a:t>
            </a:r>
            <a:endParaRPr lang="es-MX" sz="1600" b="1" i="1" dirty="0"/>
          </a:p>
        </p:txBody>
      </p:sp>
      <p:sp>
        <p:nvSpPr>
          <p:cNvPr id="5" name="4 Rectángulo"/>
          <p:cNvSpPr/>
          <p:nvPr/>
        </p:nvSpPr>
        <p:spPr>
          <a:xfrm>
            <a:off x="5085918" y="1871330"/>
            <a:ext cx="2399396" cy="1063256"/>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b="1" i="1" dirty="0" smtClean="0"/>
              <a:t>Generamos datos</a:t>
            </a:r>
            <a:endParaRPr lang="es-MX" sz="1600" b="1" i="1" dirty="0"/>
          </a:p>
        </p:txBody>
      </p:sp>
      <p:sp>
        <p:nvSpPr>
          <p:cNvPr id="8" name="7 Rectángulo"/>
          <p:cNvSpPr/>
          <p:nvPr/>
        </p:nvSpPr>
        <p:spPr>
          <a:xfrm>
            <a:off x="3335090" y="3395331"/>
            <a:ext cx="2399396" cy="1063256"/>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b="1" i="1" dirty="0" smtClean="0"/>
              <a:t>Transformamos en información</a:t>
            </a:r>
            <a:endParaRPr lang="es-MX" sz="1600" b="1" i="1" dirty="0"/>
          </a:p>
        </p:txBody>
      </p:sp>
      <p:sp>
        <p:nvSpPr>
          <p:cNvPr id="9" name="8 Flecha izquierda, derecha y arriba"/>
          <p:cNvSpPr/>
          <p:nvPr/>
        </p:nvSpPr>
        <p:spPr>
          <a:xfrm rot="10800000">
            <a:off x="4152016" y="2402957"/>
            <a:ext cx="765544" cy="772632"/>
          </a:xfrm>
          <a:prstGeom prst="leftRightUpArrow">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9 CuadroTexto"/>
          <p:cNvSpPr txBox="1"/>
          <p:nvPr/>
        </p:nvSpPr>
        <p:spPr>
          <a:xfrm>
            <a:off x="542253" y="2264458"/>
            <a:ext cx="510363" cy="276999"/>
          </a:xfrm>
          <a:prstGeom prst="rect">
            <a:avLst/>
          </a:prstGeom>
          <a:noFill/>
        </p:spPr>
        <p:txBody>
          <a:bodyPr wrap="square" rtlCol="0">
            <a:spAutoFit/>
          </a:bodyPr>
          <a:lstStyle/>
          <a:p>
            <a:r>
              <a:rPr lang="es-MX" sz="1200" b="1" i="1" dirty="0" smtClean="0"/>
              <a:t>BD</a:t>
            </a:r>
            <a:endParaRPr lang="es-MX" sz="1200" b="1" i="1" dirty="0"/>
          </a:p>
        </p:txBody>
      </p:sp>
      <p:sp>
        <p:nvSpPr>
          <p:cNvPr id="11" name="10 CuadroTexto"/>
          <p:cNvSpPr txBox="1"/>
          <p:nvPr/>
        </p:nvSpPr>
        <p:spPr>
          <a:xfrm>
            <a:off x="542253" y="2559177"/>
            <a:ext cx="510363" cy="276999"/>
          </a:xfrm>
          <a:prstGeom prst="rect">
            <a:avLst/>
          </a:prstGeom>
          <a:noFill/>
        </p:spPr>
        <p:txBody>
          <a:bodyPr wrap="square" rtlCol="0">
            <a:spAutoFit/>
          </a:bodyPr>
          <a:lstStyle/>
          <a:p>
            <a:r>
              <a:rPr lang="es-MX" sz="1200" b="1" i="1" dirty="0" smtClean="0"/>
              <a:t>RA</a:t>
            </a:r>
            <a:endParaRPr lang="es-MX" sz="1200" b="1" i="1" dirty="0"/>
          </a:p>
        </p:txBody>
      </p:sp>
      <p:sp>
        <p:nvSpPr>
          <p:cNvPr id="12" name="11 CuadroTexto"/>
          <p:cNvSpPr txBox="1"/>
          <p:nvPr/>
        </p:nvSpPr>
        <p:spPr>
          <a:xfrm>
            <a:off x="520985" y="2831805"/>
            <a:ext cx="1127071" cy="276999"/>
          </a:xfrm>
          <a:prstGeom prst="rect">
            <a:avLst/>
          </a:prstGeom>
          <a:noFill/>
        </p:spPr>
        <p:txBody>
          <a:bodyPr wrap="square" rtlCol="0">
            <a:spAutoFit/>
          </a:bodyPr>
          <a:lstStyle/>
          <a:p>
            <a:r>
              <a:rPr lang="es-MX" sz="1200" b="1" i="1" dirty="0" smtClean="0"/>
              <a:t>ENCUESTAS</a:t>
            </a:r>
            <a:endParaRPr lang="es-MX" sz="1200" b="1" i="1" dirty="0"/>
          </a:p>
        </p:txBody>
      </p:sp>
      <p:sp>
        <p:nvSpPr>
          <p:cNvPr id="13" name="12 CuadroTexto"/>
          <p:cNvSpPr txBox="1"/>
          <p:nvPr/>
        </p:nvSpPr>
        <p:spPr>
          <a:xfrm>
            <a:off x="520984" y="3129799"/>
            <a:ext cx="882505" cy="276999"/>
          </a:xfrm>
          <a:prstGeom prst="rect">
            <a:avLst/>
          </a:prstGeom>
          <a:noFill/>
        </p:spPr>
        <p:txBody>
          <a:bodyPr wrap="square" rtlCol="0">
            <a:spAutoFit/>
          </a:bodyPr>
          <a:lstStyle/>
          <a:p>
            <a:r>
              <a:rPr lang="es-MX" sz="1200" b="1" i="1" dirty="0" smtClean="0"/>
              <a:t>CENSOS</a:t>
            </a:r>
            <a:endParaRPr lang="es-MX" sz="1200" b="1" i="1" dirty="0"/>
          </a:p>
        </p:txBody>
      </p:sp>
      <p:sp>
        <p:nvSpPr>
          <p:cNvPr id="14" name="13 CuadroTexto"/>
          <p:cNvSpPr txBox="1"/>
          <p:nvPr/>
        </p:nvSpPr>
        <p:spPr>
          <a:xfrm>
            <a:off x="7690881" y="2125959"/>
            <a:ext cx="1127071" cy="276999"/>
          </a:xfrm>
          <a:prstGeom prst="rect">
            <a:avLst/>
          </a:prstGeom>
          <a:noFill/>
        </p:spPr>
        <p:txBody>
          <a:bodyPr wrap="square" rtlCol="0">
            <a:spAutoFit/>
          </a:bodyPr>
          <a:lstStyle/>
          <a:p>
            <a:r>
              <a:rPr lang="es-MX" sz="1200" b="1" i="1" dirty="0" smtClean="0"/>
              <a:t>ENCUESTAS</a:t>
            </a:r>
            <a:endParaRPr lang="es-MX" sz="1200" b="1" i="1" dirty="0"/>
          </a:p>
        </p:txBody>
      </p:sp>
      <p:sp>
        <p:nvSpPr>
          <p:cNvPr id="15" name="14 CuadroTexto"/>
          <p:cNvSpPr txBox="1"/>
          <p:nvPr/>
        </p:nvSpPr>
        <p:spPr>
          <a:xfrm>
            <a:off x="6244674" y="3352236"/>
            <a:ext cx="1538181" cy="276999"/>
          </a:xfrm>
          <a:prstGeom prst="rect">
            <a:avLst/>
          </a:prstGeom>
          <a:noFill/>
        </p:spPr>
        <p:txBody>
          <a:bodyPr wrap="square" rtlCol="0">
            <a:spAutoFit/>
          </a:bodyPr>
          <a:lstStyle/>
          <a:p>
            <a:r>
              <a:rPr lang="es-MX" sz="1200" b="1" i="1" dirty="0" smtClean="0"/>
              <a:t>METODOLOGÍAS </a:t>
            </a:r>
            <a:endParaRPr lang="es-MX" sz="1200" b="1" i="1" dirty="0"/>
          </a:p>
        </p:txBody>
      </p:sp>
      <p:sp>
        <p:nvSpPr>
          <p:cNvPr id="17" name="16 CuadroTexto"/>
          <p:cNvSpPr txBox="1"/>
          <p:nvPr/>
        </p:nvSpPr>
        <p:spPr>
          <a:xfrm>
            <a:off x="6243084" y="3640422"/>
            <a:ext cx="1538181" cy="276999"/>
          </a:xfrm>
          <a:prstGeom prst="rect">
            <a:avLst/>
          </a:prstGeom>
          <a:noFill/>
        </p:spPr>
        <p:txBody>
          <a:bodyPr wrap="square" rtlCol="0">
            <a:spAutoFit/>
          </a:bodyPr>
          <a:lstStyle/>
          <a:p>
            <a:r>
              <a:rPr lang="es-MX" sz="1200" b="1" i="1" dirty="0" smtClean="0"/>
              <a:t>ESTUDIOS </a:t>
            </a:r>
            <a:endParaRPr lang="es-MX" sz="1200" b="1" i="1" dirty="0"/>
          </a:p>
        </p:txBody>
      </p:sp>
      <p:sp>
        <p:nvSpPr>
          <p:cNvPr id="18" name="17 CuadroTexto"/>
          <p:cNvSpPr txBox="1"/>
          <p:nvPr/>
        </p:nvSpPr>
        <p:spPr>
          <a:xfrm>
            <a:off x="6285616" y="3917421"/>
            <a:ext cx="1538181" cy="276999"/>
          </a:xfrm>
          <a:prstGeom prst="rect">
            <a:avLst/>
          </a:prstGeom>
          <a:noFill/>
        </p:spPr>
        <p:txBody>
          <a:bodyPr wrap="square" rtlCol="0">
            <a:spAutoFit/>
          </a:bodyPr>
          <a:lstStyle/>
          <a:p>
            <a:r>
              <a:rPr lang="es-MX" sz="1200" b="1" i="1" dirty="0" smtClean="0"/>
              <a:t>ANÁLISIS  </a:t>
            </a:r>
            <a:endParaRPr lang="es-MX" sz="1200" b="1" i="1" dirty="0"/>
          </a:p>
        </p:txBody>
      </p:sp>
      <p:sp>
        <p:nvSpPr>
          <p:cNvPr id="19" name="18 CuadroTexto"/>
          <p:cNvSpPr txBox="1"/>
          <p:nvPr/>
        </p:nvSpPr>
        <p:spPr>
          <a:xfrm>
            <a:off x="6257260" y="4202894"/>
            <a:ext cx="1538181" cy="461665"/>
          </a:xfrm>
          <a:prstGeom prst="rect">
            <a:avLst/>
          </a:prstGeom>
          <a:noFill/>
        </p:spPr>
        <p:txBody>
          <a:bodyPr wrap="square" rtlCol="0">
            <a:spAutoFit/>
          </a:bodyPr>
          <a:lstStyle/>
          <a:p>
            <a:r>
              <a:rPr lang="es-MX" sz="1200" b="1" i="1" dirty="0" smtClean="0"/>
              <a:t>ESQUEMAS DE VISUALIZACIÓN </a:t>
            </a:r>
            <a:endParaRPr lang="es-MX" sz="1200" b="1" i="1" dirty="0"/>
          </a:p>
        </p:txBody>
      </p:sp>
      <p:cxnSp>
        <p:nvCxnSpPr>
          <p:cNvPr id="21" name="20 Conector recto"/>
          <p:cNvCxnSpPr/>
          <p:nvPr/>
        </p:nvCxnSpPr>
        <p:spPr>
          <a:xfrm>
            <a:off x="627320" y="2573342"/>
            <a:ext cx="8505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24 Conector recto"/>
          <p:cNvCxnSpPr/>
          <p:nvPr/>
        </p:nvCxnSpPr>
        <p:spPr>
          <a:xfrm>
            <a:off x="604271" y="2814910"/>
            <a:ext cx="8505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25 Conector recto"/>
          <p:cNvCxnSpPr/>
          <p:nvPr/>
        </p:nvCxnSpPr>
        <p:spPr>
          <a:xfrm>
            <a:off x="604271" y="3119437"/>
            <a:ext cx="8505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26 Conector recto"/>
          <p:cNvCxnSpPr/>
          <p:nvPr/>
        </p:nvCxnSpPr>
        <p:spPr>
          <a:xfrm>
            <a:off x="604271" y="3377310"/>
            <a:ext cx="8505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27 Conector recto"/>
          <p:cNvCxnSpPr/>
          <p:nvPr/>
        </p:nvCxnSpPr>
        <p:spPr>
          <a:xfrm>
            <a:off x="6345863" y="3640422"/>
            <a:ext cx="8505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28 Conector recto"/>
          <p:cNvCxnSpPr/>
          <p:nvPr/>
        </p:nvCxnSpPr>
        <p:spPr>
          <a:xfrm>
            <a:off x="6349401" y="3899152"/>
            <a:ext cx="8505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29 Conector recto"/>
          <p:cNvCxnSpPr/>
          <p:nvPr/>
        </p:nvCxnSpPr>
        <p:spPr>
          <a:xfrm>
            <a:off x="6360034" y="4164977"/>
            <a:ext cx="8505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30 Conector recto"/>
          <p:cNvCxnSpPr/>
          <p:nvPr/>
        </p:nvCxnSpPr>
        <p:spPr>
          <a:xfrm>
            <a:off x="6360034" y="4643462"/>
            <a:ext cx="8505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31 Conector recto"/>
          <p:cNvCxnSpPr/>
          <p:nvPr/>
        </p:nvCxnSpPr>
        <p:spPr>
          <a:xfrm>
            <a:off x="7795441" y="2402958"/>
            <a:ext cx="850592"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654746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Relevancia</a:t>
            </a:r>
            <a:endParaRPr lang="es-ES" dirty="0"/>
          </a:p>
        </p:txBody>
      </p:sp>
      <p:sp>
        <p:nvSpPr>
          <p:cNvPr id="3" name="Marcador de contenido 2"/>
          <p:cNvSpPr>
            <a:spLocks noGrp="1"/>
          </p:cNvSpPr>
          <p:nvPr>
            <p:ph idx="1"/>
          </p:nvPr>
        </p:nvSpPr>
        <p:spPr>
          <a:xfrm>
            <a:off x="442913" y="1795259"/>
            <a:ext cx="4243978" cy="1552982"/>
          </a:xfrm>
        </p:spPr>
        <p:txBody>
          <a:bodyPr/>
          <a:lstStyle/>
          <a:p>
            <a:r>
              <a:rPr lang="es-MX" dirty="0" smtClean="0"/>
              <a:t>Actualmente la generación de datos crece de forma constante, incluso nuestras actividades cotidianas dan origen a datos, sin embargo,  eso ha provocado que el reto para obtener información veraz y estructurada sea cada vez más complejo. </a:t>
            </a:r>
          </a:p>
          <a:p>
            <a:endParaRPr lang="es-MX" dirty="0"/>
          </a:p>
        </p:txBody>
      </p:sp>
      <p:pic>
        <p:nvPicPr>
          <p:cNvPr id="2050" name="Picture 2" descr="Resultado de imagen para herramientas bases de datos"/>
          <p:cNvPicPr>
            <a:picLocks noChangeAspect="1" noChangeArrowheads="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178057" y="974729"/>
            <a:ext cx="1998920" cy="175343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Resultado de imagen para toma de decisiones png"/>
          <p:cNvPicPr>
            <a:picLocks noChangeAspect="1" noChangeArrowheads="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91917" y="2878698"/>
            <a:ext cx="1671303" cy="1671304"/>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41 Rectángulo"/>
          <p:cNvSpPr/>
          <p:nvPr/>
        </p:nvSpPr>
        <p:spPr>
          <a:xfrm>
            <a:off x="7176977" y="1374394"/>
            <a:ext cx="1674628" cy="954107"/>
          </a:xfrm>
          <a:prstGeom prst="rect">
            <a:avLst/>
          </a:prstGeom>
        </p:spPr>
        <p:txBody>
          <a:bodyPr wrap="square">
            <a:spAutoFit/>
          </a:bodyPr>
          <a:lstStyle/>
          <a:p>
            <a:pPr algn="ctr"/>
            <a:r>
              <a:rPr lang="es-MX" sz="1400" i="1" dirty="0">
                <a:solidFill>
                  <a:schemeClr val="accent1">
                    <a:lumMod val="40000"/>
                    <a:lumOff val="60000"/>
                  </a:schemeClr>
                </a:solidFill>
              </a:rPr>
              <a:t>H</a:t>
            </a:r>
            <a:r>
              <a:rPr lang="es-MX" sz="1400" i="1" dirty="0" smtClean="0">
                <a:solidFill>
                  <a:schemeClr val="accent1">
                    <a:lumMod val="40000"/>
                    <a:lumOff val="60000"/>
                  </a:schemeClr>
                </a:solidFill>
              </a:rPr>
              <a:t>erramientas </a:t>
            </a:r>
            <a:r>
              <a:rPr lang="es-MX" sz="1400" i="1" dirty="0">
                <a:solidFill>
                  <a:schemeClr val="accent1">
                    <a:lumMod val="40000"/>
                    <a:lumOff val="60000"/>
                  </a:schemeClr>
                </a:solidFill>
              </a:rPr>
              <a:t>que integren y recopilen datos </a:t>
            </a:r>
            <a:r>
              <a:rPr lang="es-MX" sz="1400" i="1" dirty="0" smtClean="0">
                <a:solidFill>
                  <a:schemeClr val="accent1">
                    <a:lumMod val="40000"/>
                    <a:lumOff val="60000"/>
                  </a:schemeClr>
                </a:solidFill>
              </a:rPr>
              <a:t>apropiados</a:t>
            </a:r>
            <a:endParaRPr lang="es-ES" sz="1400" i="1" dirty="0">
              <a:solidFill>
                <a:schemeClr val="accent1">
                  <a:lumMod val="40000"/>
                  <a:lumOff val="60000"/>
                </a:schemeClr>
              </a:solidFill>
            </a:endParaRPr>
          </a:p>
        </p:txBody>
      </p:sp>
      <p:sp>
        <p:nvSpPr>
          <p:cNvPr id="24" name="23 Rectángulo"/>
          <p:cNvSpPr/>
          <p:nvPr/>
        </p:nvSpPr>
        <p:spPr>
          <a:xfrm>
            <a:off x="5421621" y="3345018"/>
            <a:ext cx="1511792" cy="738664"/>
          </a:xfrm>
          <a:prstGeom prst="rect">
            <a:avLst/>
          </a:prstGeom>
        </p:spPr>
        <p:txBody>
          <a:bodyPr wrap="square">
            <a:spAutoFit/>
          </a:bodyPr>
          <a:lstStyle/>
          <a:p>
            <a:pPr algn="ctr"/>
            <a:r>
              <a:rPr lang="es-MX" sz="1400" i="1" dirty="0" smtClean="0">
                <a:solidFill>
                  <a:schemeClr val="accent1">
                    <a:lumMod val="40000"/>
                    <a:lumOff val="60000"/>
                  </a:schemeClr>
                </a:solidFill>
              </a:rPr>
              <a:t>Apoyar </a:t>
            </a:r>
            <a:r>
              <a:rPr lang="es-MX" sz="1400" i="1" dirty="0">
                <a:solidFill>
                  <a:schemeClr val="accent1">
                    <a:lumMod val="40000"/>
                    <a:lumOff val="60000"/>
                  </a:schemeClr>
                </a:solidFill>
              </a:rPr>
              <a:t>el proceso de toma de decisiones.</a:t>
            </a:r>
            <a:endParaRPr lang="es-ES" sz="1400" i="1" dirty="0">
              <a:solidFill>
                <a:schemeClr val="accent1">
                  <a:lumMod val="40000"/>
                  <a:lumOff val="60000"/>
                </a:schemeClr>
              </a:solidFill>
            </a:endParaRPr>
          </a:p>
        </p:txBody>
      </p:sp>
      <p:sp>
        <p:nvSpPr>
          <p:cNvPr id="41" name="40 Rectángulo"/>
          <p:cNvSpPr/>
          <p:nvPr/>
        </p:nvSpPr>
        <p:spPr>
          <a:xfrm>
            <a:off x="5421621" y="3264194"/>
            <a:ext cx="1511792" cy="967563"/>
          </a:xfrm>
          <a:prstGeom prst="rect">
            <a:avLst/>
          </a:prstGeom>
          <a:noFill/>
          <a:ln w="1905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747155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¿Cómo transformamos  los datos?</a:t>
            </a:r>
            <a:endParaRPr lang="es-ES" dirty="0"/>
          </a:p>
        </p:txBody>
      </p:sp>
      <p:sp>
        <p:nvSpPr>
          <p:cNvPr id="5" name="4 Forma libre"/>
          <p:cNvSpPr/>
          <p:nvPr/>
        </p:nvSpPr>
        <p:spPr>
          <a:xfrm>
            <a:off x="1116418" y="1382237"/>
            <a:ext cx="6305107" cy="2137144"/>
          </a:xfrm>
          <a:custGeom>
            <a:avLst/>
            <a:gdLst>
              <a:gd name="connsiteX0" fmla="*/ 0 w 6305107"/>
              <a:gd name="connsiteY0" fmla="*/ 2137144 h 2137144"/>
              <a:gd name="connsiteX1" fmla="*/ 2158409 w 6305107"/>
              <a:gd name="connsiteY1" fmla="*/ 861237 h 2137144"/>
              <a:gd name="connsiteX2" fmla="*/ 4146697 w 6305107"/>
              <a:gd name="connsiteY2" fmla="*/ 1403498 h 2137144"/>
              <a:gd name="connsiteX3" fmla="*/ 6305107 w 6305107"/>
              <a:gd name="connsiteY3" fmla="*/ 0 h 2137144"/>
            </a:gdLst>
            <a:ahLst/>
            <a:cxnLst>
              <a:cxn ang="0">
                <a:pos x="connsiteX0" y="connsiteY0"/>
              </a:cxn>
              <a:cxn ang="0">
                <a:pos x="connsiteX1" y="connsiteY1"/>
              </a:cxn>
              <a:cxn ang="0">
                <a:pos x="connsiteX2" y="connsiteY2"/>
              </a:cxn>
              <a:cxn ang="0">
                <a:pos x="connsiteX3" y="connsiteY3"/>
              </a:cxn>
            </a:cxnLst>
            <a:rect l="l" t="t" r="r" b="b"/>
            <a:pathLst>
              <a:path w="6305107" h="2137144">
                <a:moveTo>
                  <a:pt x="0" y="2137144"/>
                </a:moveTo>
                <a:cubicBezTo>
                  <a:pt x="733646" y="1560327"/>
                  <a:pt x="1467293" y="983511"/>
                  <a:pt x="2158409" y="861237"/>
                </a:cubicBezTo>
                <a:cubicBezTo>
                  <a:pt x="2849525" y="738963"/>
                  <a:pt x="3455581" y="1547037"/>
                  <a:pt x="4146697" y="1403498"/>
                </a:cubicBezTo>
                <a:cubicBezTo>
                  <a:pt x="4837813" y="1259958"/>
                  <a:pt x="5571460" y="629979"/>
                  <a:pt x="6305107"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10 Forma libre"/>
          <p:cNvSpPr/>
          <p:nvPr/>
        </p:nvSpPr>
        <p:spPr>
          <a:xfrm>
            <a:off x="1385781" y="2045021"/>
            <a:ext cx="6305107" cy="2137144"/>
          </a:xfrm>
          <a:custGeom>
            <a:avLst/>
            <a:gdLst>
              <a:gd name="connsiteX0" fmla="*/ 0 w 6305107"/>
              <a:gd name="connsiteY0" fmla="*/ 2137144 h 2137144"/>
              <a:gd name="connsiteX1" fmla="*/ 2158409 w 6305107"/>
              <a:gd name="connsiteY1" fmla="*/ 861237 h 2137144"/>
              <a:gd name="connsiteX2" fmla="*/ 4146697 w 6305107"/>
              <a:gd name="connsiteY2" fmla="*/ 1403498 h 2137144"/>
              <a:gd name="connsiteX3" fmla="*/ 6305107 w 6305107"/>
              <a:gd name="connsiteY3" fmla="*/ 0 h 2137144"/>
            </a:gdLst>
            <a:ahLst/>
            <a:cxnLst>
              <a:cxn ang="0">
                <a:pos x="connsiteX0" y="connsiteY0"/>
              </a:cxn>
              <a:cxn ang="0">
                <a:pos x="connsiteX1" y="connsiteY1"/>
              </a:cxn>
              <a:cxn ang="0">
                <a:pos x="connsiteX2" y="connsiteY2"/>
              </a:cxn>
              <a:cxn ang="0">
                <a:pos x="connsiteX3" y="connsiteY3"/>
              </a:cxn>
            </a:cxnLst>
            <a:rect l="l" t="t" r="r" b="b"/>
            <a:pathLst>
              <a:path w="6305107" h="2137144">
                <a:moveTo>
                  <a:pt x="0" y="2137144"/>
                </a:moveTo>
                <a:cubicBezTo>
                  <a:pt x="733646" y="1560327"/>
                  <a:pt x="1467293" y="983511"/>
                  <a:pt x="2158409" y="861237"/>
                </a:cubicBezTo>
                <a:cubicBezTo>
                  <a:pt x="2849525" y="738963"/>
                  <a:pt x="3455581" y="1547037"/>
                  <a:pt x="4146697" y="1403498"/>
                </a:cubicBezTo>
                <a:cubicBezTo>
                  <a:pt x="4837813" y="1259958"/>
                  <a:pt x="5571460" y="629979"/>
                  <a:pt x="6305107"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6" name="5 Cheurón"/>
          <p:cNvSpPr/>
          <p:nvPr/>
        </p:nvSpPr>
        <p:spPr>
          <a:xfrm rot="19869855">
            <a:off x="7387857" y="919860"/>
            <a:ext cx="616688" cy="1392865"/>
          </a:xfrm>
          <a:prstGeom prst="chevro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chemeClr val="tx1"/>
              </a:solidFill>
            </a:endParaRPr>
          </a:p>
        </p:txBody>
      </p:sp>
      <p:sp>
        <p:nvSpPr>
          <p:cNvPr id="13" name="Marcador de contenido 2"/>
          <p:cNvSpPr txBox="1">
            <a:spLocks/>
          </p:cNvSpPr>
          <p:nvPr/>
        </p:nvSpPr>
        <p:spPr>
          <a:xfrm rot="19465555">
            <a:off x="1193768" y="2876459"/>
            <a:ext cx="2276270" cy="326029"/>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i="1" dirty="0" smtClean="0"/>
              <a:t>Inteligencia de negocios </a:t>
            </a:r>
          </a:p>
          <a:p>
            <a:pPr algn="ctr"/>
            <a:endParaRPr lang="es-MX" sz="1600" dirty="0"/>
          </a:p>
        </p:txBody>
      </p:sp>
      <p:sp>
        <p:nvSpPr>
          <p:cNvPr id="15" name="Marcador de contenido 2"/>
          <p:cNvSpPr txBox="1">
            <a:spLocks/>
          </p:cNvSpPr>
          <p:nvPr/>
        </p:nvSpPr>
        <p:spPr>
          <a:xfrm rot="19465555">
            <a:off x="5262837" y="2344498"/>
            <a:ext cx="2276270" cy="326029"/>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i="1" dirty="0" smtClean="0"/>
              <a:t>Análisis prospectivo</a:t>
            </a:r>
          </a:p>
          <a:p>
            <a:pPr algn="just"/>
            <a:endParaRPr lang="es-MX" sz="1600" dirty="0"/>
          </a:p>
        </p:txBody>
      </p:sp>
      <p:sp>
        <p:nvSpPr>
          <p:cNvPr id="16" name="Marcador de contenido 2"/>
          <p:cNvSpPr txBox="1">
            <a:spLocks/>
          </p:cNvSpPr>
          <p:nvPr/>
        </p:nvSpPr>
        <p:spPr>
          <a:xfrm>
            <a:off x="1326015" y="1196672"/>
            <a:ext cx="2288799" cy="550507"/>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i="1" dirty="0" smtClean="0"/>
              <a:t>¿Qué pasó? </a:t>
            </a:r>
          </a:p>
          <a:p>
            <a:pPr algn="ctr"/>
            <a:r>
              <a:rPr lang="es-MX" sz="1100" i="1" dirty="0" smtClean="0"/>
              <a:t>(análisis descriptivo)</a:t>
            </a:r>
            <a:r>
              <a:rPr lang="es-MX" i="1" dirty="0" smtClean="0"/>
              <a:t> </a:t>
            </a:r>
          </a:p>
          <a:p>
            <a:pPr algn="ctr"/>
            <a:endParaRPr lang="es-MX" sz="1600" dirty="0"/>
          </a:p>
        </p:txBody>
      </p:sp>
      <p:sp>
        <p:nvSpPr>
          <p:cNvPr id="18" name="Marcador de contenido 2"/>
          <p:cNvSpPr txBox="1">
            <a:spLocks/>
          </p:cNvSpPr>
          <p:nvPr/>
        </p:nvSpPr>
        <p:spPr>
          <a:xfrm>
            <a:off x="55633" y="2099832"/>
            <a:ext cx="2276270" cy="550507"/>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i="1" dirty="0" smtClean="0"/>
              <a:t>¿Por qué pasó? </a:t>
            </a:r>
          </a:p>
          <a:p>
            <a:pPr algn="ctr"/>
            <a:r>
              <a:rPr lang="es-MX" sz="1100" i="1" dirty="0" smtClean="0"/>
              <a:t>(análisis descriptivo)</a:t>
            </a:r>
            <a:r>
              <a:rPr lang="es-MX" i="1" dirty="0" smtClean="0"/>
              <a:t> </a:t>
            </a:r>
          </a:p>
          <a:p>
            <a:pPr algn="ctr"/>
            <a:endParaRPr lang="es-MX" sz="1600" dirty="0"/>
          </a:p>
        </p:txBody>
      </p:sp>
      <p:sp>
        <p:nvSpPr>
          <p:cNvPr id="19" name="Marcador de contenido 2"/>
          <p:cNvSpPr txBox="1">
            <a:spLocks/>
          </p:cNvSpPr>
          <p:nvPr/>
        </p:nvSpPr>
        <p:spPr>
          <a:xfrm>
            <a:off x="2579611" y="3296093"/>
            <a:ext cx="1689360" cy="680483"/>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b="1" i="1" dirty="0" smtClean="0"/>
              <a:t>Herramientas de </a:t>
            </a:r>
            <a:r>
              <a:rPr lang="es-MX" b="1" i="1" dirty="0" err="1" smtClean="0"/>
              <a:t>business</a:t>
            </a:r>
            <a:r>
              <a:rPr lang="es-MX" b="1" i="1" dirty="0" smtClean="0"/>
              <a:t> </a:t>
            </a:r>
            <a:r>
              <a:rPr lang="es-MX" b="1" i="1" dirty="0" err="1" smtClean="0"/>
              <a:t>intelligence</a:t>
            </a:r>
            <a:endParaRPr lang="es-MX" b="1" i="1" dirty="0" smtClean="0"/>
          </a:p>
          <a:p>
            <a:pPr algn="ctr"/>
            <a:endParaRPr lang="es-MX" sz="1600" dirty="0"/>
          </a:p>
        </p:txBody>
      </p:sp>
      <p:sp>
        <p:nvSpPr>
          <p:cNvPr id="20" name="Marcador de contenido 2"/>
          <p:cNvSpPr txBox="1">
            <a:spLocks/>
          </p:cNvSpPr>
          <p:nvPr/>
        </p:nvSpPr>
        <p:spPr>
          <a:xfrm>
            <a:off x="5964310" y="3646966"/>
            <a:ext cx="1689360" cy="680483"/>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b="1" i="1" dirty="0" smtClean="0"/>
              <a:t>Herramientas de análisis cognitivo </a:t>
            </a:r>
          </a:p>
          <a:p>
            <a:pPr algn="ctr"/>
            <a:endParaRPr lang="es-MX" sz="1600" dirty="0"/>
          </a:p>
        </p:txBody>
      </p:sp>
      <p:sp>
        <p:nvSpPr>
          <p:cNvPr id="21" name="Marcador de contenido 2"/>
          <p:cNvSpPr txBox="1">
            <a:spLocks/>
          </p:cNvSpPr>
          <p:nvPr/>
        </p:nvSpPr>
        <p:spPr>
          <a:xfrm>
            <a:off x="3621518" y="872459"/>
            <a:ext cx="1633659" cy="550507"/>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i="1" dirty="0" smtClean="0"/>
              <a:t>¿Qué pasará? </a:t>
            </a:r>
          </a:p>
          <a:p>
            <a:pPr algn="ctr"/>
            <a:r>
              <a:rPr lang="es-MX" sz="1100" i="1" dirty="0" smtClean="0"/>
              <a:t>(análisis predictivo)</a:t>
            </a:r>
            <a:r>
              <a:rPr lang="es-MX" i="1" dirty="0" smtClean="0"/>
              <a:t> </a:t>
            </a:r>
          </a:p>
          <a:p>
            <a:pPr algn="ctr"/>
            <a:endParaRPr lang="es-MX" sz="1600" dirty="0"/>
          </a:p>
        </p:txBody>
      </p:sp>
      <p:sp>
        <p:nvSpPr>
          <p:cNvPr id="22" name="Marcador de contenido 2"/>
          <p:cNvSpPr txBox="1">
            <a:spLocks/>
          </p:cNvSpPr>
          <p:nvPr/>
        </p:nvSpPr>
        <p:spPr>
          <a:xfrm>
            <a:off x="5014350" y="1373832"/>
            <a:ext cx="1633659" cy="550507"/>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i="1" dirty="0" smtClean="0"/>
              <a:t>¿Cómo hacer que suceda? </a:t>
            </a:r>
          </a:p>
          <a:p>
            <a:pPr algn="ctr"/>
            <a:r>
              <a:rPr lang="es-MX" sz="1100" i="1" dirty="0" smtClean="0"/>
              <a:t>(análisis prescriptivo)</a:t>
            </a:r>
            <a:r>
              <a:rPr lang="es-MX" i="1" dirty="0" smtClean="0"/>
              <a:t> </a:t>
            </a:r>
          </a:p>
          <a:p>
            <a:pPr algn="ctr"/>
            <a:endParaRPr lang="es-MX" sz="1600" dirty="0"/>
          </a:p>
        </p:txBody>
      </p:sp>
      <p:cxnSp>
        <p:nvCxnSpPr>
          <p:cNvPr id="29" name="28 Conector recto"/>
          <p:cNvCxnSpPr/>
          <p:nvPr/>
        </p:nvCxnSpPr>
        <p:spPr>
          <a:xfrm>
            <a:off x="478458" y="2669039"/>
            <a:ext cx="144602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29 Conector recto"/>
          <p:cNvCxnSpPr/>
          <p:nvPr/>
        </p:nvCxnSpPr>
        <p:spPr>
          <a:xfrm>
            <a:off x="1747399" y="1747179"/>
            <a:ext cx="144602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30 Conector recto"/>
          <p:cNvCxnSpPr/>
          <p:nvPr/>
        </p:nvCxnSpPr>
        <p:spPr>
          <a:xfrm>
            <a:off x="3715332" y="1471925"/>
            <a:ext cx="144602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31 Conector recto"/>
          <p:cNvCxnSpPr/>
          <p:nvPr/>
        </p:nvCxnSpPr>
        <p:spPr>
          <a:xfrm>
            <a:off x="5014350" y="2099832"/>
            <a:ext cx="144602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675398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¿Cómo transformamos  los datos?</a:t>
            </a:r>
            <a:endParaRPr lang="es-ES" dirty="0"/>
          </a:p>
        </p:txBody>
      </p:sp>
      <p:sp>
        <p:nvSpPr>
          <p:cNvPr id="19" name="Marcador de contenido 2"/>
          <p:cNvSpPr txBox="1">
            <a:spLocks/>
          </p:cNvSpPr>
          <p:nvPr/>
        </p:nvSpPr>
        <p:spPr>
          <a:xfrm>
            <a:off x="586595" y="890327"/>
            <a:ext cx="4063041" cy="44416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b="1" i="1" dirty="0" smtClean="0"/>
              <a:t>Herramientas de </a:t>
            </a:r>
            <a:r>
              <a:rPr lang="es-MX" b="1" i="1" dirty="0" err="1" smtClean="0"/>
              <a:t>business</a:t>
            </a:r>
            <a:r>
              <a:rPr lang="es-MX" b="1" i="1" dirty="0" smtClean="0"/>
              <a:t> </a:t>
            </a:r>
            <a:r>
              <a:rPr lang="es-MX" b="1" i="1" dirty="0" err="1" smtClean="0"/>
              <a:t>intelligence</a:t>
            </a:r>
            <a:endParaRPr lang="es-MX" b="1" i="1" dirty="0" smtClean="0"/>
          </a:p>
          <a:p>
            <a:pPr algn="ctr"/>
            <a:endParaRPr lang="es-MX" sz="1600" dirty="0"/>
          </a:p>
        </p:txBody>
      </p:sp>
      <p:sp>
        <p:nvSpPr>
          <p:cNvPr id="20" name="Marcador de contenido 2"/>
          <p:cNvSpPr txBox="1">
            <a:spLocks/>
          </p:cNvSpPr>
          <p:nvPr/>
        </p:nvSpPr>
        <p:spPr>
          <a:xfrm>
            <a:off x="5158596" y="881300"/>
            <a:ext cx="3528203" cy="357495"/>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b="1" i="1" dirty="0" smtClean="0"/>
              <a:t>Herramientas de análisis cognitivo</a:t>
            </a:r>
          </a:p>
          <a:p>
            <a:pPr algn="ctr"/>
            <a:endParaRPr lang="es-MX" sz="1600" dirty="0"/>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3945" y="2280903"/>
            <a:ext cx="2934445" cy="22497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1167" y="1612819"/>
            <a:ext cx="2741209" cy="15135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descr="Resultado de imagen para analisis cognitivo watson analytic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85227" y="2934419"/>
            <a:ext cx="2857500" cy="1600200"/>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Imagen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5377" y="1552082"/>
            <a:ext cx="2661301" cy="1635068"/>
          </a:xfrm>
          <a:prstGeom prst="rect">
            <a:avLst/>
          </a:prstGeom>
          <a:ln>
            <a:noFill/>
          </a:ln>
          <a:effectLst>
            <a:outerShdw blurRad="292100" dist="139700" dir="2700000" algn="tl" rotWithShape="0">
              <a:srgbClr val="333333">
                <a:alpha val="65000"/>
              </a:srgbClr>
            </a:outerShdw>
          </a:effectLst>
        </p:spPr>
      </p:pic>
      <p:sp>
        <p:nvSpPr>
          <p:cNvPr id="25" name="Marcador de contenido 2"/>
          <p:cNvSpPr txBox="1">
            <a:spLocks/>
          </p:cNvSpPr>
          <p:nvPr/>
        </p:nvSpPr>
        <p:spPr>
          <a:xfrm>
            <a:off x="5912603" y="1221276"/>
            <a:ext cx="2020187" cy="22208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b="1" i="1" dirty="0" smtClean="0">
                <a:solidFill>
                  <a:schemeClr val="accent1">
                    <a:lumMod val="75000"/>
                  </a:schemeClr>
                </a:solidFill>
              </a:rPr>
              <a:t>#</a:t>
            </a:r>
            <a:r>
              <a:rPr lang="es-MX" b="1" i="1" dirty="0">
                <a:solidFill>
                  <a:schemeClr val="accent1">
                    <a:lumMod val="75000"/>
                  </a:schemeClr>
                </a:solidFill>
              </a:rPr>
              <a:t> </a:t>
            </a:r>
            <a:r>
              <a:rPr lang="es-MX" b="1" i="1" dirty="0" smtClean="0">
                <a:solidFill>
                  <a:schemeClr val="accent1">
                    <a:lumMod val="75000"/>
                  </a:schemeClr>
                </a:solidFill>
              </a:rPr>
              <a:t> herramientas</a:t>
            </a:r>
          </a:p>
          <a:p>
            <a:pPr algn="ctr"/>
            <a:endParaRPr lang="es-MX" sz="1600" dirty="0"/>
          </a:p>
        </p:txBody>
      </p:sp>
      <p:sp>
        <p:nvSpPr>
          <p:cNvPr id="26" name="Marcador de contenido 2"/>
          <p:cNvSpPr txBox="1">
            <a:spLocks/>
          </p:cNvSpPr>
          <p:nvPr/>
        </p:nvSpPr>
        <p:spPr>
          <a:xfrm>
            <a:off x="1452076" y="1262636"/>
            <a:ext cx="2020187" cy="22208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b="1" i="1" dirty="0" smtClean="0">
                <a:solidFill>
                  <a:schemeClr val="accent1">
                    <a:lumMod val="75000"/>
                  </a:schemeClr>
                </a:solidFill>
              </a:rPr>
              <a:t>#</a:t>
            </a:r>
            <a:r>
              <a:rPr lang="es-MX" b="1" i="1" dirty="0">
                <a:solidFill>
                  <a:schemeClr val="accent1">
                    <a:lumMod val="75000"/>
                  </a:schemeClr>
                </a:solidFill>
              </a:rPr>
              <a:t> </a:t>
            </a:r>
            <a:r>
              <a:rPr lang="es-MX" b="1" i="1" dirty="0" smtClean="0">
                <a:solidFill>
                  <a:schemeClr val="accent1">
                    <a:lumMod val="75000"/>
                  </a:schemeClr>
                </a:solidFill>
              </a:rPr>
              <a:t> herramientas</a:t>
            </a:r>
          </a:p>
          <a:p>
            <a:pPr algn="ctr"/>
            <a:endParaRPr lang="es-MX" sz="1600" dirty="0"/>
          </a:p>
        </p:txBody>
      </p:sp>
    </p:spTree>
    <p:extLst>
      <p:ext uri="{BB962C8B-B14F-4D97-AF65-F5344CB8AC3E}">
        <p14:creationId xmlns:p14="http://schemas.microsoft.com/office/powerpoint/2010/main" val="40254726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¿Para qué transformamos  los datos?</a:t>
            </a:r>
            <a:endParaRPr lang="es-ES" dirty="0"/>
          </a:p>
        </p:txBody>
      </p:sp>
      <p:sp>
        <p:nvSpPr>
          <p:cNvPr id="3" name="Marcador de contenido 2"/>
          <p:cNvSpPr>
            <a:spLocks noGrp="1"/>
          </p:cNvSpPr>
          <p:nvPr>
            <p:ph idx="1"/>
          </p:nvPr>
        </p:nvSpPr>
        <p:spPr>
          <a:xfrm>
            <a:off x="457200" y="815170"/>
            <a:ext cx="4243978" cy="670730"/>
          </a:xfrm>
        </p:spPr>
        <p:txBody>
          <a:bodyPr/>
          <a:lstStyle/>
          <a:p>
            <a:r>
              <a:rPr lang="es-MX" sz="2000" i="1" dirty="0" smtClean="0"/>
              <a:t>Objetivo: apoyar la toma de decisiones</a:t>
            </a:r>
          </a:p>
          <a:p>
            <a:endParaRPr lang="es-MX" dirty="0"/>
          </a:p>
        </p:txBody>
      </p:sp>
      <p:sp>
        <p:nvSpPr>
          <p:cNvPr id="41" name="40 Rectángulo"/>
          <p:cNvSpPr/>
          <p:nvPr/>
        </p:nvSpPr>
        <p:spPr>
          <a:xfrm>
            <a:off x="1020725" y="1620169"/>
            <a:ext cx="3817089" cy="2929833"/>
          </a:xfrm>
          <a:prstGeom prst="rect">
            <a:avLst/>
          </a:prstGeom>
          <a:noFill/>
          <a:ln w="1905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2 Marcador de contenido"/>
          <p:cNvSpPr txBox="1">
            <a:spLocks/>
          </p:cNvSpPr>
          <p:nvPr/>
        </p:nvSpPr>
        <p:spPr>
          <a:xfrm>
            <a:off x="1207469" y="1620169"/>
            <a:ext cx="3332634" cy="2947792"/>
          </a:xfrm>
          <a:prstGeom prst="rect">
            <a:avLst/>
          </a:prstGeom>
        </p:spPr>
        <p:txBody>
          <a:bodyPr vert="horz" lIns="91440" tIns="45720" rIns="91440" bIns="45720" rtlCol="0">
            <a:norm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MX" dirty="0" smtClean="0"/>
              <a:t>Potenciar el alcance en la generación de información con valor agregado para los tomadores de decisiones del ámbito público, privado, así como analistas e investigadores.</a:t>
            </a:r>
          </a:p>
          <a:p>
            <a:endParaRPr lang="es-MX" dirty="0" smtClean="0"/>
          </a:p>
          <a:p>
            <a:r>
              <a:rPr lang="es-MX" dirty="0" smtClean="0"/>
              <a:t>A partir de éstas, se busca poner a disposición de los usuarios no sólo sistemas de consulta, sino plataformas de análisis estadístico que van mas allá de la generación de datos sino que facilitan su explotación y aplicación, así como la generación de prospectiva.</a:t>
            </a:r>
          </a:p>
        </p:txBody>
      </p:sp>
      <p:sp>
        <p:nvSpPr>
          <p:cNvPr id="12" name="11 CuadroTexto"/>
          <p:cNvSpPr txBox="1"/>
          <p:nvPr/>
        </p:nvSpPr>
        <p:spPr>
          <a:xfrm>
            <a:off x="6507127" y="1384336"/>
            <a:ext cx="1796901" cy="305980"/>
          </a:xfrm>
          <a:prstGeom prst="rect">
            <a:avLst/>
          </a:prstGeom>
          <a:noFill/>
        </p:spPr>
        <p:txBody>
          <a:bodyPr wrap="square" rtlCol="0">
            <a:spAutoFit/>
          </a:bodyPr>
          <a:lstStyle/>
          <a:p>
            <a:r>
              <a:rPr lang="es-MX" sz="1400" b="1" i="1" dirty="0" smtClean="0"/>
              <a:t>Gobierno</a:t>
            </a:r>
            <a:endParaRPr lang="es-MX" sz="1400" b="1" i="1" dirty="0"/>
          </a:p>
        </p:txBody>
      </p:sp>
      <p:sp>
        <p:nvSpPr>
          <p:cNvPr id="13" name="12 CuadroTexto"/>
          <p:cNvSpPr txBox="1"/>
          <p:nvPr/>
        </p:nvSpPr>
        <p:spPr>
          <a:xfrm>
            <a:off x="6507127" y="1753486"/>
            <a:ext cx="1212111" cy="305980"/>
          </a:xfrm>
          <a:prstGeom prst="rect">
            <a:avLst/>
          </a:prstGeom>
          <a:noFill/>
        </p:spPr>
        <p:txBody>
          <a:bodyPr wrap="square" rtlCol="0">
            <a:spAutoFit/>
          </a:bodyPr>
          <a:lstStyle/>
          <a:p>
            <a:r>
              <a:rPr lang="es-MX" sz="1400" b="1" i="1" dirty="0" smtClean="0"/>
              <a:t>Empresas</a:t>
            </a:r>
            <a:endParaRPr lang="es-MX" sz="1400" b="1" i="1" dirty="0"/>
          </a:p>
        </p:txBody>
      </p:sp>
      <p:sp>
        <p:nvSpPr>
          <p:cNvPr id="14" name="13 CuadroTexto"/>
          <p:cNvSpPr txBox="1"/>
          <p:nvPr/>
        </p:nvSpPr>
        <p:spPr>
          <a:xfrm>
            <a:off x="6501812" y="2135878"/>
            <a:ext cx="1100470" cy="305980"/>
          </a:xfrm>
          <a:prstGeom prst="rect">
            <a:avLst/>
          </a:prstGeom>
          <a:noFill/>
        </p:spPr>
        <p:txBody>
          <a:bodyPr wrap="square" rtlCol="0">
            <a:spAutoFit/>
          </a:bodyPr>
          <a:lstStyle/>
          <a:p>
            <a:r>
              <a:rPr lang="es-MX" sz="1400" b="1" i="1" dirty="0" smtClean="0"/>
              <a:t>Academia</a:t>
            </a:r>
            <a:endParaRPr lang="es-MX" sz="1400" b="1" i="1" dirty="0"/>
          </a:p>
        </p:txBody>
      </p:sp>
      <p:cxnSp>
        <p:nvCxnSpPr>
          <p:cNvPr id="16" name="15 Conector recto"/>
          <p:cNvCxnSpPr/>
          <p:nvPr/>
        </p:nvCxnSpPr>
        <p:spPr>
          <a:xfrm>
            <a:off x="6592194" y="1675812"/>
            <a:ext cx="8505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16 Conector recto"/>
          <p:cNvCxnSpPr/>
          <p:nvPr/>
        </p:nvCxnSpPr>
        <p:spPr>
          <a:xfrm>
            <a:off x="6569145" y="2080732"/>
            <a:ext cx="8505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17 Conector recto"/>
          <p:cNvCxnSpPr/>
          <p:nvPr/>
        </p:nvCxnSpPr>
        <p:spPr>
          <a:xfrm>
            <a:off x="6592194" y="2441858"/>
            <a:ext cx="850592" cy="0"/>
          </a:xfrm>
          <a:prstGeom prst="line">
            <a:avLst/>
          </a:prstGeom>
        </p:spPr>
        <p:style>
          <a:lnRef idx="2">
            <a:schemeClr val="accent2"/>
          </a:lnRef>
          <a:fillRef idx="0">
            <a:schemeClr val="accent2"/>
          </a:fillRef>
          <a:effectRef idx="1">
            <a:schemeClr val="accent2"/>
          </a:effectRef>
          <a:fontRef idx="minor">
            <a:schemeClr val="tx1"/>
          </a:fontRef>
        </p:style>
      </p:cxnSp>
      <p:pic>
        <p:nvPicPr>
          <p:cNvPr id="5122" name="Picture 2" descr="Resultado de imagen para flecha ascendente png"/>
          <p:cNvPicPr>
            <a:picLocks noChangeAspect="1" noChangeArrowheads="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4899957">
            <a:off x="4457181" y="1263874"/>
            <a:ext cx="2000588" cy="2000588"/>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20 CuadroTexto"/>
          <p:cNvSpPr txBox="1"/>
          <p:nvPr/>
        </p:nvSpPr>
        <p:spPr>
          <a:xfrm>
            <a:off x="5851441" y="3291434"/>
            <a:ext cx="2112345" cy="707886"/>
          </a:xfrm>
          <a:prstGeom prst="rect">
            <a:avLst/>
          </a:prstGeom>
          <a:noFill/>
        </p:spPr>
        <p:txBody>
          <a:bodyPr wrap="square" rtlCol="0">
            <a:spAutoFit/>
          </a:bodyPr>
          <a:lstStyle/>
          <a:p>
            <a:pPr algn="ctr"/>
            <a:r>
              <a:rPr lang="es-MX" sz="2000" b="1" i="1" dirty="0" smtClean="0"/>
              <a:t>Generar conocimiento</a:t>
            </a:r>
            <a:endParaRPr lang="es-MX" sz="2000" b="1" i="1" dirty="0"/>
          </a:p>
        </p:txBody>
      </p:sp>
      <p:cxnSp>
        <p:nvCxnSpPr>
          <p:cNvPr id="22" name="21 Conector recto"/>
          <p:cNvCxnSpPr/>
          <p:nvPr/>
        </p:nvCxnSpPr>
        <p:spPr>
          <a:xfrm>
            <a:off x="6014470" y="4010219"/>
            <a:ext cx="1779188" cy="0"/>
          </a:xfrm>
          <a:prstGeom prst="line">
            <a:avLst/>
          </a:prstGeom>
        </p:spPr>
        <p:style>
          <a:lnRef idx="2">
            <a:schemeClr val="accent2"/>
          </a:lnRef>
          <a:fillRef idx="0">
            <a:schemeClr val="accent2"/>
          </a:fillRef>
          <a:effectRef idx="1">
            <a:schemeClr val="accent2"/>
          </a:effectRef>
          <a:fontRef idx="minor">
            <a:schemeClr val="tx1"/>
          </a:fontRef>
        </p:style>
      </p:cxnSp>
      <p:pic>
        <p:nvPicPr>
          <p:cNvPr id="1026" name="Picture 2" descr="Resultado de imagen para gobierno"/>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55443" y="1295268"/>
            <a:ext cx="390730" cy="39073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Resultado de imagen para empresa png"/>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8067439" y="1598903"/>
            <a:ext cx="515709" cy="515709"/>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Resultado de imagen para libros png"/>
          <p:cNvPicPr>
            <a:picLocks noChangeAspect="1" noChangeArrowheads="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402542" y="2080732"/>
            <a:ext cx="952360" cy="4999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760949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Beneficios </a:t>
            </a:r>
            <a:endParaRPr lang="es-ES" dirty="0"/>
          </a:p>
        </p:txBody>
      </p:sp>
      <p:sp>
        <p:nvSpPr>
          <p:cNvPr id="3" name="Marcador de contenido 2"/>
          <p:cNvSpPr>
            <a:spLocks noGrp="1"/>
          </p:cNvSpPr>
          <p:nvPr>
            <p:ph idx="1"/>
          </p:nvPr>
        </p:nvSpPr>
        <p:spPr>
          <a:xfrm>
            <a:off x="457200" y="931285"/>
            <a:ext cx="6298442" cy="670730"/>
          </a:xfrm>
        </p:spPr>
        <p:txBody>
          <a:bodyPr/>
          <a:lstStyle/>
          <a:p>
            <a:pPr algn="just"/>
            <a:r>
              <a:rPr lang="es-MX" dirty="0" smtClean="0"/>
              <a:t>Permite que el proceso de gestión pública cuente con la información necesaria para cada una de las etapas </a:t>
            </a:r>
          </a:p>
          <a:p>
            <a:pPr algn="just"/>
            <a:endParaRPr lang="es-MX" dirty="0"/>
          </a:p>
        </p:txBody>
      </p:sp>
      <p:sp>
        <p:nvSpPr>
          <p:cNvPr id="12" name="11 CuadroTexto"/>
          <p:cNvSpPr txBox="1"/>
          <p:nvPr/>
        </p:nvSpPr>
        <p:spPr>
          <a:xfrm>
            <a:off x="7006878" y="873952"/>
            <a:ext cx="1796901" cy="305980"/>
          </a:xfrm>
          <a:prstGeom prst="rect">
            <a:avLst/>
          </a:prstGeom>
          <a:noFill/>
        </p:spPr>
        <p:txBody>
          <a:bodyPr wrap="square" rtlCol="0">
            <a:spAutoFit/>
          </a:bodyPr>
          <a:lstStyle/>
          <a:p>
            <a:r>
              <a:rPr lang="es-MX" sz="1400" b="1" i="1" dirty="0" smtClean="0"/>
              <a:t>Gobierno</a:t>
            </a:r>
            <a:endParaRPr lang="es-MX" sz="1400" b="1" i="1" dirty="0"/>
          </a:p>
        </p:txBody>
      </p:sp>
      <p:cxnSp>
        <p:nvCxnSpPr>
          <p:cNvPr id="16" name="15 Conector recto"/>
          <p:cNvCxnSpPr/>
          <p:nvPr/>
        </p:nvCxnSpPr>
        <p:spPr>
          <a:xfrm>
            <a:off x="7091945" y="1165428"/>
            <a:ext cx="850592" cy="0"/>
          </a:xfrm>
          <a:prstGeom prst="line">
            <a:avLst/>
          </a:prstGeom>
        </p:spPr>
        <p:style>
          <a:lnRef idx="2">
            <a:schemeClr val="accent2"/>
          </a:lnRef>
          <a:fillRef idx="0">
            <a:schemeClr val="accent2"/>
          </a:fillRef>
          <a:effectRef idx="1">
            <a:schemeClr val="accent2"/>
          </a:effectRef>
          <a:fontRef idx="minor">
            <a:schemeClr val="tx1"/>
          </a:fontRef>
        </p:style>
      </p:cxnSp>
      <p:pic>
        <p:nvPicPr>
          <p:cNvPr id="1026" name="Picture 2" descr="Resultado de imagen para gobierno"/>
          <p:cNvPicPr>
            <a:picLocks noChangeAspect="1" noChangeArrowheads="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55194" y="784884"/>
            <a:ext cx="390730" cy="39073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AutoShape 6"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8"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10" descr="Imagen relacionada"/>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060" name="Picture 12" descr="Imagen relacionada"/>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41093" y="3214208"/>
            <a:ext cx="1663675" cy="1497308"/>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Marcador de contenido 2"/>
          <p:cNvSpPr txBox="1">
            <a:spLocks/>
          </p:cNvSpPr>
          <p:nvPr/>
        </p:nvSpPr>
        <p:spPr>
          <a:xfrm>
            <a:off x="439999" y="4040786"/>
            <a:ext cx="1369324" cy="67073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b="1" dirty="0" smtClean="0"/>
              <a:t>Insumos para la planeación</a:t>
            </a:r>
          </a:p>
          <a:p>
            <a:pPr algn="ctr"/>
            <a:endParaRPr lang="es-MX" dirty="0"/>
          </a:p>
        </p:txBody>
      </p:sp>
      <p:sp>
        <p:nvSpPr>
          <p:cNvPr id="29" name="Marcador de contenido 2"/>
          <p:cNvSpPr txBox="1">
            <a:spLocks/>
          </p:cNvSpPr>
          <p:nvPr/>
        </p:nvSpPr>
        <p:spPr>
          <a:xfrm>
            <a:off x="2371167" y="3156617"/>
            <a:ext cx="1369324" cy="67073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b="1" dirty="0" smtClean="0"/>
              <a:t>Coadyuva en la ejecución</a:t>
            </a:r>
          </a:p>
          <a:p>
            <a:pPr algn="ctr"/>
            <a:endParaRPr lang="es-MX" dirty="0"/>
          </a:p>
        </p:txBody>
      </p:sp>
      <p:sp>
        <p:nvSpPr>
          <p:cNvPr id="30" name="Marcador de contenido 2"/>
          <p:cNvSpPr txBox="1">
            <a:spLocks/>
          </p:cNvSpPr>
          <p:nvPr/>
        </p:nvSpPr>
        <p:spPr>
          <a:xfrm>
            <a:off x="5494122" y="2958382"/>
            <a:ext cx="1369324" cy="67073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s-MX" b="1" dirty="0" smtClean="0"/>
          </a:p>
          <a:p>
            <a:pPr algn="ctr"/>
            <a:endParaRPr lang="es-MX" dirty="0"/>
          </a:p>
        </p:txBody>
      </p:sp>
      <p:pic>
        <p:nvPicPr>
          <p:cNvPr id="2062" name="Picture 14" descr="Resultado de imagen para planeaciÃ³n png"/>
          <p:cNvPicPr>
            <a:picLocks noChangeAspect="1" noChangeArrowheads="1"/>
          </p:cNvPicPr>
          <p:nvPr/>
        </p:nvPicPr>
        <p:blipFill>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556186" y="2745421"/>
            <a:ext cx="1352711" cy="1217441"/>
          </a:xfrm>
          <a:prstGeom prst="rect">
            <a:avLst/>
          </a:prstGeom>
          <a:noFill/>
          <a:extLst>
            <a:ext uri="{909E8E84-426E-40dd-AFC4-6F175D3DCCD1}">
              <a14:hiddenFill xmlns="" xmlns:a14="http://schemas.microsoft.com/office/drawing/2010/main">
                <a:solidFill>
                  <a:srgbClr val="FFFFFF"/>
                </a:solidFill>
              </a14:hiddenFill>
            </a:ext>
          </a:extLst>
        </p:spPr>
      </p:pic>
      <p:pic>
        <p:nvPicPr>
          <p:cNvPr id="2064" name="Picture 16" descr="Resultado de imagen para engranaje png"/>
          <p:cNvPicPr>
            <a:picLocks noChangeAspect="1" noChangeArrowheads="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95001" y="1836726"/>
            <a:ext cx="1121656" cy="1121656"/>
          </a:xfrm>
          <a:prstGeom prst="rect">
            <a:avLst/>
          </a:prstGeom>
          <a:noFill/>
          <a:extLst>
            <a:ext uri="{909E8E84-426E-40dd-AFC4-6F175D3DCCD1}">
              <a14:hiddenFill xmlns="" xmlns:a14="http://schemas.microsoft.com/office/drawing/2010/main">
                <a:solidFill>
                  <a:srgbClr val="FFFFFF"/>
                </a:solidFill>
              </a14:hiddenFill>
            </a:ext>
          </a:extLst>
        </p:spPr>
      </p:pic>
      <p:pic>
        <p:nvPicPr>
          <p:cNvPr id="2068" name="Picture 20" descr="Imagen relacionada"/>
          <p:cNvPicPr>
            <a:picLocks noChangeAspect="1" noChangeArrowheads="1"/>
          </p:cNvPicPr>
          <p:nvPr/>
        </p:nvPicPr>
        <p:blipFill>
          <a:blip r:embed="rId7"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383198" y="2783088"/>
            <a:ext cx="1044259" cy="1044259"/>
          </a:xfrm>
          <a:prstGeom prst="rect">
            <a:avLst/>
          </a:prstGeom>
          <a:noFill/>
          <a:extLst>
            <a:ext uri="{909E8E84-426E-40dd-AFC4-6F175D3DCCD1}">
              <a14:hiddenFill xmlns="" xmlns:a14="http://schemas.microsoft.com/office/drawing/2010/main">
                <a:solidFill>
                  <a:srgbClr val="FFFFFF"/>
                </a:solidFill>
              </a14:hiddenFill>
            </a:ext>
          </a:extLst>
        </p:spPr>
      </p:pic>
      <p:pic>
        <p:nvPicPr>
          <p:cNvPr id="2070" name="Picture 22" descr="Resultado de imagen para mediciÃ³n de resultados png"/>
          <p:cNvPicPr>
            <a:picLocks noChangeAspect="1" noChangeArrowheads="1"/>
          </p:cNvPicPr>
          <p:nvPr/>
        </p:nvPicPr>
        <p:blipFill>
          <a:blip r:embed="rId8" cstate="screen">
            <a:grayscl/>
            <a:extLst>
              <a:ext uri="{28A0092B-C50C-407E-A947-70E740481C1C}">
                <a14:useLocalDpi xmlns:a14="http://schemas.microsoft.com/office/drawing/2010/main"/>
              </a:ext>
            </a:extLst>
          </a:blip>
          <a:srcRect/>
          <a:stretch>
            <a:fillRect/>
          </a:stretch>
        </p:blipFill>
        <p:spPr bwMode="auto">
          <a:xfrm>
            <a:off x="5606944" y="1849647"/>
            <a:ext cx="1143680" cy="1108735"/>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Marcador de contenido 2"/>
          <p:cNvSpPr txBox="1">
            <a:spLocks/>
          </p:cNvSpPr>
          <p:nvPr/>
        </p:nvSpPr>
        <p:spPr>
          <a:xfrm>
            <a:off x="5668815" y="3018776"/>
            <a:ext cx="1369324" cy="67073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b="1" dirty="0" smtClean="0"/>
              <a:t>Facilita el control</a:t>
            </a:r>
          </a:p>
          <a:p>
            <a:pPr algn="ctr"/>
            <a:endParaRPr lang="es-MX" dirty="0"/>
          </a:p>
        </p:txBody>
      </p:sp>
      <p:sp>
        <p:nvSpPr>
          <p:cNvPr id="37" name="Marcador de contenido 2"/>
          <p:cNvSpPr txBox="1">
            <a:spLocks/>
          </p:cNvSpPr>
          <p:nvPr/>
        </p:nvSpPr>
        <p:spPr>
          <a:xfrm>
            <a:off x="7091944" y="3849861"/>
            <a:ext cx="1594855" cy="67073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b="1" dirty="0" smtClean="0"/>
              <a:t>Da elementos para medir, evaluar y replantear</a:t>
            </a:r>
          </a:p>
          <a:p>
            <a:pPr algn="ctr"/>
            <a:endParaRPr lang="es-MX" dirty="0"/>
          </a:p>
        </p:txBody>
      </p:sp>
    </p:spTree>
    <p:extLst>
      <p:ext uri="{BB962C8B-B14F-4D97-AF65-F5344CB8AC3E}">
        <p14:creationId xmlns:p14="http://schemas.microsoft.com/office/powerpoint/2010/main" val="8179932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Segunda </a:t>
            </a:r>
            <a:r>
              <a:rPr lang="en-US" dirty="0" err="1" smtClean="0"/>
              <a:t>Integración</a:t>
            </a:r>
            <a:r>
              <a:rPr lang="en-US" dirty="0" smtClean="0"/>
              <a:t> del </a:t>
            </a:r>
            <a:r>
              <a:rPr lang="en-US" dirty="0" err="1" smtClean="0"/>
              <a:t>Consejo</a:t>
            </a:r>
            <a:r>
              <a:rPr lang="en-US" dirty="0" smtClean="0"/>
              <a:t> </a:t>
            </a:r>
            <a:r>
              <a:rPr lang="en-US" dirty="0" err="1" smtClean="0"/>
              <a:t>Consultivo</a:t>
            </a:r>
            <a:endParaRPr lang="en-US" dirty="0"/>
          </a:p>
        </p:txBody>
      </p:sp>
      <p:sp>
        <p:nvSpPr>
          <p:cNvPr id="3" name="Rectángulo 2"/>
          <p:cNvSpPr/>
          <p:nvPr/>
        </p:nvSpPr>
        <p:spPr>
          <a:xfrm>
            <a:off x="581025" y="858982"/>
            <a:ext cx="7981950" cy="3600985"/>
          </a:xfrm>
          <a:prstGeom prst="rect">
            <a:avLst/>
          </a:prstGeom>
        </p:spPr>
        <p:txBody>
          <a:bodyPr wrap="square">
            <a:spAutoFit/>
          </a:bodyPr>
          <a:lstStyle/>
          <a:p>
            <a:pPr>
              <a:spcAft>
                <a:spcPts val="0"/>
              </a:spcAft>
            </a:pPr>
            <a:r>
              <a:rPr lang="es-ES_tradnl" sz="1200" b="1" dirty="0" smtClean="0">
                <a:latin typeface="Arial" panose="020B0604020202020204" pitchFamily="34" charset="0"/>
                <a:ea typeface="MS Mincho"/>
                <a:cs typeface="Times New Roman" panose="02020603050405020304" pitchFamily="18" charset="0"/>
              </a:rPr>
              <a:t>29 INVITADOS</a:t>
            </a:r>
          </a:p>
          <a:p>
            <a:pPr>
              <a:spcAft>
                <a:spcPts val="0"/>
              </a:spcAft>
            </a:pPr>
            <a:endParaRPr lang="es-ES_tradnl" sz="1200" b="1" u="sng" dirty="0">
              <a:latin typeface="Arial" panose="020B0604020202020204" pitchFamily="34" charset="0"/>
              <a:ea typeface="MS Mincho"/>
              <a:cs typeface="Times New Roman" panose="02020603050405020304" pitchFamily="18" charset="0"/>
            </a:endParaRPr>
          </a:p>
          <a:p>
            <a:pPr>
              <a:spcAft>
                <a:spcPts val="0"/>
              </a:spcAft>
            </a:pPr>
            <a:r>
              <a:rPr lang="es-ES_tradnl" sz="1200" b="1" u="sng" dirty="0" smtClean="0">
                <a:latin typeface="Arial" panose="020B0604020202020204" pitchFamily="34" charset="0"/>
                <a:ea typeface="MS Mincho"/>
                <a:cs typeface="Times New Roman" panose="02020603050405020304" pitchFamily="18" charset="0"/>
              </a:rPr>
              <a:t>Dependencias Estatales (7)</a:t>
            </a:r>
            <a:endParaRPr lang="es-ES" sz="1200" dirty="0">
              <a:latin typeface="Cambria" panose="02040503050406030204" pitchFamily="18" charset="0"/>
              <a:ea typeface="MS Mincho"/>
              <a:cs typeface="Times New Roman" panose="02020603050405020304" pitchFamily="18" charset="0"/>
            </a:endParaRPr>
          </a:p>
          <a:p>
            <a:pPr marL="171450" indent="-171450">
              <a:spcAft>
                <a:spcPts val="0"/>
              </a:spcAft>
              <a:buFont typeface="Arial"/>
              <a:buChar char="•"/>
            </a:pPr>
            <a:r>
              <a:rPr lang="es-ES_tradnl" sz="1200" dirty="0" smtClean="0">
                <a:latin typeface="Arial" panose="020B0604020202020204" pitchFamily="34" charset="0"/>
                <a:ea typeface="MS Mincho"/>
                <a:cs typeface="Times New Roman" panose="02020603050405020304" pitchFamily="18" charset="0"/>
              </a:rPr>
              <a:t>Secretaría de Planeación, Administración y Finanzas (SEPAF)</a:t>
            </a:r>
            <a:endParaRPr lang="es-ES" sz="12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cs typeface="Times New Roman" panose="02020603050405020304" pitchFamily="18" charset="0"/>
              </a:rPr>
              <a:t>Secretaría de Innovación, Ciencia y Tecnología (</a:t>
            </a:r>
            <a:r>
              <a:rPr lang="es-ES_tradnl" sz="1200" dirty="0" err="1" smtClean="0">
                <a:latin typeface="Arial" panose="020B0604020202020204" pitchFamily="34" charset="0"/>
                <a:ea typeface="MS Mincho"/>
                <a:cs typeface="Times New Roman" panose="02020603050405020304" pitchFamily="18" charset="0"/>
              </a:rPr>
              <a:t>SICyT</a:t>
            </a:r>
            <a:r>
              <a:rPr lang="es-ES_tradnl" sz="1200" dirty="0" smtClean="0">
                <a:latin typeface="Arial" panose="020B0604020202020204" pitchFamily="34" charset="0"/>
                <a:ea typeface="MS Mincho"/>
                <a:cs typeface="Times New Roman" panose="02020603050405020304" pitchFamily="18" charset="0"/>
              </a:rPr>
              <a:t>)</a:t>
            </a:r>
            <a:endParaRPr lang="es-ES" sz="12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cs typeface="Times New Roman" panose="02020603050405020304" pitchFamily="18" charset="0"/>
              </a:rPr>
              <a:t>Secretaría de Desarrollo Económico (SEDECO)</a:t>
            </a:r>
            <a:endParaRPr lang="es-ES" sz="12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cs typeface="Times New Roman" panose="02020603050405020304" pitchFamily="18" charset="0"/>
              </a:rPr>
              <a:t>Secretaría de Desarrollo E Integración Social (SEDIS)</a:t>
            </a:r>
            <a:endParaRPr lang="es-ES" sz="12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cs typeface="Times New Roman" panose="02020603050405020304" pitchFamily="18" charset="0"/>
              </a:rPr>
              <a:t>Secretaría de Medio Ambiente y Desarrollo Territorial (SEMADET)</a:t>
            </a:r>
            <a:endParaRPr lang="es-ES" sz="12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cs typeface="Times New Roman" panose="02020603050405020304" pitchFamily="18" charset="0"/>
              </a:rPr>
              <a:t>Secretaría de Infraestructura y Obra Pública (SIOP)</a:t>
            </a: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rPr>
              <a:t>Instituto Jalisciense de las Mujeres (IJM)</a:t>
            </a:r>
            <a:endParaRPr lang="es-ES" sz="1200" dirty="0" smtClean="0">
              <a:latin typeface="Cambria" panose="02040503050406030204" pitchFamily="18" charset="0"/>
              <a:ea typeface="MS Mincho"/>
              <a:cs typeface="Times New Roman" panose="02020603050405020304" pitchFamily="18" charset="0"/>
            </a:endParaRPr>
          </a:p>
          <a:p>
            <a:pPr>
              <a:spcAft>
                <a:spcPts val="0"/>
              </a:spcAft>
            </a:pPr>
            <a:r>
              <a:rPr lang="es-ES_tradnl" sz="1200" dirty="0">
                <a:latin typeface="Arial" panose="020B0604020202020204" pitchFamily="34" charset="0"/>
                <a:ea typeface="MS Mincho"/>
                <a:cs typeface="Times New Roman" panose="02020603050405020304" pitchFamily="18" charset="0"/>
              </a:rPr>
              <a:t> </a:t>
            </a:r>
            <a:endParaRPr lang="es-ES" sz="1200" dirty="0">
              <a:latin typeface="Cambria" panose="02040503050406030204" pitchFamily="18" charset="0"/>
              <a:ea typeface="MS Mincho"/>
              <a:cs typeface="Times New Roman" panose="02020603050405020304" pitchFamily="18" charset="0"/>
            </a:endParaRPr>
          </a:p>
          <a:p>
            <a:pPr>
              <a:spcAft>
                <a:spcPts val="0"/>
              </a:spcAft>
            </a:pPr>
            <a:r>
              <a:rPr lang="es-ES_tradnl" sz="1200" b="1" u="sng" dirty="0" smtClean="0">
                <a:latin typeface="Arial" panose="020B0604020202020204" pitchFamily="34" charset="0"/>
                <a:ea typeface="MS Mincho"/>
                <a:cs typeface="Times New Roman" panose="02020603050405020304" pitchFamily="18" charset="0"/>
              </a:rPr>
              <a:t>Dependencias Federales (6)</a:t>
            </a:r>
            <a:endParaRPr lang="es-ES" sz="1200" dirty="0">
              <a:latin typeface="Cambria" panose="02040503050406030204" pitchFamily="18" charset="0"/>
              <a:ea typeface="MS Mincho"/>
              <a:cs typeface="Times New Roman" panose="02020603050405020304" pitchFamily="18" charset="0"/>
            </a:endParaRPr>
          </a:p>
          <a:p>
            <a:pPr marL="171450" indent="-171450">
              <a:spcAft>
                <a:spcPts val="0"/>
              </a:spcAft>
              <a:buFont typeface="Arial"/>
              <a:buChar char="•"/>
            </a:pPr>
            <a:r>
              <a:rPr lang="es-ES_tradnl" sz="1200" dirty="0" smtClean="0">
                <a:latin typeface="Arial" panose="020B0604020202020204" pitchFamily="34" charset="0"/>
                <a:ea typeface="MS Mincho"/>
                <a:cs typeface="Times New Roman" panose="02020603050405020304" pitchFamily="18" charset="0"/>
              </a:rPr>
              <a:t>Comisión Nacional Forestal (CONAFOR)</a:t>
            </a:r>
            <a:endParaRPr lang="es-ES" sz="12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cs typeface="Times New Roman" panose="02020603050405020304" pitchFamily="18" charset="0"/>
              </a:rPr>
              <a:t>Fideicomiso para el Programa de Desarrollo Forestal de Jalisco (</a:t>
            </a:r>
            <a:r>
              <a:rPr lang="es-ES_tradnl" sz="1200" dirty="0" err="1" smtClean="0">
                <a:latin typeface="Arial" panose="020B0604020202020204" pitchFamily="34" charset="0"/>
                <a:ea typeface="MS Mincho"/>
                <a:cs typeface="Times New Roman" panose="02020603050405020304" pitchFamily="18" charset="0"/>
              </a:rPr>
              <a:t>Fiprodefo</a:t>
            </a:r>
            <a:r>
              <a:rPr lang="es-ES_tradnl" sz="1200" dirty="0" smtClean="0">
                <a:latin typeface="Arial" panose="020B0604020202020204" pitchFamily="34" charset="0"/>
                <a:ea typeface="MS Mincho"/>
                <a:cs typeface="Times New Roman" panose="02020603050405020304" pitchFamily="18" charset="0"/>
              </a:rPr>
              <a:t>)</a:t>
            </a:r>
            <a:endParaRPr lang="es-ES" sz="12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cs typeface="Times New Roman" panose="02020603050405020304" pitchFamily="18" charset="0"/>
              </a:rPr>
              <a:t>Instituto Nacional de Estadística y Geografía (INEGI)</a:t>
            </a:r>
            <a:endParaRPr lang="es-ES" sz="12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cs typeface="Times New Roman" panose="02020603050405020304" pitchFamily="18" charset="0"/>
              </a:rPr>
              <a:t>Banco de México (BANXICO)</a:t>
            </a:r>
            <a:endParaRPr lang="es-ES" sz="12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cs typeface="Times New Roman" panose="02020603050405020304" pitchFamily="18" charset="0"/>
              </a:rPr>
              <a:t>Secretaría de Desarrollo Agrario, Territorial y Urbano (SEDATU)</a:t>
            </a:r>
            <a:endParaRPr lang="es-ES" sz="12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200" dirty="0" smtClean="0">
                <a:latin typeface="Arial" panose="020B0604020202020204" pitchFamily="34" charset="0"/>
                <a:ea typeface="MS Mincho"/>
                <a:cs typeface="Times New Roman" panose="02020603050405020304" pitchFamily="18" charset="0"/>
              </a:rPr>
              <a:t>Secretaría de Medio Ambiente y Recursos Naturales (SEMARNAT)</a:t>
            </a:r>
            <a:endParaRPr lang="es-ES" sz="1200" dirty="0" smtClean="0">
              <a:latin typeface="Cambria" panose="02040503050406030204" pitchFamily="18" charset="0"/>
              <a:ea typeface="MS Mincho"/>
              <a:cs typeface="Times New Roman" panose="02020603050405020304" pitchFamily="18" charset="0"/>
            </a:endParaRPr>
          </a:p>
          <a:p>
            <a:pPr>
              <a:spcAft>
                <a:spcPts val="0"/>
              </a:spcAft>
            </a:pPr>
            <a:r>
              <a:rPr lang="es-ES_tradnl" sz="1200" dirty="0">
                <a:latin typeface="Arial" panose="020B0604020202020204" pitchFamily="34" charset="0"/>
                <a:ea typeface="MS Mincho"/>
                <a:cs typeface="Times New Roman" panose="02020603050405020304" pitchFamily="18" charset="0"/>
              </a:rPr>
              <a:t> </a:t>
            </a:r>
            <a:endParaRPr lang="es-ES" sz="1200" dirty="0">
              <a:effectLst/>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13275159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Beneficios</a:t>
            </a:r>
            <a:endParaRPr lang="es-ES" dirty="0"/>
          </a:p>
        </p:txBody>
      </p:sp>
      <p:sp>
        <p:nvSpPr>
          <p:cNvPr id="3" name="Marcador de contenido 2"/>
          <p:cNvSpPr>
            <a:spLocks noGrp="1"/>
          </p:cNvSpPr>
          <p:nvPr>
            <p:ph idx="1"/>
          </p:nvPr>
        </p:nvSpPr>
        <p:spPr>
          <a:xfrm>
            <a:off x="457199" y="916770"/>
            <a:ext cx="5452281" cy="670730"/>
          </a:xfrm>
        </p:spPr>
        <p:txBody>
          <a:bodyPr/>
          <a:lstStyle/>
          <a:p>
            <a:r>
              <a:rPr lang="es-MX" sz="1600" dirty="0" smtClean="0"/>
              <a:t>Permite generar una ventaja competitiva para la empresa</a:t>
            </a:r>
          </a:p>
          <a:p>
            <a:endParaRPr lang="es-MX" sz="1600" dirty="0"/>
          </a:p>
        </p:txBody>
      </p:sp>
      <p:sp>
        <p:nvSpPr>
          <p:cNvPr id="13" name="12 CuadroTexto"/>
          <p:cNvSpPr txBox="1"/>
          <p:nvPr/>
        </p:nvSpPr>
        <p:spPr>
          <a:xfrm>
            <a:off x="6477513" y="976460"/>
            <a:ext cx="1212111" cy="305980"/>
          </a:xfrm>
          <a:prstGeom prst="rect">
            <a:avLst/>
          </a:prstGeom>
          <a:noFill/>
        </p:spPr>
        <p:txBody>
          <a:bodyPr wrap="square" rtlCol="0">
            <a:spAutoFit/>
          </a:bodyPr>
          <a:lstStyle/>
          <a:p>
            <a:r>
              <a:rPr lang="es-MX" sz="1400" b="1" i="1" dirty="0" smtClean="0"/>
              <a:t>Empresas</a:t>
            </a:r>
            <a:endParaRPr lang="es-MX" sz="1400" b="1" i="1" dirty="0"/>
          </a:p>
        </p:txBody>
      </p:sp>
      <p:cxnSp>
        <p:nvCxnSpPr>
          <p:cNvPr id="17" name="16 Conector recto"/>
          <p:cNvCxnSpPr/>
          <p:nvPr/>
        </p:nvCxnSpPr>
        <p:spPr>
          <a:xfrm>
            <a:off x="6551950" y="1302360"/>
            <a:ext cx="850592" cy="0"/>
          </a:xfrm>
          <a:prstGeom prst="line">
            <a:avLst/>
          </a:prstGeom>
        </p:spPr>
        <p:style>
          <a:lnRef idx="2">
            <a:schemeClr val="accent2"/>
          </a:lnRef>
          <a:fillRef idx="0">
            <a:schemeClr val="accent2"/>
          </a:fillRef>
          <a:effectRef idx="1">
            <a:schemeClr val="accent2"/>
          </a:effectRef>
          <a:fontRef idx="minor">
            <a:schemeClr val="tx1"/>
          </a:fontRef>
        </p:style>
      </p:cxnSp>
      <p:pic>
        <p:nvPicPr>
          <p:cNvPr id="1028" name="Picture 4" descr="Resultado de imagen para empresa png"/>
          <p:cNvPicPr>
            <a:picLocks noChangeAspect="1" noChangeArrowheads="1"/>
          </p:cNvPicPr>
          <p:nvPr/>
        </p:nvPicPr>
        <p:blipFill>
          <a:blip r:embed="rId2" cstate="screen">
            <a:grayscl/>
            <a:extLst>
              <a:ext uri="{28A0092B-C50C-407E-A947-70E740481C1C}">
                <a14:useLocalDpi xmlns:a14="http://schemas.microsoft.com/office/drawing/2010/main"/>
              </a:ext>
            </a:extLst>
          </a:blip>
          <a:srcRect/>
          <a:stretch>
            <a:fillRect/>
          </a:stretch>
        </p:blipFill>
        <p:spPr bwMode="auto">
          <a:xfrm>
            <a:off x="7676135" y="871595"/>
            <a:ext cx="515709" cy="515709"/>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18 Rectángulo"/>
          <p:cNvSpPr/>
          <p:nvPr/>
        </p:nvSpPr>
        <p:spPr>
          <a:xfrm>
            <a:off x="1089936" y="1786214"/>
            <a:ext cx="3611242" cy="584776"/>
          </a:xfrm>
          <a:prstGeom prst="rect">
            <a:avLst/>
          </a:prstGeom>
        </p:spPr>
        <p:txBody>
          <a:bodyPr wrap="square">
            <a:spAutoFit/>
          </a:bodyPr>
          <a:lstStyle/>
          <a:p>
            <a:r>
              <a:rPr lang="es-MX" sz="1600" b="1" dirty="0"/>
              <a:t>Análisis de tendencias en el mercado </a:t>
            </a:r>
          </a:p>
        </p:txBody>
      </p:sp>
      <p:sp>
        <p:nvSpPr>
          <p:cNvPr id="20" name="19 Rectángulo"/>
          <p:cNvSpPr/>
          <p:nvPr/>
        </p:nvSpPr>
        <p:spPr>
          <a:xfrm>
            <a:off x="1089936" y="2563168"/>
            <a:ext cx="3611242" cy="584776"/>
          </a:xfrm>
          <a:prstGeom prst="rect">
            <a:avLst/>
          </a:prstGeom>
        </p:spPr>
        <p:txBody>
          <a:bodyPr wrap="square">
            <a:spAutoFit/>
          </a:bodyPr>
          <a:lstStyle/>
          <a:p>
            <a:r>
              <a:rPr lang="es-MX" sz="1600" b="1" dirty="0" smtClean="0"/>
              <a:t>Evaluación de impactos de proyectos</a:t>
            </a:r>
            <a:endParaRPr lang="es-MX" sz="1600" b="1" dirty="0"/>
          </a:p>
        </p:txBody>
      </p:sp>
      <p:sp>
        <p:nvSpPr>
          <p:cNvPr id="23" name="22 Rectángulo"/>
          <p:cNvSpPr/>
          <p:nvPr/>
        </p:nvSpPr>
        <p:spPr>
          <a:xfrm>
            <a:off x="1089936" y="3325505"/>
            <a:ext cx="3611242" cy="338554"/>
          </a:xfrm>
          <a:prstGeom prst="rect">
            <a:avLst/>
          </a:prstGeom>
        </p:spPr>
        <p:txBody>
          <a:bodyPr wrap="square">
            <a:spAutoFit/>
          </a:bodyPr>
          <a:lstStyle/>
          <a:p>
            <a:r>
              <a:rPr lang="es-MX" sz="1600" b="1" dirty="0" smtClean="0"/>
              <a:t>Contextualización del entorno</a:t>
            </a:r>
            <a:endParaRPr lang="es-MX" sz="1600" b="1" dirty="0"/>
          </a:p>
        </p:txBody>
      </p:sp>
      <p:sp>
        <p:nvSpPr>
          <p:cNvPr id="24" name="23 Rectángulo"/>
          <p:cNvSpPr/>
          <p:nvPr/>
        </p:nvSpPr>
        <p:spPr>
          <a:xfrm>
            <a:off x="6079563" y="1786214"/>
            <a:ext cx="2008010" cy="1015663"/>
          </a:xfrm>
          <a:prstGeom prst="rect">
            <a:avLst/>
          </a:prstGeom>
        </p:spPr>
        <p:txBody>
          <a:bodyPr wrap="square">
            <a:spAutoFit/>
          </a:bodyPr>
          <a:lstStyle/>
          <a:p>
            <a:pPr algn="just"/>
            <a:r>
              <a:rPr lang="es-MX" sz="6000" b="1" dirty="0" smtClean="0"/>
              <a:t>72%</a:t>
            </a:r>
            <a:endParaRPr lang="es-MX" sz="6000" b="1" dirty="0"/>
          </a:p>
        </p:txBody>
      </p:sp>
      <p:sp>
        <p:nvSpPr>
          <p:cNvPr id="25" name="24 Rectángulo"/>
          <p:cNvSpPr/>
          <p:nvPr/>
        </p:nvSpPr>
        <p:spPr>
          <a:xfrm>
            <a:off x="5171625" y="3002339"/>
            <a:ext cx="3611242" cy="584775"/>
          </a:xfrm>
          <a:prstGeom prst="rect">
            <a:avLst/>
          </a:prstGeom>
        </p:spPr>
        <p:txBody>
          <a:bodyPr wrap="square">
            <a:spAutoFit/>
          </a:bodyPr>
          <a:lstStyle/>
          <a:p>
            <a:pPr algn="ctr"/>
            <a:r>
              <a:rPr lang="es-MX" sz="1600" b="1" dirty="0" smtClean="0"/>
              <a:t>De las empresas en México no usa internet para sus operaciones</a:t>
            </a:r>
            <a:endParaRPr lang="es-MX" sz="1600" b="1" dirty="0"/>
          </a:p>
        </p:txBody>
      </p:sp>
      <p:sp>
        <p:nvSpPr>
          <p:cNvPr id="4" name="3 Rectángulo"/>
          <p:cNvSpPr/>
          <p:nvPr/>
        </p:nvSpPr>
        <p:spPr>
          <a:xfrm>
            <a:off x="204716" y="4149256"/>
            <a:ext cx="8666131" cy="461665"/>
          </a:xfrm>
          <a:prstGeom prst="rect">
            <a:avLst/>
          </a:prstGeom>
        </p:spPr>
        <p:txBody>
          <a:bodyPr wrap="square">
            <a:spAutoFit/>
          </a:bodyPr>
          <a:lstStyle/>
          <a:p>
            <a:pPr algn="r"/>
            <a:r>
              <a:rPr lang="es-MX" sz="1200" dirty="0" smtClean="0"/>
              <a:t>*Encuesta </a:t>
            </a:r>
            <a:r>
              <a:rPr lang="es-MX" sz="1200" dirty="0"/>
              <a:t>Nacional sobre Productividad y Competitividad </a:t>
            </a:r>
            <a:endParaRPr lang="es-MX" sz="1200" dirty="0" smtClean="0"/>
          </a:p>
          <a:p>
            <a:pPr algn="r"/>
            <a:r>
              <a:rPr lang="es-MX" sz="1200" dirty="0" smtClean="0"/>
              <a:t>de </a:t>
            </a:r>
            <a:r>
              <a:rPr lang="es-MX" sz="1200" dirty="0"/>
              <a:t>las Micro, Pequeñas y Medianas Empresas (</a:t>
            </a:r>
            <a:r>
              <a:rPr lang="es-MX" sz="1200" dirty="0" err="1"/>
              <a:t>Enaproce</a:t>
            </a:r>
            <a:r>
              <a:rPr lang="es-MX" sz="1200" dirty="0"/>
              <a:t>), </a:t>
            </a:r>
            <a:r>
              <a:rPr lang="es-MX" sz="1200" b="1" dirty="0"/>
              <a:t> </a:t>
            </a:r>
            <a:r>
              <a:rPr lang="es-MX" sz="1200" b="1" dirty="0" err="1"/>
              <a:t>Inegi</a:t>
            </a:r>
            <a:r>
              <a:rPr lang="es-MX" sz="1200" b="1" dirty="0"/>
              <a:t>.</a:t>
            </a:r>
            <a:endParaRPr lang="es-MX" sz="1200" dirty="0"/>
          </a:p>
        </p:txBody>
      </p:sp>
      <p:pic>
        <p:nvPicPr>
          <p:cNvPr id="3076" name="Picture 4" descr="Resultado de imagen para palomita 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064" y="1892298"/>
            <a:ext cx="326872" cy="327506"/>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4" descr="Resultado de imagen para palomita 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064" y="2685994"/>
            <a:ext cx="326872" cy="327506"/>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4" descr="Resultado de imagen para palomita 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064" y="3346418"/>
            <a:ext cx="326872" cy="3275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349242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Beneficios </a:t>
            </a:r>
            <a:endParaRPr lang="es-ES" dirty="0"/>
          </a:p>
        </p:txBody>
      </p:sp>
      <p:sp>
        <p:nvSpPr>
          <p:cNvPr id="3" name="Marcador de contenido 2"/>
          <p:cNvSpPr>
            <a:spLocks noGrp="1"/>
          </p:cNvSpPr>
          <p:nvPr>
            <p:ph idx="1"/>
          </p:nvPr>
        </p:nvSpPr>
        <p:spPr>
          <a:xfrm>
            <a:off x="457200" y="739745"/>
            <a:ext cx="5975575" cy="670730"/>
          </a:xfrm>
        </p:spPr>
        <p:txBody>
          <a:bodyPr/>
          <a:lstStyle/>
          <a:p>
            <a:r>
              <a:rPr lang="es-MX" sz="1600" dirty="0" smtClean="0"/>
              <a:t>Da un sustento a las investigaciones, haciéndolas pertinentes y actuales de acuerdo a las necesidades. </a:t>
            </a:r>
          </a:p>
          <a:p>
            <a:endParaRPr lang="es-MX" sz="1600" dirty="0"/>
          </a:p>
        </p:txBody>
      </p:sp>
      <p:sp>
        <p:nvSpPr>
          <p:cNvPr id="16" name="15 CuadroTexto"/>
          <p:cNvSpPr txBox="1"/>
          <p:nvPr/>
        </p:nvSpPr>
        <p:spPr>
          <a:xfrm>
            <a:off x="6870308" y="880262"/>
            <a:ext cx="1100470" cy="305980"/>
          </a:xfrm>
          <a:prstGeom prst="rect">
            <a:avLst/>
          </a:prstGeom>
          <a:noFill/>
        </p:spPr>
        <p:txBody>
          <a:bodyPr wrap="square" rtlCol="0">
            <a:spAutoFit/>
          </a:bodyPr>
          <a:lstStyle/>
          <a:p>
            <a:r>
              <a:rPr lang="es-MX" sz="1400" b="1" i="1" dirty="0" smtClean="0"/>
              <a:t>Academia</a:t>
            </a:r>
            <a:endParaRPr lang="es-MX" sz="1400" b="1" i="1" dirty="0"/>
          </a:p>
        </p:txBody>
      </p:sp>
      <p:cxnSp>
        <p:nvCxnSpPr>
          <p:cNvPr id="21" name="20 Conector recto"/>
          <p:cNvCxnSpPr/>
          <p:nvPr/>
        </p:nvCxnSpPr>
        <p:spPr>
          <a:xfrm>
            <a:off x="6960690" y="1186242"/>
            <a:ext cx="850592" cy="0"/>
          </a:xfrm>
          <a:prstGeom prst="line">
            <a:avLst/>
          </a:prstGeom>
        </p:spPr>
        <p:style>
          <a:lnRef idx="2">
            <a:schemeClr val="accent2"/>
          </a:lnRef>
          <a:fillRef idx="0">
            <a:schemeClr val="accent2"/>
          </a:fillRef>
          <a:effectRef idx="1">
            <a:schemeClr val="accent2"/>
          </a:effectRef>
          <a:fontRef idx="minor">
            <a:schemeClr val="tx1"/>
          </a:fontRef>
        </p:style>
      </p:cxnSp>
      <p:pic>
        <p:nvPicPr>
          <p:cNvPr id="22" name="Picture 6" descr="Resultado de imagen para libros png"/>
          <p:cNvPicPr>
            <a:picLocks noChangeAspect="1" noChangeArrowheads="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71038" y="825116"/>
            <a:ext cx="952360" cy="499989"/>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Marcador de contenido 2"/>
          <p:cNvSpPr txBox="1">
            <a:spLocks/>
          </p:cNvSpPr>
          <p:nvPr/>
        </p:nvSpPr>
        <p:spPr>
          <a:xfrm>
            <a:off x="399338" y="2412267"/>
            <a:ext cx="2234679" cy="449328"/>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sz="2400" b="1" dirty="0" smtClean="0"/>
              <a:t>Pertinencia</a:t>
            </a:r>
          </a:p>
          <a:p>
            <a:pPr algn="ctr"/>
            <a:endParaRPr lang="es-MX" sz="1600" dirty="0"/>
          </a:p>
        </p:txBody>
      </p:sp>
      <p:sp>
        <p:nvSpPr>
          <p:cNvPr id="29" name="Marcador de contenido 2"/>
          <p:cNvSpPr txBox="1">
            <a:spLocks/>
          </p:cNvSpPr>
          <p:nvPr/>
        </p:nvSpPr>
        <p:spPr>
          <a:xfrm>
            <a:off x="3280320" y="4131247"/>
            <a:ext cx="2424444" cy="449328"/>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sz="2400" b="1" dirty="0" smtClean="0"/>
              <a:t>Aplicación</a:t>
            </a:r>
            <a:r>
              <a:rPr lang="es-MX" b="1" dirty="0" smtClean="0"/>
              <a:t> </a:t>
            </a:r>
          </a:p>
          <a:p>
            <a:pPr algn="ctr"/>
            <a:endParaRPr lang="es-MX" dirty="0"/>
          </a:p>
        </p:txBody>
      </p:sp>
      <p:sp>
        <p:nvSpPr>
          <p:cNvPr id="30" name="Marcador de contenido 2"/>
          <p:cNvSpPr txBox="1">
            <a:spLocks/>
          </p:cNvSpPr>
          <p:nvPr/>
        </p:nvSpPr>
        <p:spPr>
          <a:xfrm>
            <a:off x="6432774" y="2412267"/>
            <a:ext cx="2290624" cy="449328"/>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MX" sz="2400" b="1" dirty="0" smtClean="0"/>
              <a:t>Actualidad</a:t>
            </a:r>
            <a:r>
              <a:rPr lang="es-MX" b="1" dirty="0" smtClean="0"/>
              <a:t> </a:t>
            </a:r>
          </a:p>
          <a:p>
            <a:pPr algn="ctr"/>
            <a:endParaRPr lang="es-MX" dirty="0"/>
          </a:p>
        </p:txBody>
      </p:sp>
      <p:pic>
        <p:nvPicPr>
          <p:cNvPr id="4098" name="Picture 2" descr="Resultado de imagen para investigaciones png"/>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71732" y="1627518"/>
            <a:ext cx="2942466" cy="25037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235008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Un poco de lo que hacemos…</a:t>
            </a:r>
            <a:endParaRPr lang="es-MX" dirty="0"/>
          </a:p>
        </p:txBody>
      </p:sp>
      <p:sp>
        <p:nvSpPr>
          <p:cNvPr id="4" name="3 Rectángulo">
            <a:hlinkClick r:id="rId2" action="ppaction://hlinksldjump"/>
          </p:cNvPr>
          <p:cNvSpPr/>
          <p:nvPr/>
        </p:nvSpPr>
        <p:spPr>
          <a:xfrm>
            <a:off x="170594" y="750619"/>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5" name="4 Rectángulo">
            <a:hlinkClick r:id="rId3" action="ppaction://hlinksldjump"/>
          </p:cNvPr>
          <p:cNvSpPr/>
          <p:nvPr/>
        </p:nvSpPr>
        <p:spPr>
          <a:xfrm>
            <a:off x="1980059" y="764267"/>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6" name="5 Rectángulo">
            <a:hlinkClick r:id="rId4" action="ppaction://hlinksldjump"/>
          </p:cNvPr>
          <p:cNvSpPr/>
          <p:nvPr/>
        </p:nvSpPr>
        <p:spPr>
          <a:xfrm>
            <a:off x="3759956" y="764267"/>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7" name="6 Rectángulo">
            <a:hlinkClick r:id="rId5" action="ppaction://hlinksldjump"/>
          </p:cNvPr>
          <p:cNvSpPr/>
          <p:nvPr/>
        </p:nvSpPr>
        <p:spPr>
          <a:xfrm>
            <a:off x="5547811" y="764267"/>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8" name="7 Rectángulo">
            <a:hlinkClick r:id="rId6" action="ppaction://hlinksldjump"/>
          </p:cNvPr>
          <p:cNvSpPr/>
          <p:nvPr/>
        </p:nvSpPr>
        <p:spPr>
          <a:xfrm>
            <a:off x="7331118" y="764267"/>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9" name="8 Rectángulo">
            <a:hlinkClick r:id="rId7" action="ppaction://hlinksldjump"/>
          </p:cNvPr>
          <p:cNvSpPr/>
          <p:nvPr/>
        </p:nvSpPr>
        <p:spPr>
          <a:xfrm>
            <a:off x="170594" y="2144965"/>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10" name="9 Rectángulo">
            <a:hlinkClick r:id="rId8" action="ppaction://hlinksldjump"/>
          </p:cNvPr>
          <p:cNvSpPr/>
          <p:nvPr/>
        </p:nvSpPr>
        <p:spPr>
          <a:xfrm>
            <a:off x="1980059" y="2158613"/>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11" name="10 Rectángulo">
            <a:hlinkClick r:id="rId9" action="ppaction://hlinksldjump"/>
          </p:cNvPr>
          <p:cNvSpPr/>
          <p:nvPr/>
        </p:nvSpPr>
        <p:spPr>
          <a:xfrm>
            <a:off x="3759956" y="2158613"/>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12" name="11 Rectángulo">
            <a:hlinkClick r:id="rId10" action="ppaction://hlinksldjump"/>
          </p:cNvPr>
          <p:cNvSpPr/>
          <p:nvPr/>
        </p:nvSpPr>
        <p:spPr>
          <a:xfrm>
            <a:off x="5547811" y="2158613"/>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13" name="12 Rectángulo">
            <a:hlinkClick r:id="rId11" action="ppaction://hlinksldjump"/>
          </p:cNvPr>
          <p:cNvSpPr/>
          <p:nvPr/>
        </p:nvSpPr>
        <p:spPr>
          <a:xfrm>
            <a:off x="7331118" y="2158613"/>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15" name="14 Rectángulo">
            <a:hlinkClick r:id="rId12" action="ppaction://hlinksldjump"/>
          </p:cNvPr>
          <p:cNvSpPr/>
          <p:nvPr/>
        </p:nvSpPr>
        <p:spPr>
          <a:xfrm>
            <a:off x="2995668" y="3534763"/>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16" name="15 Rectángulo">
            <a:hlinkClick r:id="rId13" action="ppaction://hlinksldjump"/>
          </p:cNvPr>
          <p:cNvSpPr/>
          <p:nvPr/>
        </p:nvSpPr>
        <p:spPr>
          <a:xfrm>
            <a:off x="4783520" y="3534763"/>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19" name="18 CuadroTexto"/>
          <p:cNvSpPr txBox="1"/>
          <p:nvPr/>
        </p:nvSpPr>
        <p:spPr>
          <a:xfrm>
            <a:off x="224617" y="1146411"/>
            <a:ext cx="1522859" cy="461665"/>
          </a:xfrm>
          <a:prstGeom prst="rect">
            <a:avLst/>
          </a:prstGeom>
          <a:noFill/>
        </p:spPr>
        <p:txBody>
          <a:bodyPr wrap="square" rtlCol="0">
            <a:spAutoFit/>
          </a:bodyPr>
          <a:lstStyle/>
          <a:p>
            <a:pPr algn="ctr"/>
            <a:r>
              <a:rPr lang="es-MX" sz="1200" b="1" i="1" dirty="0" smtClean="0"/>
              <a:t>Acervo estadístico</a:t>
            </a:r>
            <a:endParaRPr lang="es-MX" sz="1200" b="1" i="1" dirty="0"/>
          </a:p>
        </p:txBody>
      </p:sp>
      <p:sp>
        <p:nvSpPr>
          <p:cNvPr id="20" name="19 CuadroTexto">
            <a:hlinkClick r:id="rId3" action="ppaction://hlinksldjump"/>
          </p:cNvPr>
          <p:cNvSpPr txBox="1"/>
          <p:nvPr/>
        </p:nvSpPr>
        <p:spPr>
          <a:xfrm>
            <a:off x="2034082" y="1103158"/>
            <a:ext cx="1522859" cy="461665"/>
          </a:xfrm>
          <a:prstGeom prst="rect">
            <a:avLst/>
          </a:prstGeom>
          <a:noFill/>
        </p:spPr>
        <p:txBody>
          <a:bodyPr wrap="square" rtlCol="0">
            <a:spAutoFit/>
          </a:bodyPr>
          <a:lstStyle/>
          <a:p>
            <a:pPr algn="ctr"/>
            <a:r>
              <a:rPr lang="es-MX" sz="1200" b="1" i="1" dirty="0" smtClean="0"/>
              <a:t>Herramientas de información</a:t>
            </a:r>
            <a:endParaRPr lang="es-MX" sz="1200" b="1" i="1" dirty="0"/>
          </a:p>
        </p:txBody>
      </p:sp>
      <p:sp>
        <p:nvSpPr>
          <p:cNvPr id="21" name="20 CuadroTexto">
            <a:hlinkClick r:id="rId4" action="ppaction://hlinksldjump"/>
          </p:cNvPr>
          <p:cNvSpPr txBox="1"/>
          <p:nvPr/>
        </p:nvSpPr>
        <p:spPr>
          <a:xfrm>
            <a:off x="3813979" y="1146411"/>
            <a:ext cx="1522859" cy="461665"/>
          </a:xfrm>
          <a:prstGeom prst="rect">
            <a:avLst/>
          </a:prstGeom>
          <a:noFill/>
        </p:spPr>
        <p:txBody>
          <a:bodyPr wrap="square" rtlCol="0">
            <a:spAutoFit/>
          </a:bodyPr>
          <a:lstStyle/>
          <a:p>
            <a:pPr algn="ctr"/>
            <a:r>
              <a:rPr lang="es-MX" sz="1200" b="1" i="1" dirty="0" smtClean="0"/>
              <a:t>Gestión gubernamental</a:t>
            </a:r>
            <a:endParaRPr lang="es-MX" sz="1200" b="1" i="1" dirty="0"/>
          </a:p>
        </p:txBody>
      </p:sp>
      <p:sp>
        <p:nvSpPr>
          <p:cNvPr id="22" name="21 CuadroTexto">
            <a:hlinkClick r:id="rId5" action="ppaction://hlinksldjump"/>
          </p:cNvPr>
          <p:cNvSpPr txBox="1"/>
          <p:nvPr/>
        </p:nvSpPr>
        <p:spPr>
          <a:xfrm>
            <a:off x="5601834" y="1146411"/>
            <a:ext cx="1522859" cy="461665"/>
          </a:xfrm>
          <a:prstGeom prst="rect">
            <a:avLst/>
          </a:prstGeom>
          <a:noFill/>
        </p:spPr>
        <p:txBody>
          <a:bodyPr wrap="square" rtlCol="0">
            <a:spAutoFit/>
          </a:bodyPr>
          <a:lstStyle/>
          <a:p>
            <a:pPr algn="ctr"/>
            <a:r>
              <a:rPr lang="es-MX" sz="1200" b="1" i="1" dirty="0" smtClean="0"/>
              <a:t>Análisis económico</a:t>
            </a:r>
            <a:endParaRPr lang="es-MX" sz="1200" b="1" i="1" dirty="0"/>
          </a:p>
        </p:txBody>
      </p:sp>
      <p:sp>
        <p:nvSpPr>
          <p:cNvPr id="23" name="22 CuadroTexto">
            <a:hlinkClick r:id="rId6" action="ppaction://hlinksldjump"/>
          </p:cNvPr>
          <p:cNvSpPr txBox="1"/>
          <p:nvPr/>
        </p:nvSpPr>
        <p:spPr>
          <a:xfrm>
            <a:off x="7385141" y="1146411"/>
            <a:ext cx="1522859" cy="461665"/>
          </a:xfrm>
          <a:prstGeom prst="rect">
            <a:avLst/>
          </a:prstGeom>
          <a:noFill/>
        </p:spPr>
        <p:txBody>
          <a:bodyPr wrap="square" rtlCol="0">
            <a:spAutoFit/>
          </a:bodyPr>
          <a:lstStyle/>
          <a:p>
            <a:pPr algn="ctr"/>
            <a:r>
              <a:rPr lang="es-MX" sz="1200" b="1" i="1" dirty="0" smtClean="0"/>
              <a:t>Solicitudes especializadas</a:t>
            </a:r>
            <a:endParaRPr lang="es-MX" sz="1200" b="1" i="1" dirty="0"/>
          </a:p>
        </p:txBody>
      </p:sp>
      <p:sp>
        <p:nvSpPr>
          <p:cNvPr id="24" name="23 CuadroTexto">
            <a:hlinkClick r:id="rId7" action="ppaction://hlinksldjump"/>
          </p:cNvPr>
          <p:cNvSpPr txBox="1"/>
          <p:nvPr/>
        </p:nvSpPr>
        <p:spPr>
          <a:xfrm>
            <a:off x="224617" y="2497504"/>
            <a:ext cx="1522859" cy="276999"/>
          </a:xfrm>
          <a:prstGeom prst="rect">
            <a:avLst/>
          </a:prstGeom>
          <a:noFill/>
        </p:spPr>
        <p:txBody>
          <a:bodyPr wrap="square" rtlCol="0">
            <a:spAutoFit/>
          </a:bodyPr>
          <a:lstStyle/>
          <a:p>
            <a:pPr algn="ctr"/>
            <a:r>
              <a:rPr lang="es-MX" sz="1200" b="1" i="1" dirty="0" smtClean="0"/>
              <a:t>Investigación </a:t>
            </a:r>
            <a:endParaRPr lang="es-MX" sz="1200" b="1" i="1" dirty="0"/>
          </a:p>
        </p:txBody>
      </p:sp>
      <p:sp>
        <p:nvSpPr>
          <p:cNvPr id="25" name="24 CuadroTexto">
            <a:hlinkClick r:id="rId8" action="ppaction://hlinksldjump"/>
          </p:cNvPr>
          <p:cNvSpPr txBox="1"/>
          <p:nvPr/>
        </p:nvSpPr>
        <p:spPr>
          <a:xfrm>
            <a:off x="2034081" y="2389782"/>
            <a:ext cx="1522859" cy="646331"/>
          </a:xfrm>
          <a:prstGeom prst="rect">
            <a:avLst/>
          </a:prstGeom>
          <a:noFill/>
        </p:spPr>
        <p:txBody>
          <a:bodyPr wrap="square" rtlCol="0">
            <a:spAutoFit/>
          </a:bodyPr>
          <a:lstStyle/>
          <a:p>
            <a:pPr algn="ctr"/>
            <a:r>
              <a:rPr lang="es-MX" sz="1200" b="1" i="1" dirty="0" smtClean="0"/>
              <a:t>Conferencias, exposiciones y congresos </a:t>
            </a:r>
            <a:endParaRPr lang="es-MX" sz="1200" b="1" i="1" dirty="0"/>
          </a:p>
        </p:txBody>
      </p:sp>
      <p:sp>
        <p:nvSpPr>
          <p:cNvPr id="26" name="25 CuadroTexto">
            <a:hlinkClick r:id="rId9" action="ppaction://hlinksldjump"/>
          </p:cNvPr>
          <p:cNvSpPr txBox="1"/>
          <p:nvPr/>
        </p:nvSpPr>
        <p:spPr>
          <a:xfrm>
            <a:off x="3813978" y="2497504"/>
            <a:ext cx="1522859" cy="461665"/>
          </a:xfrm>
          <a:prstGeom prst="rect">
            <a:avLst/>
          </a:prstGeom>
          <a:noFill/>
        </p:spPr>
        <p:txBody>
          <a:bodyPr wrap="square" rtlCol="0">
            <a:spAutoFit/>
          </a:bodyPr>
          <a:lstStyle/>
          <a:p>
            <a:pPr algn="ctr"/>
            <a:r>
              <a:rPr lang="es-MX" sz="1200" b="1" i="1" dirty="0" smtClean="0"/>
              <a:t>Estudios económicos</a:t>
            </a:r>
            <a:endParaRPr lang="es-MX" sz="1200" b="1" i="1" dirty="0"/>
          </a:p>
        </p:txBody>
      </p:sp>
      <p:sp>
        <p:nvSpPr>
          <p:cNvPr id="27" name="26 CuadroTexto">
            <a:hlinkClick r:id="rId10" action="ppaction://hlinksldjump"/>
          </p:cNvPr>
          <p:cNvSpPr txBox="1"/>
          <p:nvPr/>
        </p:nvSpPr>
        <p:spPr>
          <a:xfrm>
            <a:off x="5601833" y="2403430"/>
            <a:ext cx="1522859" cy="646331"/>
          </a:xfrm>
          <a:prstGeom prst="rect">
            <a:avLst/>
          </a:prstGeom>
          <a:noFill/>
        </p:spPr>
        <p:txBody>
          <a:bodyPr wrap="square" rtlCol="0">
            <a:spAutoFit/>
          </a:bodyPr>
          <a:lstStyle/>
          <a:p>
            <a:pPr algn="ctr"/>
            <a:r>
              <a:rPr lang="es-MX" sz="1200" b="1" i="1" dirty="0" smtClean="0"/>
              <a:t>Boletines de información-vinculación IP</a:t>
            </a:r>
            <a:endParaRPr lang="es-MX" sz="1200" b="1" i="1" dirty="0"/>
          </a:p>
        </p:txBody>
      </p:sp>
      <p:sp>
        <p:nvSpPr>
          <p:cNvPr id="28" name="27 CuadroTexto">
            <a:hlinkClick r:id="rId11" action="ppaction://hlinksldjump"/>
          </p:cNvPr>
          <p:cNvSpPr txBox="1"/>
          <p:nvPr/>
        </p:nvSpPr>
        <p:spPr>
          <a:xfrm>
            <a:off x="7385141" y="2365595"/>
            <a:ext cx="1522859" cy="646331"/>
          </a:xfrm>
          <a:prstGeom prst="rect">
            <a:avLst/>
          </a:prstGeom>
          <a:noFill/>
        </p:spPr>
        <p:txBody>
          <a:bodyPr wrap="square" rtlCol="0">
            <a:spAutoFit/>
          </a:bodyPr>
          <a:lstStyle/>
          <a:p>
            <a:pPr algn="ctr"/>
            <a:r>
              <a:rPr lang="es-MX" sz="1200" b="1" i="1" dirty="0" smtClean="0"/>
              <a:t>Estrategia </a:t>
            </a:r>
          </a:p>
          <a:p>
            <a:pPr algn="ctr"/>
            <a:r>
              <a:rPr lang="es-MX" sz="1200" b="1" i="1" dirty="0" smtClean="0"/>
              <a:t>Microdatos y datos abiertos </a:t>
            </a:r>
            <a:endParaRPr lang="es-MX" sz="1200" b="1" i="1" dirty="0"/>
          </a:p>
        </p:txBody>
      </p:sp>
      <p:sp>
        <p:nvSpPr>
          <p:cNvPr id="29" name="28 CuadroTexto">
            <a:hlinkClick r:id="rId12" action="ppaction://hlinksldjump"/>
          </p:cNvPr>
          <p:cNvSpPr txBox="1"/>
          <p:nvPr/>
        </p:nvSpPr>
        <p:spPr>
          <a:xfrm>
            <a:off x="3040040" y="3932025"/>
            <a:ext cx="1522859" cy="276999"/>
          </a:xfrm>
          <a:prstGeom prst="rect">
            <a:avLst/>
          </a:prstGeom>
          <a:noFill/>
        </p:spPr>
        <p:txBody>
          <a:bodyPr wrap="square" rtlCol="0">
            <a:spAutoFit/>
          </a:bodyPr>
          <a:lstStyle/>
          <a:p>
            <a:pPr algn="ctr"/>
            <a:r>
              <a:rPr lang="es-MX" sz="1200" b="1" i="1" dirty="0" smtClean="0"/>
              <a:t>Cursos</a:t>
            </a:r>
            <a:endParaRPr lang="es-MX" sz="1200" b="1" i="1" dirty="0"/>
          </a:p>
        </p:txBody>
      </p:sp>
      <p:sp>
        <p:nvSpPr>
          <p:cNvPr id="30" name="29 CuadroTexto">
            <a:hlinkClick r:id="rId14" action="ppaction://hlinksldjump"/>
          </p:cNvPr>
          <p:cNvSpPr txBox="1"/>
          <p:nvPr/>
        </p:nvSpPr>
        <p:spPr>
          <a:xfrm>
            <a:off x="4837540" y="3979634"/>
            <a:ext cx="1522859" cy="276999"/>
          </a:xfrm>
          <a:prstGeom prst="rect">
            <a:avLst/>
          </a:prstGeom>
          <a:noFill/>
        </p:spPr>
        <p:txBody>
          <a:bodyPr wrap="square" rtlCol="0">
            <a:spAutoFit/>
          </a:bodyPr>
          <a:lstStyle/>
          <a:p>
            <a:pPr algn="ctr"/>
            <a:r>
              <a:rPr lang="es-MX" sz="1200" b="1" i="1" dirty="0" smtClean="0"/>
              <a:t>Seminarios</a:t>
            </a:r>
            <a:endParaRPr lang="es-MX" sz="1200" b="1" i="1" dirty="0"/>
          </a:p>
        </p:txBody>
      </p:sp>
      <p:sp>
        <p:nvSpPr>
          <p:cNvPr id="31" name="30 Rectángulo">
            <a:hlinkClick r:id="rId15" action="ppaction://hlinksldjump"/>
          </p:cNvPr>
          <p:cNvSpPr/>
          <p:nvPr/>
        </p:nvSpPr>
        <p:spPr>
          <a:xfrm>
            <a:off x="1218628" y="3534763"/>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32" name="31 CuadroTexto">
            <a:hlinkClick r:id="rId15" action="ppaction://hlinksldjump"/>
          </p:cNvPr>
          <p:cNvSpPr txBox="1"/>
          <p:nvPr/>
        </p:nvSpPr>
        <p:spPr>
          <a:xfrm>
            <a:off x="1272653" y="3794968"/>
            <a:ext cx="1522859" cy="646331"/>
          </a:xfrm>
          <a:prstGeom prst="rect">
            <a:avLst/>
          </a:prstGeom>
          <a:noFill/>
        </p:spPr>
        <p:txBody>
          <a:bodyPr wrap="square" rtlCol="0">
            <a:spAutoFit/>
          </a:bodyPr>
          <a:lstStyle/>
          <a:p>
            <a:pPr algn="ctr"/>
            <a:r>
              <a:rPr lang="es-MX" sz="1200" b="1" i="1" dirty="0" smtClean="0"/>
              <a:t>Atención de solicitudes cotidianas</a:t>
            </a:r>
            <a:endParaRPr lang="es-MX" sz="1200" b="1" i="1" dirty="0"/>
          </a:p>
        </p:txBody>
      </p:sp>
      <p:sp>
        <p:nvSpPr>
          <p:cNvPr id="33" name="32 Rectángulo">
            <a:hlinkClick r:id="rId14" action="ppaction://hlinksldjump"/>
          </p:cNvPr>
          <p:cNvSpPr/>
          <p:nvPr/>
        </p:nvSpPr>
        <p:spPr>
          <a:xfrm>
            <a:off x="6569687" y="3534763"/>
            <a:ext cx="1630907" cy="1228298"/>
          </a:xfrm>
          <a:prstGeom prst="rect">
            <a:avLst/>
          </a:prstGeom>
          <a:solidFill>
            <a:schemeClr val="bg1">
              <a:lumMod val="85000"/>
            </a:schemeClr>
          </a:solid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a:p>
        </p:txBody>
      </p:sp>
      <p:sp>
        <p:nvSpPr>
          <p:cNvPr id="34" name="33 CuadroTexto">
            <a:hlinkClick r:id="rId14" action="ppaction://hlinksldjump"/>
          </p:cNvPr>
          <p:cNvSpPr txBox="1"/>
          <p:nvPr/>
        </p:nvSpPr>
        <p:spPr>
          <a:xfrm>
            <a:off x="6623708" y="3887302"/>
            <a:ext cx="1522859" cy="461665"/>
          </a:xfrm>
          <a:prstGeom prst="rect">
            <a:avLst/>
          </a:prstGeom>
          <a:noFill/>
        </p:spPr>
        <p:txBody>
          <a:bodyPr wrap="square" rtlCol="0">
            <a:spAutoFit/>
          </a:bodyPr>
          <a:lstStyle/>
          <a:p>
            <a:pPr algn="ctr"/>
            <a:r>
              <a:rPr lang="es-MX" sz="1200" b="1" i="1" dirty="0" smtClean="0"/>
              <a:t>Estancias académicas</a:t>
            </a:r>
            <a:endParaRPr lang="es-MX" sz="1200" b="1" i="1" dirty="0"/>
          </a:p>
        </p:txBody>
      </p:sp>
    </p:spTree>
    <p:extLst>
      <p:ext uri="{BB962C8B-B14F-4D97-AF65-F5344CB8AC3E}">
        <p14:creationId xmlns:p14="http://schemas.microsoft.com/office/powerpoint/2010/main" val="20416182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Acervo estadístico</a:t>
            </a:r>
            <a:endParaRPr lang="es-MX" dirty="0"/>
          </a:p>
        </p:txBody>
      </p:sp>
      <p:sp>
        <p:nvSpPr>
          <p:cNvPr id="3" name="2 Marcador de contenido"/>
          <p:cNvSpPr>
            <a:spLocks noGrp="1"/>
          </p:cNvSpPr>
          <p:nvPr>
            <p:ph idx="1"/>
          </p:nvPr>
        </p:nvSpPr>
        <p:spPr>
          <a:xfrm>
            <a:off x="458788" y="944563"/>
            <a:ext cx="8229600" cy="1375556"/>
          </a:xfrm>
        </p:spPr>
        <p:txBody>
          <a:bodyPr/>
          <a:lstStyle/>
          <a:p>
            <a:r>
              <a:rPr lang="es-MX" dirty="0" smtClean="0"/>
              <a:t>Compuesto por 8 productos de información que son actualizados periódicamente conforme el calendario de publicaciones de UEF. La información de estos productos abarca de manera transversal temas económicos como empleo, comercio exterior, inversión extranjera y otras variables vistas bajo perspectivas distintas, enfocadas a los diferentes usuarios: </a:t>
            </a:r>
            <a:endParaRPr lang="es-MX" dirty="0"/>
          </a:p>
        </p:txBody>
      </p:sp>
      <p:sp>
        <p:nvSpPr>
          <p:cNvPr id="4" name="3 CuadroTexto"/>
          <p:cNvSpPr txBox="1"/>
          <p:nvPr/>
        </p:nvSpPr>
        <p:spPr>
          <a:xfrm>
            <a:off x="873457" y="2456597"/>
            <a:ext cx="3630304" cy="1384995"/>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Secciones economía y ocupación / empleo portal IIEG</a:t>
            </a:r>
          </a:p>
          <a:p>
            <a:pPr marL="285750" indent="-285750">
              <a:buFont typeface="Arial" panose="020B0604020202020204" pitchFamily="34" charset="0"/>
              <a:buChar char="•"/>
            </a:pPr>
            <a:r>
              <a:rPr lang="es-MX" sz="1400" dirty="0" smtClean="0"/>
              <a:t>Diagnósticos municipales</a:t>
            </a:r>
          </a:p>
          <a:p>
            <a:pPr marL="285750" indent="-285750">
              <a:buFont typeface="Arial" panose="020B0604020202020204" pitchFamily="34" charset="0"/>
              <a:buChar char="•"/>
            </a:pPr>
            <a:r>
              <a:rPr lang="es-MX" sz="1400" dirty="0" smtClean="0"/>
              <a:t>Diagnósticos regionales</a:t>
            </a:r>
          </a:p>
          <a:p>
            <a:pPr marL="285750" indent="-285750">
              <a:buFont typeface="Arial" panose="020B0604020202020204" pitchFamily="34" charset="0"/>
              <a:buChar char="•"/>
            </a:pPr>
            <a:r>
              <a:rPr lang="es-MX" sz="1400" dirty="0" smtClean="0"/>
              <a:t>Fichas sectoriales </a:t>
            </a:r>
          </a:p>
          <a:p>
            <a:pPr marL="285750" indent="-285750">
              <a:buFont typeface="Arial" panose="020B0604020202020204" pitchFamily="34" charset="0"/>
              <a:buChar char="•"/>
            </a:pPr>
            <a:endParaRPr lang="es-MX" sz="1400" dirty="0"/>
          </a:p>
        </p:txBody>
      </p:sp>
      <p:sp>
        <p:nvSpPr>
          <p:cNvPr id="5" name="4 CuadroTexto"/>
          <p:cNvSpPr txBox="1"/>
          <p:nvPr/>
        </p:nvSpPr>
        <p:spPr>
          <a:xfrm>
            <a:off x="5270311" y="2483893"/>
            <a:ext cx="2672686" cy="1169551"/>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Jalisco en el entorno</a:t>
            </a:r>
          </a:p>
          <a:p>
            <a:pPr marL="285750" indent="-285750">
              <a:buFont typeface="Arial" panose="020B0604020202020204" pitchFamily="34" charset="0"/>
              <a:buChar char="•"/>
            </a:pPr>
            <a:r>
              <a:rPr lang="es-MX" sz="1400" dirty="0" smtClean="0"/>
              <a:t>Carpeta ejecutiva</a:t>
            </a:r>
          </a:p>
          <a:p>
            <a:pPr marL="285750" indent="-285750">
              <a:buFont typeface="Arial" panose="020B0604020202020204" pitchFamily="34" charset="0"/>
              <a:buChar char="•"/>
            </a:pPr>
            <a:r>
              <a:rPr lang="es-MX" sz="1400" dirty="0" smtClean="0"/>
              <a:t>IIEG </a:t>
            </a:r>
            <a:r>
              <a:rPr lang="es-MX" sz="1400" dirty="0" err="1" smtClean="0"/>
              <a:t>pocket</a:t>
            </a:r>
            <a:endParaRPr lang="es-MX" sz="1400" dirty="0" smtClean="0"/>
          </a:p>
          <a:p>
            <a:pPr marL="285750" indent="-285750">
              <a:buFont typeface="Arial" panose="020B0604020202020204" pitchFamily="34" charset="0"/>
              <a:buChar char="•"/>
            </a:pPr>
            <a:r>
              <a:rPr lang="es-MX" sz="1400" dirty="0" smtClean="0"/>
              <a:t>Fichas GIRA</a:t>
            </a:r>
          </a:p>
          <a:p>
            <a:pPr marL="285750" indent="-285750">
              <a:buFont typeface="Arial" panose="020B0604020202020204" pitchFamily="34" charset="0"/>
              <a:buChar char="•"/>
            </a:pPr>
            <a:endParaRPr lang="es-MX" sz="1400" dirty="0"/>
          </a:p>
        </p:txBody>
      </p:sp>
      <p:pic>
        <p:nvPicPr>
          <p:cNvPr id="10" name="Picture 22" descr="Resultado de imagen para mediciÃ³n de resultados png">
            <a:hlinkClick r:id="rId2" action="ppaction://hlinksldjump"/>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7371157" y="3441112"/>
            <a:ext cx="1143680" cy="11087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948010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Herramientas de información</a:t>
            </a:r>
            <a:endParaRPr lang="es-MX" dirty="0"/>
          </a:p>
        </p:txBody>
      </p:sp>
      <p:sp>
        <p:nvSpPr>
          <p:cNvPr id="3" name="2 Marcador de contenido"/>
          <p:cNvSpPr>
            <a:spLocks noGrp="1"/>
          </p:cNvSpPr>
          <p:nvPr>
            <p:ph idx="1"/>
          </p:nvPr>
        </p:nvSpPr>
        <p:spPr>
          <a:xfrm>
            <a:off x="458787" y="944563"/>
            <a:ext cx="8384961" cy="1375556"/>
          </a:xfrm>
        </p:spPr>
        <p:txBody>
          <a:bodyPr/>
          <a:lstStyle/>
          <a:p>
            <a:r>
              <a:rPr lang="es-MX" dirty="0" smtClean="0"/>
              <a:t>Una de las principales apuestas es la generación de valor agregado en la información, lo cual se ha logrado a partir de la creación de herramientas y plataformas que buscan potenciar no solo el alcance de la información estadística sino la forma en la que ésta se utiliza. </a:t>
            </a:r>
            <a:endParaRPr lang="es-MX" dirty="0"/>
          </a:p>
        </p:txBody>
      </p:sp>
      <p:sp>
        <p:nvSpPr>
          <p:cNvPr id="4" name="3 CuadroTexto"/>
          <p:cNvSpPr txBox="1"/>
          <p:nvPr/>
        </p:nvSpPr>
        <p:spPr>
          <a:xfrm>
            <a:off x="873456" y="2033516"/>
            <a:ext cx="8147713" cy="2462213"/>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Plataforma de inteligencia comercial de Jalisco</a:t>
            </a:r>
          </a:p>
          <a:p>
            <a:pPr marL="285750" indent="-285750">
              <a:buFont typeface="Arial" panose="020B0604020202020204" pitchFamily="34" charset="0"/>
              <a:buChar char="•"/>
            </a:pPr>
            <a:r>
              <a:rPr lang="es-MX" sz="1400" dirty="0" smtClean="0"/>
              <a:t>Plataforma de inteligencia comercial nacional de empresas IMMEX</a:t>
            </a:r>
          </a:p>
          <a:p>
            <a:pPr marL="285750" indent="-285750">
              <a:buFont typeface="Arial" panose="020B0604020202020204" pitchFamily="34" charset="0"/>
              <a:buChar char="•"/>
            </a:pPr>
            <a:r>
              <a:rPr lang="es-MX" sz="1400" dirty="0" smtClean="0"/>
              <a:t>Sistema de inteligencia comercial del destino de las exportaciones a nivel ciudad </a:t>
            </a:r>
          </a:p>
          <a:p>
            <a:pPr marL="285750" indent="-285750">
              <a:buFont typeface="Arial" panose="020B0604020202020204" pitchFamily="34" charset="0"/>
              <a:buChar char="•"/>
            </a:pPr>
            <a:r>
              <a:rPr lang="es-MX" sz="1400" dirty="0" smtClean="0"/>
              <a:t>Sistema de información interna de SEDECO</a:t>
            </a:r>
          </a:p>
          <a:p>
            <a:pPr marL="285750" indent="-285750">
              <a:buFont typeface="Arial" panose="020B0604020202020204" pitchFamily="34" charset="0"/>
              <a:buChar char="•"/>
            </a:pPr>
            <a:r>
              <a:rPr lang="es-MX" sz="1400" dirty="0" smtClean="0"/>
              <a:t>Portal del Empleo Jalisco</a:t>
            </a:r>
          </a:p>
          <a:p>
            <a:pPr marL="285750" indent="-285750">
              <a:buFont typeface="Arial" panose="020B0604020202020204" pitchFamily="34" charset="0"/>
              <a:buChar char="•"/>
            </a:pPr>
            <a:r>
              <a:rPr lang="es-MX" sz="1400" dirty="0" smtClean="0"/>
              <a:t>Simulador-observatorio de competitividad </a:t>
            </a:r>
          </a:p>
          <a:p>
            <a:pPr marL="285750" indent="-285750">
              <a:buFont typeface="Arial" panose="020B0604020202020204" pitchFamily="34" charset="0"/>
              <a:buChar char="•"/>
            </a:pPr>
            <a:r>
              <a:rPr lang="es-MX" sz="1400" dirty="0" smtClean="0"/>
              <a:t>Plataforma de sueldos y salarios del sector automotriz de la región Bajío</a:t>
            </a:r>
          </a:p>
          <a:p>
            <a:pPr marL="285750" indent="-285750">
              <a:buFont typeface="Arial" panose="020B0604020202020204" pitchFamily="34" charset="0"/>
              <a:buChar char="•"/>
            </a:pPr>
            <a:r>
              <a:rPr lang="es-MX" sz="1400" dirty="0" smtClean="0"/>
              <a:t>Sistema de inteligencia comercial logístico</a:t>
            </a:r>
          </a:p>
          <a:p>
            <a:pPr marL="285750" indent="-285750">
              <a:buFont typeface="Arial" panose="020B0604020202020204" pitchFamily="34" charset="0"/>
              <a:buChar char="•"/>
            </a:pPr>
            <a:r>
              <a:rPr lang="es-MX" sz="1400" dirty="0" smtClean="0"/>
              <a:t>Plataforma de análisis estadístico multidimensional de empleo formal Jalisco</a:t>
            </a:r>
          </a:p>
          <a:p>
            <a:pPr marL="285750" indent="-285750">
              <a:buFont typeface="Arial" panose="020B0604020202020204" pitchFamily="34" charset="0"/>
              <a:buChar char="•"/>
            </a:pPr>
            <a:r>
              <a:rPr lang="es-MX" sz="1400" dirty="0"/>
              <a:t>Herramienta de análisis estadístico multidimensional </a:t>
            </a:r>
            <a:r>
              <a:rPr lang="es-MX" sz="1400" dirty="0" smtClean="0"/>
              <a:t>de educación superior</a:t>
            </a:r>
            <a:endParaRPr lang="es-MX" sz="1400" dirty="0"/>
          </a:p>
          <a:p>
            <a:endParaRPr lang="es-MX" sz="1400" dirty="0"/>
          </a:p>
        </p:txBody>
      </p:sp>
      <p:pic>
        <p:nvPicPr>
          <p:cNvPr id="6" name="Picture 2" descr="Resultado de imagen para herramientas bases de datos">
            <a:hlinkClick r:id="rId2" action="ppaction://hlinksldjump"/>
          </p:cNvPr>
          <p:cNvPicPr>
            <a:picLocks noChangeAspect="1" noChangeArrowheads="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863779" y="2825524"/>
            <a:ext cx="1026359" cy="9003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868702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Herramientas de información  </a:t>
            </a:r>
            <a:r>
              <a:rPr lang="es-MX" sz="1200" dirty="0" smtClean="0"/>
              <a:t>(continuación)</a:t>
            </a:r>
            <a:endParaRPr lang="es-MX" dirty="0"/>
          </a:p>
        </p:txBody>
      </p:sp>
      <p:sp>
        <p:nvSpPr>
          <p:cNvPr id="4" name="3 CuadroTexto"/>
          <p:cNvSpPr txBox="1"/>
          <p:nvPr/>
        </p:nvSpPr>
        <p:spPr>
          <a:xfrm>
            <a:off x="539087" y="1091820"/>
            <a:ext cx="8147713" cy="2677656"/>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Plataforma de análisis estadístico multidimensional de empleo formal Jalisco</a:t>
            </a:r>
          </a:p>
          <a:p>
            <a:pPr marL="285750" indent="-285750">
              <a:buFont typeface="Arial" panose="020B0604020202020204" pitchFamily="34" charset="0"/>
              <a:buChar char="•"/>
            </a:pPr>
            <a:r>
              <a:rPr lang="es-MX" sz="1400" dirty="0" smtClean="0"/>
              <a:t>Sistema de inteligencia comercial de empresas CANIETI</a:t>
            </a:r>
          </a:p>
          <a:p>
            <a:pPr marL="285750" indent="-285750">
              <a:buFont typeface="Arial" panose="020B0604020202020204" pitchFamily="34" charset="0"/>
              <a:buChar char="•"/>
            </a:pPr>
            <a:r>
              <a:rPr lang="es-MX" sz="1400" dirty="0" smtClean="0"/>
              <a:t>Sistema de inteligencia comercial Tepatitlán</a:t>
            </a:r>
          </a:p>
          <a:p>
            <a:pPr marL="285750" indent="-285750">
              <a:buFont typeface="Arial" panose="020B0604020202020204" pitchFamily="34" charset="0"/>
              <a:buChar char="•"/>
            </a:pPr>
            <a:r>
              <a:rPr lang="es-MX" sz="1400" dirty="0" smtClean="0"/>
              <a:t>Herramienta de análisis estadístico multidimensional del censo poblacional</a:t>
            </a:r>
          </a:p>
          <a:p>
            <a:pPr marL="285750" indent="-285750">
              <a:buFont typeface="Arial" panose="020B0604020202020204" pitchFamily="34" charset="0"/>
              <a:buChar char="•"/>
            </a:pPr>
            <a:r>
              <a:rPr lang="es-MX" sz="1400" dirty="0"/>
              <a:t>Herramienta de análisis estadístico multidimensional del censo </a:t>
            </a:r>
            <a:r>
              <a:rPr lang="es-MX" sz="1400" dirty="0" smtClean="0"/>
              <a:t>económico con enfoque sectorial</a:t>
            </a:r>
          </a:p>
          <a:p>
            <a:pPr marL="285750" indent="-285750">
              <a:buFont typeface="Arial" panose="020B0604020202020204" pitchFamily="34" charset="0"/>
              <a:buChar char="•"/>
            </a:pPr>
            <a:r>
              <a:rPr lang="es-MX" sz="1400" dirty="0"/>
              <a:t>Herramienta de análisis estadístico multidimensional del censo económico con enfoque </a:t>
            </a:r>
            <a:r>
              <a:rPr lang="es-MX" sz="1400" dirty="0" smtClean="0"/>
              <a:t>por colonia </a:t>
            </a:r>
          </a:p>
          <a:p>
            <a:pPr marL="285750" indent="-285750">
              <a:buFont typeface="Arial" panose="020B0604020202020204" pitchFamily="34" charset="0"/>
              <a:buChar char="•"/>
            </a:pPr>
            <a:r>
              <a:rPr lang="es-MX" sz="1400" dirty="0"/>
              <a:t>Herramienta de análisis estadístico multidimensional </a:t>
            </a:r>
            <a:r>
              <a:rPr lang="es-MX" sz="1400" dirty="0" smtClean="0"/>
              <a:t>de unidades económicas</a:t>
            </a:r>
          </a:p>
          <a:p>
            <a:pPr marL="285750" indent="-285750">
              <a:buFont typeface="Arial" panose="020B0604020202020204" pitchFamily="34" charset="0"/>
              <a:buChar char="•"/>
            </a:pPr>
            <a:r>
              <a:rPr lang="es-MX" sz="1400" dirty="0"/>
              <a:t>Herramienta de análisis estadístico multidimensional </a:t>
            </a:r>
            <a:r>
              <a:rPr lang="es-MX" sz="1400" dirty="0" smtClean="0"/>
              <a:t>de inversión extranjera directa</a:t>
            </a:r>
          </a:p>
          <a:p>
            <a:pPr marL="285750" indent="-285750">
              <a:buFont typeface="Arial" panose="020B0604020202020204" pitchFamily="34" charset="0"/>
              <a:buChar char="•"/>
            </a:pPr>
            <a:r>
              <a:rPr lang="es-MX" sz="1400" dirty="0" err="1" smtClean="0"/>
              <a:t>Dashboard</a:t>
            </a:r>
            <a:r>
              <a:rPr lang="es-MX" sz="1400" dirty="0" smtClean="0"/>
              <a:t> de información económica con enfoque de sectores estratégicos</a:t>
            </a:r>
            <a:endParaRPr lang="es-MX" sz="1400" dirty="0"/>
          </a:p>
          <a:p>
            <a:pPr marL="285750" indent="-285750">
              <a:buFont typeface="Arial" panose="020B0604020202020204" pitchFamily="34" charset="0"/>
              <a:buChar char="•"/>
            </a:pPr>
            <a:r>
              <a:rPr lang="es-MX" sz="1400" dirty="0" err="1"/>
              <a:t>Dashboard</a:t>
            </a:r>
            <a:r>
              <a:rPr lang="es-MX" sz="1400" dirty="0"/>
              <a:t> de </a:t>
            </a:r>
            <a:r>
              <a:rPr lang="es-MX" sz="1400" dirty="0" smtClean="0"/>
              <a:t>información económica y educativa del sector TI </a:t>
            </a:r>
            <a:endParaRPr lang="es-MX" sz="1400" dirty="0"/>
          </a:p>
          <a:p>
            <a:pPr marL="285750" indent="-285750">
              <a:buFont typeface="Arial" panose="020B0604020202020204" pitchFamily="34" charset="0"/>
              <a:buChar char="•"/>
            </a:pPr>
            <a:r>
              <a:rPr lang="es-MX" sz="1400" dirty="0" err="1"/>
              <a:t>Dashboard</a:t>
            </a:r>
            <a:r>
              <a:rPr lang="es-MX" sz="1400" dirty="0"/>
              <a:t> de información </a:t>
            </a:r>
            <a:r>
              <a:rPr lang="es-MX" sz="1400" dirty="0" smtClean="0"/>
              <a:t>de inversión extranjera directa</a:t>
            </a:r>
            <a:endParaRPr lang="es-MX" sz="1400" dirty="0"/>
          </a:p>
        </p:txBody>
      </p:sp>
      <p:pic>
        <p:nvPicPr>
          <p:cNvPr id="6" name="Picture 2" descr="Resultado de imagen para herramientas bases de datos">
            <a:hlinkClick r:id="rId2" action="ppaction://hlinksldjump"/>
          </p:cNvPr>
          <p:cNvPicPr>
            <a:picLocks noChangeAspect="1" noChangeArrowheads="1"/>
          </p:cNvPicPr>
          <p:nvPr/>
        </p:nvPicPr>
        <p:blipFill>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59260" y="3548418"/>
            <a:ext cx="1227540" cy="107679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584978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Gestión gubernamental</a:t>
            </a:r>
            <a:endParaRPr lang="es-MX" dirty="0"/>
          </a:p>
        </p:txBody>
      </p:sp>
      <p:sp>
        <p:nvSpPr>
          <p:cNvPr id="3" name="2 Marcador de contenido"/>
          <p:cNvSpPr>
            <a:spLocks noGrp="1"/>
          </p:cNvSpPr>
          <p:nvPr>
            <p:ph idx="1"/>
          </p:nvPr>
        </p:nvSpPr>
        <p:spPr>
          <a:xfrm>
            <a:off x="458788" y="944563"/>
            <a:ext cx="8229600" cy="993419"/>
          </a:xfrm>
        </p:spPr>
        <p:txBody>
          <a:bodyPr/>
          <a:lstStyle/>
          <a:p>
            <a:r>
              <a:rPr lang="es-MX" dirty="0" smtClean="0"/>
              <a:t>Colaboraciones en las que UEF participa mediante seguimientos, generación de información, apoyo técnico u otras actividades que permitan interactuar con diferentes instancias gubernamentales. Entre dichas colaboraciones destacan: </a:t>
            </a:r>
            <a:endParaRPr lang="es-MX" dirty="0"/>
          </a:p>
        </p:txBody>
      </p:sp>
      <p:sp>
        <p:nvSpPr>
          <p:cNvPr id="4" name="3 CuadroTexto"/>
          <p:cNvSpPr txBox="1"/>
          <p:nvPr/>
        </p:nvSpPr>
        <p:spPr>
          <a:xfrm>
            <a:off x="457200" y="1907202"/>
            <a:ext cx="3964675" cy="2677656"/>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Elaboración de indicadores MIDE</a:t>
            </a:r>
          </a:p>
          <a:p>
            <a:pPr marL="285750" indent="-285750">
              <a:buFont typeface="Arial" panose="020B0604020202020204" pitchFamily="34" charset="0"/>
              <a:buChar char="•"/>
            </a:pPr>
            <a:r>
              <a:rPr lang="es-MX" sz="1400" dirty="0" smtClean="0"/>
              <a:t>Generación de indicadores MIR</a:t>
            </a:r>
          </a:p>
          <a:p>
            <a:pPr marL="285750" indent="-285750">
              <a:buFont typeface="Arial" panose="020B0604020202020204" pitchFamily="34" charset="0"/>
              <a:buChar char="•"/>
            </a:pPr>
            <a:r>
              <a:rPr lang="es-MX" sz="1400" dirty="0" smtClean="0"/>
              <a:t>Elaboración de información para informe de gobierno y glosas del eje económico</a:t>
            </a:r>
          </a:p>
          <a:p>
            <a:pPr marL="285750" indent="-285750">
              <a:buFont typeface="Arial" panose="020B0604020202020204" pitchFamily="34" charset="0"/>
              <a:buChar char="•"/>
            </a:pPr>
            <a:r>
              <a:rPr lang="es-MX" sz="1400" dirty="0" smtClean="0"/>
              <a:t>Convenios con instituciones </a:t>
            </a:r>
          </a:p>
          <a:p>
            <a:pPr marL="285750" indent="-285750">
              <a:buFont typeface="Arial" panose="020B0604020202020204" pitchFamily="34" charset="0"/>
              <a:buChar char="•"/>
            </a:pPr>
            <a:r>
              <a:rPr lang="es-MX" sz="1400" dirty="0" smtClean="0"/>
              <a:t>Seguimiento al grupo CEIEG general</a:t>
            </a:r>
          </a:p>
          <a:p>
            <a:pPr marL="285750" indent="-285750">
              <a:buFont typeface="Arial" panose="020B0604020202020204" pitchFamily="34" charset="0"/>
              <a:buChar char="•"/>
            </a:pPr>
            <a:r>
              <a:rPr lang="es-MX" sz="1400" dirty="0" smtClean="0"/>
              <a:t>Coordinación del subcomité de información económica grupo CEIEG </a:t>
            </a:r>
          </a:p>
          <a:p>
            <a:pPr marL="285750" indent="-285750">
              <a:buFont typeface="Arial" panose="020B0604020202020204" pitchFamily="34" charset="0"/>
              <a:buChar char="•"/>
            </a:pPr>
            <a:r>
              <a:rPr lang="es-MX" sz="1400" dirty="0" smtClean="0"/>
              <a:t>Participación en talleres de la Estrategia de Banco Mundial </a:t>
            </a:r>
          </a:p>
          <a:p>
            <a:pPr marL="285750" indent="-285750">
              <a:buFont typeface="Arial" panose="020B0604020202020204" pitchFamily="34" charset="0"/>
              <a:buChar char="•"/>
            </a:pPr>
            <a:r>
              <a:rPr lang="es-MX" sz="1400" dirty="0"/>
              <a:t>Apoyo técnico en evaluación de proyectos de </a:t>
            </a:r>
            <a:r>
              <a:rPr lang="es-MX" sz="1400" dirty="0" err="1" smtClean="0"/>
              <a:t>Subseplan</a:t>
            </a:r>
            <a:endParaRPr lang="es-MX" sz="1400" dirty="0"/>
          </a:p>
        </p:txBody>
      </p:sp>
      <p:sp>
        <p:nvSpPr>
          <p:cNvPr id="6" name="5 CuadroTexto"/>
          <p:cNvSpPr txBox="1"/>
          <p:nvPr/>
        </p:nvSpPr>
        <p:spPr>
          <a:xfrm>
            <a:off x="4626591" y="1907202"/>
            <a:ext cx="4132997" cy="2246769"/>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Apoyo técnico al Comité Estatal de Competitividad</a:t>
            </a:r>
          </a:p>
          <a:p>
            <a:pPr marL="285750" indent="-285750">
              <a:buFont typeface="Arial" panose="020B0604020202020204" pitchFamily="34" charset="0"/>
              <a:buChar char="•"/>
            </a:pPr>
            <a:r>
              <a:rPr lang="es-MX" sz="1400" dirty="0" smtClean="0"/>
              <a:t>Documentación y análisis de variables para Plan Sectorial</a:t>
            </a:r>
          </a:p>
          <a:p>
            <a:pPr marL="285750" indent="-285750">
              <a:buFont typeface="Arial" panose="020B0604020202020204" pitchFamily="34" charset="0"/>
              <a:buChar char="•"/>
            </a:pPr>
            <a:r>
              <a:rPr lang="es-MX" sz="1400" dirty="0" smtClean="0"/>
              <a:t>Coordinación del grupo de trabajo de ingresos salariales</a:t>
            </a:r>
          </a:p>
          <a:p>
            <a:pPr marL="285750" indent="-285750">
              <a:buFont typeface="Arial" panose="020B0604020202020204" pitchFamily="34" charset="0"/>
              <a:buChar char="•"/>
            </a:pPr>
            <a:r>
              <a:rPr lang="es-MX" sz="1400" dirty="0" smtClean="0"/>
              <a:t>Apoyo técnico al Comité Estatal de Productividad</a:t>
            </a:r>
          </a:p>
          <a:p>
            <a:pPr marL="285750" indent="-285750">
              <a:buFont typeface="Arial" panose="020B0604020202020204" pitchFamily="34" charset="0"/>
              <a:buChar char="•"/>
            </a:pPr>
            <a:r>
              <a:rPr lang="es-MX" sz="1400" dirty="0" smtClean="0"/>
              <a:t>Apoyo técnico a la Comisión de Asuntos Económicos Coparmex</a:t>
            </a:r>
            <a:endParaRPr lang="es-MX" sz="1400" dirty="0"/>
          </a:p>
        </p:txBody>
      </p:sp>
      <p:pic>
        <p:nvPicPr>
          <p:cNvPr id="7" name="Picture 2" descr="Resultado de imagen para gobierno">
            <a:hlinkClick r:id="rId2" action="ppaction://hlinksldjump"/>
          </p:cNvPr>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964502" y="3905363"/>
            <a:ext cx="723886" cy="7238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89332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Análisis económico</a:t>
            </a:r>
            <a:endParaRPr lang="es-MX" dirty="0"/>
          </a:p>
        </p:txBody>
      </p:sp>
      <p:sp>
        <p:nvSpPr>
          <p:cNvPr id="3" name="2 Marcador de contenido"/>
          <p:cNvSpPr>
            <a:spLocks noGrp="1"/>
          </p:cNvSpPr>
          <p:nvPr>
            <p:ph idx="1"/>
          </p:nvPr>
        </p:nvSpPr>
        <p:spPr>
          <a:xfrm>
            <a:off x="458788" y="808086"/>
            <a:ext cx="8229600" cy="993419"/>
          </a:xfrm>
        </p:spPr>
        <p:txBody>
          <a:bodyPr/>
          <a:lstStyle/>
          <a:p>
            <a:r>
              <a:rPr lang="es-MX" dirty="0" smtClean="0"/>
              <a:t>Generación de documentos de análisis de información estadística de índole económico, los cuales se generan periódicamente basados en el calendario de publicaciones de UEF. Dichos documentos pueden ser desde fichas informativas hasta presentaciones detalladas: </a:t>
            </a:r>
            <a:endParaRPr lang="es-MX" dirty="0"/>
          </a:p>
        </p:txBody>
      </p:sp>
      <p:sp>
        <p:nvSpPr>
          <p:cNvPr id="4" name="3 CuadroTexto"/>
          <p:cNvSpPr txBox="1"/>
          <p:nvPr/>
        </p:nvSpPr>
        <p:spPr>
          <a:xfrm>
            <a:off x="785396" y="1937981"/>
            <a:ext cx="7240138" cy="2246769"/>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Análisis detallado de generación de empleo mensual (contexto nacional, estatal y municipal)</a:t>
            </a:r>
          </a:p>
          <a:p>
            <a:pPr marL="285750" indent="-285750">
              <a:buFont typeface="Arial" panose="020B0604020202020204" pitchFamily="34" charset="0"/>
              <a:buChar char="•"/>
            </a:pPr>
            <a:r>
              <a:rPr lang="es-MX" sz="1400" dirty="0" smtClean="0"/>
              <a:t>Análisis detallado de la estadística de comercio exterior (contexto internacional, nacional y estatal)</a:t>
            </a:r>
          </a:p>
          <a:p>
            <a:pPr marL="285750" indent="-285750">
              <a:buFont typeface="Arial" panose="020B0604020202020204" pitchFamily="34" charset="0"/>
              <a:buChar char="•"/>
            </a:pPr>
            <a:r>
              <a:rPr lang="es-MX" sz="1400" dirty="0"/>
              <a:t>Análisis detallado de la estadística de </a:t>
            </a:r>
            <a:r>
              <a:rPr lang="es-MX" sz="1400" dirty="0" smtClean="0"/>
              <a:t>inversión extranjera directa (contexto </a:t>
            </a:r>
            <a:r>
              <a:rPr lang="es-MX" sz="1400" dirty="0"/>
              <a:t>internacional, nacional y estatal</a:t>
            </a:r>
            <a:r>
              <a:rPr lang="es-MX" sz="1400" dirty="0" smtClean="0"/>
              <a:t>)</a:t>
            </a:r>
          </a:p>
          <a:p>
            <a:pPr marL="285750" indent="-285750">
              <a:buFont typeface="Arial" panose="020B0604020202020204" pitchFamily="34" charset="0"/>
              <a:buChar char="•"/>
            </a:pPr>
            <a:r>
              <a:rPr lang="es-MX" sz="1400" dirty="0" smtClean="0"/>
              <a:t>Análisis nacional y estatal de remesas</a:t>
            </a:r>
          </a:p>
          <a:p>
            <a:pPr marL="285750" indent="-285750">
              <a:buFont typeface="Arial" panose="020B0604020202020204" pitchFamily="34" charset="0"/>
              <a:buChar char="•"/>
            </a:pPr>
            <a:r>
              <a:rPr lang="es-MX" sz="1400" dirty="0" smtClean="0"/>
              <a:t>Análisis nacional y estatal de Producto Interno Bruto</a:t>
            </a:r>
          </a:p>
          <a:p>
            <a:pPr marL="285750" indent="-285750">
              <a:buFont typeface="Arial" panose="020B0604020202020204" pitchFamily="34" charset="0"/>
              <a:buChar char="•"/>
            </a:pPr>
            <a:r>
              <a:rPr lang="es-MX" sz="1400" dirty="0" smtClean="0"/>
              <a:t>Análisis nacional y estatal del Indicador Trimestral de Actividad Económica Estatal</a:t>
            </a:r>
          </a:p>
          <a:p>
            <a:pPr marL="285750" indent="-285750">
              <a:buFont typeface="Arial" panose="020B0604020202020204" pitchFamily="34" charset="0"/>
              <a:buChar char="•"/>
            </a:pPr>
            <a:r>
              <a:rPr lang="es-MX" sz="1400" dirty="0" smtClean="0"/>
              <a:t>Indicadores económicos de impacto de Jalisco</a:t>
            </a:r>
            <a:endParaRPr lang="es-MX" sz="1400" dirty="0"/>
          </a:p>
        </p:txBody>
      </p:sp>
      <p:pic>
        <p:nvPicPr>
          <p:cNvPr id="6" name="Picture 12" descr="Imagen relacionada">
            <a:hlinkClick r:id="rId2" action="ppaction://hlinksldjump"/>
          </p:cNvPr>
          <p:cNvPicPr>
            <a:picLocks noChangeAspect="1" noChangeArrowheads="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55620" y="2828618"/>
            <a:ext cx="1132768" cy="10194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477157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Solicitudes especializadas</a:t>
            </a:r>
            <a:endParaRPr lang="es-MX" dirty="0"/>
          </a:p>
        </p:txBody>
      </p:sp>
      <p:sp>
        <p:nvSpPr>
          <p:cNvPr id="3" name="2 Marcador de contenido"/>
          <p:cNvSpPr>
            <a:spLocks noGrp="1"/>
          </p:cNvSpPr>
          <p:nvPr>
            <p:ph idx="1"/>
          </p:nvPr>
        </p:nvSpPr>
        <p:spPr>
          <a:xfrm>
            <a:off x="458788" y="770035"/>
            <a:ext cx="8229600" cy="993419"/>
          </a:xfrm>
        </p:spPr>
        <p:txBody>
          <a:bodyPr/>
          <a:lstStyle/>
          <a:p>
            <a:r>
              <a:rPr lang="es-MX" dirty="0" smtClean="0"/>
              <a:t>Son todos aquellos documentos que son procesados a petición de alguna autoridad gubernamental, enfocados a temas específicos y que van más allá del análisis mismo sino que implican un mayor procesamiento de información, cálculos, réplicas de metodologías y posteriormente un análisis. Algunos de los documentos más significativos son: </a:t>
            </a:r>
            <a:endParaRPr lang="es-MX" dirty="0"/>
          </a:p>
        </p:txBody>
      </p:sp>
      <p:sp>
        <p:nvSpPr>
          <p:cNvPr id="4" name="3 CuadroTexto"/>
          <p:cNvSpPr txBox="1"/>
          <p:nvPr/>
        </p:nvSpPr>
        <p:spPr>
          <a:xfrm>
            <a:off x="764274" y="2101753"/>
            <a:ext cx="8045355" cy="2246769"/>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Diagnósticos municipales o regionales con enfoques específicos</a:t>
            </a:r>
          </a:p>
          <a:p>
            <a:pPr marL="285750" indent="-285750">
              <a:buFont typeface="Arial" panose="020B0604020202020204" pitchFamily="34" charset="0"/>
              <a:buChar char="•"/>
            </a:pPr>
            <a:r>
              <a:rPr lang="es-MX" sz="1400" dirty="0" smtClean="0"/>
              <a:t>Argumentación y análisis de meta de empleo formal para firma de convenio entre Secretaría del Trabajo Jalisco y STPS nacional</a:t>
            </a:r>
          </a:p>
          <a:p>
            <a:pPr marL="285750" indent="-285750">
              <a:buFont typeface="Arial" panose="020B0604020202020204" pitchFamily="34" charset="0"/>
              <a:buChar char="•"/>
            </a:pPr>
            <a:r>
              <a:rPr lang="es-MX" sz="1400" dirty="0" smtClean="0"/>
              <a:t>Análisis y réplica del documento del Centro de Estudios de CONCAMIN “Romper la inercia del crecimiento”</a:t>
            </a:r>
          </a:p>
          <a:p>
            <a:pPr marL="285750" indent="-285750">
              <a:buFont typeface="Arial" panose="020B0604020202020204" pitchFamily="34" charset="0"/>
              <a:buChar char="•"/>
            </a:pPr>
            <a:r>
              <a:rPr lang="es-MX" sz="1400" dirty="0" smtClean="0"/>
              <a:t>Presentaciones de indicadores de impacto de las 32 entidades para reunión de AMSDE</a:t>
            </a:r>
          </a:p>
          <a:p>
            <a:pPr marL="285750" indent="-285750">
              <a:buFont typeface="Arial" panose="020B0604020202020204" pitchFamily="34" charset="0"/>
              <a:buChar char="•"/>
            </a:pPr>
            <a:r>
              <a:rPr lang="es-MX" sz="1400" dirty="0" smtClean="0"/>
              <a:t>Apoyo técnico y análisis de información de soporte para la propuesta del Gobernador para aminorar el impacto del incremento a la gasolina</a:t>
            </a:r>
          </a:p>
          <a:p>
            <a:pPr marL="285750" indent="-285750">
              <a:buFont typeface="Arial" panose="020B0604020202020204" pitchFamily="34" charset="0"/>
              <a:buChar char="•"/>
            </a:pPr>
            <a:r>
              <a:rPr lang="es-MX" sz="1400" dirty="0" smtClean="0"/>
              <a:t>Réplica y adaptación a Jalisco del estudio de desarrollo económico elaborado por SEDECO CDMX</a:t>
            </a:r>
            <a:endParaRPr lang="es-MX" sz="1400" dirty="0"/>
          </a:p>
        </p:txBody>
      </p:sp>
      <p:pic>
        <p:nvPicPr>
          <p:cNvPr id="5" name="Picture 20" descr="Imagen relacionada">
            <a:hlinkClick r:id="rId2" action="ppaction://hlinksldjump"/>
          </p:cNvPr>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99704" y="1673774"/>
            <a:ext cx="522130" cy="52213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648132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Solicitudes especializadas  </a:t>
            </a:r>
            <a:r>
              <a:rPr lang="es-MX" sz="1400" dirty="0" smtClean="0"/>
              <a:t>(continuación)</a:t>
            </a:r>
            <a:endParaRPr lang="es-MX" dirty="0"/>
          </a:p>
        </p:txBody>
      </p:sp>
      <p:sp>
        <p:nvSpPr>
          <p:cNvPr id="4" name="3 CuadroTexto"/>
          <p:cNvSpPr txBox="1"/>
          <p:nvPr/>
        </p:nvSpPr>
        <p:spPr>
          <a:xfrm>
            <a:off x="647795" y="1118270"/>
            <a:ext cx="8045355" cy="3108544"/>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Recreación de subíndices históricos de </a:t>
            </a:r>
            <a:r>
              <a:rPr lang="es-MX" sz="1400" dirty="0" err="1" smtClean="0"/>
              <a:t>Doing</a:t>
            </a:r>
            <a:r>
              <a:rPr lang="es-MX" sz="1400" dirty="0" smtClean="0"/>
              <a:t> Business </a:t>
            </a:r>
          </a:p>
          <a:p>
            <a:pPr marL="285750" indent="-285750">
              <a:buFont typeface="Arial" panose="020B0604020202020204" pitchFamily="34" charset="0"/>
              <a:buChar char="•"/>
            </a:pPr>
            <a:r>
              <a:rPr lang="es-MX" sz="1400" dirty="0" smtClean="0"/>
              <a:t>Análisis de los resultados del Estudio de Competitividad de los Estados Mexicanos</a:t>
            </a:r>
          </a:p>
          <a:p>
            <a:pPr marL="285750" indent="-285750">
              <a:buFont typeface="Arial" panose="020B0604020202020204" pitchFamily="34" charset="0"/>
              <a:buChar char="•"/>
            </a:pPr>
            <a:r>
              <a:rPr lang="es-MX" sz="1400" dirty="0" smtClean="0"/>
              <a:t>Fichas aclaratorias a notas de prensa publicadas en relación a datos económicos de la entidad</a:t>
            </a:r>
          </a:p>
          <a:p>
            <a:pPr marL="285750" indent="-285750">
              <a:buFont typeface="Arial" panose="020B0604020202020204" pitchFamily="34" charset="0"/>
              <a:buChar char="•"/>
            </a:pPr>
            <a:r>
              <a:rPr lang="es-MX" sz="1400" dirty="0" smtClean="0"/>
              <a:t>Fichas de soporte para discursos del Gobernador</a:t>
            </a:r>
          </a:p>
          <a:p>
            <a:pPr marL="285750" indent="-285750">
              <a:buFont typeface="Arial" panose="020B0604020202020204" pitchFamily="34" charset="0"/>
              <a:buChar char="•"/>
            </a:pPr>
            <a:r>
              <a:rPr lang="es-MX" sz="1400" dirty="0" smtClean="0"/>
              <a:t>Fichas de soporte para entrevistas en medios del Secretario de SEDECO y del Director General de IIEG</a:t>
            </a:r>
          </a:p>
          <a:p>
            <a:pPr marL="285750" indent="-285750">
              <a:buFont typeface="Arial" panose="020B0604020202020204" pitchFamily="34" charset="0"/>
              <a:buChar char="•"/>
            </a:pPr>
            <a:r>
              <a:rPr lang="es-MX" sz="1400" dirty="0" smtClean="0"/>
              <a:t>Presentaciones para ruedas de prensa</a:t>
            </a:r>
          </a:p>
          <a:p>
            <a:pPr marL="285750" indent="-285750">
              <a:buFont typeface="Arial" panose="020B0604020202020204" pitchFamily="34" charset="0"/>
              <a:buChar char="•"/>
            </a:pPr>
            <a:r>
              <a:rPr lang="es-MX" sz="1400" dirty="0" smtClean="0"/>
              <a:t>Presentaciones para soporte de reuniones con inversionistas extranjeros (solicitadas por SEDECO)</a:t>
            </a:r>
          </a:p>
          <a:p>
            <a:pPr marL="285750" indent="-285750">
              <a:buFont typeface="Arial" panose="020B0604020202020204" pitchFamily="34" charset="0"/>
              <a:buChar char="•"/>
            </a:pPr>
            <a:r>
              <a:rPr lang="es-MX" sz="1400" dirty="0" smtClean="0"/>
              <a:t>Generación de indicadores de brecha de género en Jalisco (réplica WEF)</a:t>
            </a:r>
          </a:p>
          <a:p>
            <a:pPr marL="285750" indent="-285750">
              <a:buFont typeface="Arial" panose="020B0604020202020204" pitchFamily="34" charset="0"/>
              <a:buChar char="•"/>
            </a:pPr>
            <a:r>
              <a:rPr lang="es-MX" sz="1400" dirty="0" smtClean="0"/>
              <a:t>Presentaciones de soporte para el grupo de ingresos salariales</a:t>
            </a:r>
          </a:p>
          <a:p>
            <a:pPr marL="285750" indent="-285750">
              <a:buFont typeface="Arial" panose="020B0604020202020204" pitchFamily="34" charset="0"/>
              <a:buChar char="•"/>
            </a:pPr>
            <a:r>
              <a:rPr lang="es-MX" sz="1400" dirty="0" smtClean="0"/>
              <a:t>Recreación y cálculo de índices de competitividad estatal bajo metodología IMCO (Agenda Única)</a:t>
            </a:r>
          </a:p>
          <a:p>
            <a:endParaRPr lang="es-MX" sz="1400" dirty="0"/>
          </a:p>
        </p:txBody>
      </p:sp>
      <p:pic>
        <p:nvPicPr>
          <p:cNvPr id="5" name="Picture 20" descr="Imagen relacionada">
            <a:hlinkClick r:id="rId2" action="ppaction://hlinksldjump"/>
          </p:cNvPr>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243005" y="776162"/>
            <a:ext cx="522130" cy="52213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73195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Segunda </a:t>
            </a:r>
            <a:r>
              <a:rPr lang="en-US" dirty="0" err="1"/>
              <a:t>Integración</a:t>
            </a:r>
            <a:r>
              <a:rPr lang="en-US" dirty="0"/>
              <a:t> del </a:t>
            </a:r>
            <a:r>
              <a:rPr lang="en-US" dirty="0" err="1"/>
              <a:t>Consejo</a:t>
            </a:r>
            <a:r>
              <a:rPr lang="en-US" dirty="0"/>
              <a:t> </a:t>
            </a:r>
            <a:r>
              <a:rPr lang="en-US" dirty="0" err="1"/>
              <a:t>Consultivo</a:t>
            </a:r>
            <a:endParaRPr lang="es-ES" dirty="0"/>
          </a:p>
        </p:txBody>
      </p:sp>
      <p:sp>
        <p:nvSpPr>
          <p:cNvPr id="3" name="Rectángulo 2"/>
          <p:cNvSpPr/>
          <p:nvPr/>
        </p:nvSpPr>
        <p:spPr>
          <a:xfrm>
            <a:off x="581025" y="845206"/>
            <a:ext cx="7981949" cy="4016484"/>
          </a:xfrm>
          <a:prstGeom prst="rect">
            <a:avLst/>
          </a:prstGeom>
        </p:spPr>
        <p:txBody>
          <a:bodyPr wrap="square">
            <a:spAutoFit/>
          </a:bodyPr>
          <a:lstStyle/>
          <a:p>
            <a:pPr>
              <a:spcAft>
                <a:spcPts val="0"/>
              </a:spcAft>
            </a:pPr>
            <a:r>
              <a:rPr lang="es-ES_tradnl" sz="1100" b="1" u="sng" dirty="0" smtClean="0">
                <a:latin typeface="Arial" panose="020B0604020202020204" pitchFamily="34" charset="0"/>
                <a:ea typeface="MS Mincho"/>
                <a:cs typeface="Times New Roman" panose="02020603050405020304" pitchFamily="18" charset="0"/>
              </a:rPr>
              <a:t>ASOCIACIONES (6)</a:t>
            </a:r>
            <a:endParaRPr lang="es-ES" sz="1100" dirty="0">
              <a:latin typeface="Cambria" panose="02040503050406030204" pitchFamily="18" charset="0"/>
              <a:ea typeface="MS Mincho"/>
              <a:cs typeface="Times New Roman" panose="02020603050405020304" pitchFamily="18" charset="0"/>
            </a:endParaRPr>
          </a:p>
          <a:p>
            <a:pPr marL="171450" indent="-171450">
              <a:spcAft>
                <a:spcPts val="0"/>
              </a:spcAft>
              <a:buFont typeface="Arial"/>
              <a:buChar char="•"/>
            </a:pPr>
            <a:r>
              <a:rPr lang="es-ES_tradnl" sz="1100" dirty="0" smtClean="0">
                <a:latin typeface="Arial" panose="020B0604020202020204" pitchFamily="34" charset="0"/>
                <a:ea typeface="MS Mincho"/>
                <a:cs typeface="Times New Roman" panose="02020603050405020304" pitchFamily="18" charset="0"/>
              </a:rPr>
              <a:t>Benemérita Sociedad de Geografía y Estadística del Estado de Jalisco (BSGEI)</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Consejo Agroalimentario de Jalisco, A. C. (CAJ)</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Colegio de Jalisco, A. C. </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Jalisco Cómo Vamos, A. C.</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err="1" smtClean="0">
                <a:latin typeface="Arial" panose="020B0604020202020204" pitchFamily="34" charset="0"/>
                <a:ea typeface="MS Mincho"/>
                <a:cs typeface="Times New Roman" panose="02020603050405020304" pitchFamily="18" charset="0"/>
              </a:rPr>
              <a:t>Comce</a:t>
            </a:r>
            <a:r>
              <a:rPr lang="es-ES_tradnl" sz="1100" dirty="0" smtClean="0">
                <a:latin typeface="Arial" panose="020B0604020202020204" pitchFamily="34" charset="0"/>
                <a:ea typeface="MS Mincho"/>
                <a:cs typeface="Times New Roman" panose="02020603050405020304" pitchFamily="18" charset="0"/>
              </a:rPr>
              <a:t> de Occidente</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err="1" smtClean="0">
                <a:latin typeface="Arial" panose="020B0604020202020204" pitchFamily="34" charset="0"/>
                <a:ea typeface="MS Mincho"/>
                <a:cs typeface="Times New Roman" panose="02020603050405020304" pitchFamily="18" charset="0"/>
              </a:rPr>
              <a:t>Index</a:t>
            </a:r>
            <a:r>
              <a:rPr lang="es-ES_tradnl" sz="1100" dirty="0" smtClean="0">
                <a:latin typeface="Arial" panose="020B0604020202020204" pitchFamily="34" charset="0"/>
                <a:ea typeface="MS Mincho"/>
                <a:cs typeface="Times New Roman" panose="02020603050405020304" pitchFamily="18" charset="0"/>
              </a:rPr>
              <a:t>, A. C. </a:t>
            </a:r>
            <a:endParaRPr lang="es-ES" sz="1100" dirty="0" smtClean="0">
              <a:latin typeface="Cambria" panose="02040503050406030204" pitchFamily="18" charset="0"/>
              <a:ea typeface="MS Mincho"/>
              <a:cs typeface="Times New Roman" panose="02020603050405020304" pitchFamily="18" charset="0"/>
            </a:endParaRPr>
          </a:p>
          <a:p>
            <a:pPr>
              <a:spcAft>
                <a:spcPts val="0"/>
              </a:spcAft>
            </a:pPr>
            <a:endParaRPr lang="es-ES_tradnl" sz="1100" b="1" u="sng" dirty="0" smtClean="0">
              <a:latin typeface="Arial" panose="020B0604020202020204" pitchFamily="34" charset="0"/>
              <a:ea typeface="MS Mincho"/>
              <a:cs typeface="Times New Roman" panose="02020603050405020304" pitchFamily="18" charset="0"/>
            </a:endParaRPr>
          </a:p>
          <a:p>
            <a:pPr>
              <a:spcAft>
                <a:spcPts val="0"/>
              </a:spcAft>
            </a:pPr>
            <a:r>
              <a:rPr lang="es-ES_tradnl" sz="1100" b="1" u="sng" dirty="0" smtClean="0">
                <a:latin typeface="Arial" panose="020B0604020202020204" pitchFamily="34" charset="0"/>
                <a:ea typeface="MS Mincho"/>
                <a:cs typeface="Times New Roman" panose="02020603050405020304" pitchFamily="18" charset="0"/>
              </a:rPr>
              <a:t>CÁMARAS (3)</a:t>
            </a:r>
            <a:endParaRPr lang="es-ES" sz="1100" dirty="0">
              <a:latin typeface="Cambria" panose="02040503050406030204" pitchFamily="18" charset="0"/>
              <a:ea typeface="MS Mincho"/>
              <a:cs typeface="Times New Roman" panose="02020603050405020304" pitchFamily="18" charset="0"/>
            </a:endParaRPr>
          </a:p>
          <a:p>
            <a:pPr marL="171450" indent="-171450">
              <a:spcAft>
                <a:spcPts val="0"/>
              </a:spcAft>
              <a:buFont typeface="Arial"/>
              <a:buChar char="•"/>
            </a:pPr>
            <a:r>
              <a:rPr lang="es-ES_tradnl" sz="1100" dirty="0" smtClean="0">
                <a:latin typeface="Arial" panose="020B0604020202020204" pitchFamily="34" charset="0"/>
                <a:ea typeface="MS Mincho"/>
                <a:cs typeface="Times New Roman" panose="02020603050405020304" pitchFamily="18" charset="0"/>
              </a:rPr>
              <a:t>Cámara de Comercio de Guadalajara (CANACO)</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Confederación Patronal de la República Mexicana (</a:t>
            </a:r>
            <a:r>
              <a:rPr lang="es-ES_tradnl" sz="1100" dirty="0" err="1" smtClean="0">
                <a:latin typeface="Arial" panose="020B0604020202020204" pitchFamily="34" charset="0"/>
                <a:ea typeface="MS Mincho"/>
                <a:cs typeface="Times New Roman" panose="02020603050405020304" pitchFamily="18" charset="0"/>
              </a:rPr>
              <a:t>Coparmex</a:t>
            </a:r>
            <a:r>
              <a:rPr lang="es-ES_tradnl" sz="1100" dirty="0" smtClean="0">
                <a:latin typeface="Arial" panose="020B0604020202020204" pitchFamily="34" charset="0"/>
                <a:ea typeface="MS Mincho"/>
                <a:cs typeface="Times New Roman" panose="02020603050405020304" pitchFamily="18" charset="0"/>
              </a:rPr>
              <a:t>)</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Consejo de Cámaras Industriales de Jalisco (CCIJ)</a:t>
            </a:r>
          </a:p>
          <a:p>
            <a:pPr marL="171450" indent="-171450">
              <a:spcAft>
                <a:spcPts val="0"/>
              </a:spcAft>
              <a:buFont typeface="Arial" panose="020B0604020202020204" pitchFamily="34" charset="0"/>
              <a:buChar char="•"/>
            </a:pPr>
            <a:endParaRPr lang="es-ES_tradnl" sz="1100" dirty="0" smtClean="0">
              <a:latin typeface="Arial" panose="020B0604020202020204" pitchFamily="34" charset="0"/>
              <a:ea typeface="MS Mincho"/>
              <a:cs typeface="Times New Roman" panose="02020603050405020304" pitchFamily="18" charset="0"/>
            </a:endParaRPr>
          </a:p>
          <a:p>
            <a:pPr>
              <a:spcAft>
                <a:spcPts val="0"/>
              </a:spcAft>
            </a:pPr>
            <a:r>
              <a:rPr lang="es-ES_tradnl" sz="1100" b="1" u="sng" dirty="0" smtClean="0">
                <a:latin typeface="Arial" panose="020B0604020202020204" pitchFamily="34" charset="0"/>
                <a:ea typeface="MS Mincho"/>
                <a:cs typeface="Times New Roman" panose="02020603050405020304" pitchFamily="18" charset="0"/>
              </a:rPr>
              <a:t>UNIVERSIDADES (7)</a:t>
            </a:r>
            <a:endParaRPr lang="es-ES" sz="1100" dirty="0">
              <a:latin typeface="Cambria" panose="02040503050406030204" pitchFamily="18" charset="0"/>
              <a:ea typeface="MS Mincho"/>
              <a:cs typeface="Times New Roman" panose="02020603050405020304" pitchFamily="18" charset="0"/>
            </a:endParaRPr>
          </a:p>
          <a:p>
            <a:pPr marL="171450" indent="-171450">
              <a:spcAft>
                <a:spcPts val="0"/>
              </a:spcAft>
              <a:buFont typeface="Arial"/>
              <a:buChar char="•"/>
            </a:pPr>
            <a:r>
              <a:rPr lang="es-ES_tradnl" sz="1100" dirty="0" smtClean="0">
                <a:latin typeface="Arial" panose="020B0604020202020204" pitchFamily="34" charset="0"/>
                <a:ea typeface="MS Mincho"/>
                <a:cs typeface="Times New Roman" panose="02020603050405020304" pitchFamily="18" charset="0"/>
              </a:rPr>
              <a:t>Instituto Tecnológico de Estudios Superiores de Monterrey (ITESM)</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Instituto Tecnológico de Estudios Superiores de Occidente (ITESO)</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Universidad Tecnológica de Jalisco (UTJ)</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Universidad Autónoma de Jalisco (UAG)</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Universidad Panamericana (UP)</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Universidad de Guadalajara (</a:t>
            </a:r>
            <a:r>
              <a:rPr lang="es-ES_tradnl" sz="1100" dirty="0" err="1" smtClean="0">
                <a:latin typeface="Arial" panose="020B0604020202020204" pitchFamily="34" charset="0"/>
                <a:ea typeface="MS Mincho"/>
                <a:cs typeface="Times New Roman" panose="02020603050405020304" pitchFamily="18" charset="0"/>
              </a:rPr>
              <a:t>UdeG</a:t>
            </a:r>
            <a:r>
              <a:rPr lang="es-ES_tradnl" sz="1100" dirty="0" smtClean="0">
                <a:latin typeface="Arial" panose="020B0604020202020204" pitchFamily="34" charset="0"/>
                <a:ea typeface="MS Mincho"/>
                <a:cs typeface="Times New Roman" panose="02020603050405020304" pitchFamily="18" charset="0"/>
              </a:rPr>
              <a:t>)</a:t>
            </a:r>
            <a:endParaRPr lang="es-ES" sz="1100" dirty="0" smtClean="0">
              <a:latin typeface="Cambria" panose="02040503050406030204" pitchFamily="18" charset="0"/>
              <a:ea typeface="MS Mincho"/>
              <a:cs typeface="Times New Roman" panose="02020603050405020304" pitchFamily="18" charset="0"/>
            </a:endParaRPr>
          </a:p>
          <a:p>
            <a:pPr marL="171450" indent="-171450">
              <a:spcAft>
                <a:spcPts val="0"/>
              </a:spcAft>
              <a:buFont typeface="Arial" panose="020B0604020202020204" pitchFamily="34" charset="0"/>
              <a:buChar char="•"/>
            </a:pPr>
            <a:r>
              <a:rPr lang="es-ES_tradnl" sz="1100" dirty="0" smtClean="0">
                <a:latin typeface="Arial" panose="020B0604020202020204" pitchFamily="34" charset="0"/>
                <a:ea typeface="MS Mincho"/>
                <a:cs typeface="Times New Roman" panose="02020603050405020304" pitchFamily="18" charset="0"/>
              </a:rPr>
              <a:t>Universidad del Valle De Atemajac (</a:t>
            </a:r>
            <a:r>
              <a:rPr lang="es-ES_tradnl" sz="1100" dirty="0" err="1" smtClean="0">
                <a:latin typeface="Arial" panose="020B0604020202020204" pitchFamily="34" charset="0"/>
                <a:ea typeface="MS Mincho"/>
                <a:cs typeface="Times New Roman" panose="02020603050405020304" pitchFamily="18" charset="0"/>
              </a:rPr>
              <a:t>Univa</a:t>
            </a:r>
            <a:r>
              <a:rPr lang="es-ES_tradnl" sz="1100" dirty="0" smtClean="0">
                <a:latin typeface="Arial" panose="020B0604020202020204" pitchFamily="34" charset="0"/>
                <a:ea typeface="MS Mincho"/>
                <a:cs typeface="Times New Roman" panose="02020603050405020304" pitchFamily="18" charset="0"/>
              </a:rPr>
              <a:t>)</a:t>
            </a:r>
            <a:endParaRPr lang="es-ES" sz="1100" dirty="0" smtClean="0">
              <a:latin typeface="Cambria" panose="02040503050406030204" pitchFamily="18" charset="0"/>
              <a:ea typeface="MS Mincho"/>
              <a:cs typeface="Times New Roman" panose="02020603050405020304" pitchFamily="18" charset="0"/>
            </a:endParaRPr>
          </a:p>
          <a:p>
            <a:pPr>
              <a:spcAft>
                <a:spcPts val="0"/>
              </a:spcAft>
            </a:pPr>
            <a:r>
              <a:rPr lang="es-ES_tradnl" sz="1200" b="1" dirty="0">
                <a:latin typeface="Arial" panose="020B0604020202020204" pitchFamily="34" charset="0"/>
                <a:ea typeface="MS Mincho"/>
                <a:cs typeface="Times New Roman" panose="02020603050405020304" pitchFamily="18" charset="0"/>
              </a:rPr>
              <a:t> </a:t>
            </a:r>
            <a:endParaRPr lang="es-ES" sz="1200" dirty="0">
              <a:latin typeface="Cambria" panose="02040503050406030204" pitchFamily="18" charset="0"/>
              <a:ea typeface="MS Mincho"/>
              <a:cs typeface="Times New Roman" panose="02020603050405020304" pitchFamily="18" charset="0"/>
            </a:endParaRPr>
          </a:p>
          <a:p>
            <a:pPr>
              <a:spcAft>
                <a:spcPts val="0"/>
              </a:spcAft>
            </a:pPr>
            <a:endParaRPr lang="es-ES" sz="1200" dirty="0">
              <a:effectLst/>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2937714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Investigaciones</a:t>
            </a:r>
            <a:endParaRPr lang="es-MX" dirty="0"/>
          </a:p>
        </p:txBody>
      </p:sp>
      <p:sp>
        <p:nvSpPr>
          <p:cNvPr id="3" name="2 Marcador de contenido"/>
          <p:cNvSpPr>
            <a:spLocks noGrp="1"/>
          </p:cNvSpPr>
          <p:nvPr>
            <p:ph idx="1"/>
          </p:nvPr>
        </p:nvSpPr>
        <p:spPr>
          <a:xfrm>
            <a:off x="458788" y="799064"/>
            <a:ext cx="8229600" cy="993419"/>
          </a:xfrm>
        </p:spPr>
        <p:txBody>
          <a:bodyPr/>
          <a:lstStyle/>
          <a:p>
            <a:r>
              <a:rPr lang="es-MX" dirty="0" smtClean="0"/>
              <a:t>Comprende desde la revisión de literatura, procesamiento de información, generación de métodos </a:t>
            </a:r>
            <a:r>
              <a:rPr lang="es-MX" dirty="0"/>
              <a:t>y</a:t>
            </a:r>
            <a:r>
              <a:rPr lang="es-MX" dirty="0" smtClean="0"/>
              <a:t> cálculos, elaboración de artículos y presentaciones, e incluso participación en foros que documenten formas nuevas de aplicar y utilizar la información que se genera dentro del IIEG, particularmente en UEF</a:t>
            </a:r>
            <a:endParaRPr lang="es-MX" dirty="0"/>
          </a:p>
        </p:txBody>
      </p:sp>
      <p:sp>
        <p:nvSpPr>
          <p:cNvPr id="4" name="3 CuadroTexto"/>
          <p:cNvSpPr txBox="1"/>
          <p:nvPr/>
        </p:nvSpPr>
        <p:spPr>
          <a:xfrm>
            <a:off x="643033" y="1774206"/>
            <a:ext cx="8045355" cy="2462213"/>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Ponencia sobre la utilidad de la medición de expectativas económicas subnacionales (Congreso IMEF)</a:t>
            </a:r>
          </a:p>
          <a:p>
            <a:pPr marL="285750" indent="-285750">
              <a:buFont typeface="Arial" panose="020B0604020202020204" pitchFamily="34" charset="0"/>
              <a:buChar char="•"/>
            </a:pPr>
            <a:r>
              <a:rPr lang="es-MX" sz="1400" dirty="0" smtClean="0"/>
              <a:t>Elaboración de artículos de investigación relacionados a la aplicación de plataformas de inteligencia comercial para negocios a nivel subnacional</a:t>
            </a:r>
          </a:p>
          <a:p>
            <a:pPr marL="285750" indent="-285750">
              <a:buFont typeface="Arial" panose="020B0604020202020204" pitchFamily="34" charset="0"/>
              <a:buChar char="•"/>
            </a:pPr>
            <a:r>
              <a:rPr lang="es-MX" sz="1400" dirty="0" smtClean="0"/>
              <a:t>Elaboración de artículo de aplicación de la Plataforma de Inteligencia Comercial IMMEX en el ámbito público y privado (publicado en revista Politécnico / UP)</a:t>
            </a:r>
          </a:p>
          <a:p>
            <a:pPr marL="285750" indent="-285750">
              <a:buFont typeface="Arial" panose="020B0604020202020204" pitchFamily="34" charset="0"/>
              <a:buChar char="•"/>
            </a:pPr>
            <a:r>
              <a:rPr lang="es-MX" sz="1400" dirty="0" smtClean="0"/>
              <a:t>Elaboración de artículo de econometría espacial para desagregación de variables macroeconómicas.</a:t>
            </a:r>
          </a:p>
          <a:p>
            <a:pPr marL="285750" indent="-285750">
              <a:buFont typeface="Arial" panose="020B0604020202020204" pitchFamily="34" charset="0"/>
              <a:buChar char="•"/>
            </a:pPr>
            <a:r>
              <a:rPr lang="es-MX" sz="1400" dirty="0" smtClean="0"/>
              <a:t>Generación de índice de sofisticación de los sectores de exportación de Jalisco contextualizado nacional</a:t>
            </a:r>
          </a:p>
          <a:p>
            <a:pPr marL="285750" indent="-285750">
              <a:buFont typeface="Arial" panose="020B0604020202020204" pitchFamily="34" charset="0"/>
              <a:buChar char="•"/>
            </a:pPr>
            <a:r>
              <a:rPr lang="es-MX" sz="1400" dirty="0" smtClean="0"/>
              <a:t>Mapa de Inversión Extranjera Directa en México (publicado en IMEF)</a:t>
            </a:r>
            <a:endParaRPr lang="es-MX" sz="1400" dirty="0"/>
          </a:p>
        </p:txBody>
      </p:sp>
      <p:pic>
        <p:nvPicPr>
          <p:cNvPr id="5" name="Picture 6" descr="Resultado de imagen para libros png">
            <a:hlinkClick r:id="rId2" action="ppaction://hlinksldjump"/>
          </p:cNvPr>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811981" y="3643952"/>
            <a:ext cx="1516935" cy="7963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251720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Conferencias y exposiciones</a:t>
            </a:r>
            <a:endParaRPr lang="es-MX" dirty="0"/>
          </a:p>
        </p:txBody>
      </p:sp>
      <p:sp>
        <p:nvSpPr>
          <p:cNvPr id="3" name="2 Marcador de contenido"/>
          <p:cNvSpPr>
            <a:spLocks noGrp="1"/>
          </p:cNvSpPr>
          <p:nvPr>
            <p:ph idx="1"/>
          </p:nvPr>
        </p:nvSpPr>
        <p:spPr>
          <a:xfrm>
            <a:off x="458788" y="775885"/>
            <a:ext cx="8229600" cy="993419"/>
          </a:xfrm>
        </p:spPr>
        <p:txBody>
          <a:bodyPr/>
          <a:lstStyle/>
          <a:p>
            <a:r>
              <a:rPr lang="es-MX" dirty="0" smtClean="0"/>
              <a:t>Hace referencia a las participaciones que UEF tiene como ponente en diferentes congresos y eventos, para lo cual se realizan presentaciones y documentos de análisis que son expuestos en los diferentes foros </a:t>
            </a:r>
            <a:endParaRPr lang="es-MX" dirty="0"/>
          </a:p>
        </p:txBody>
      </p:sp>
      <p:sp>
        <p:nvSpPr>
          <p:cNvPr id="4" name="3 CuadroTexto"/>
          <p:cNvSpPr txBox="1"/>
          <p:nvPr/>
        </p:nvSpPr>
        <p:spPr>
          <a:xfrm>
            <a:off x="764273" y="1742006"/>
            <a:ext cx="8045355" cy="2246769"/>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Participación en el Congreso de Investigación Financiera del IMEF “El reto de las finanzas en el contexto actual” con la ponencia de expectativas económicas</a:t>
            </a:r>
          </a:p>
          <a:p>
            <a:pPr marL="285750" indent="-285750">
              <a:buFont typeface="Arial" panose="020B0604020202020204" pitchFamily="34" charset="0"/>
              <a:buChar char="•"/>
            </a:pPr>
            <a:r>
              <a:rPr lang="es-MX" sz="1400" dirty="0" smtClean="0"/>
              <a:t>Participación en Jornadas estatales de estadísticas, geografía y medio ambiente del INEGI (Nayarit 2017)</a:t>
            </a:r>
          </a:p>
          <a:p>
            <a:pPr marL="285750" indent="-285750">
              <a:buFont typeface="Arial" panose="020B0604020202020204" pitchFamily="34" charset="0"/>
              <a:buChar char="•"/>
            </a:pPr>
            <a:r>
              <a:rPr lang="es-MX" sz="1400" dirty="0" smtClean="0"/>
              <a:t>Participación en el Congreso del </a:t>
            </a:r>
            <a:r>
              <a:rPr lang="es-MX" sz="1400" dirty="0"/>
              <a:t>Banco Mundial </a:t>
            </a:r>
            <a:r>
              <a:rPr lang="es-MX" sz="1400" dirty="0" smtClean="0"/>
              <a:t>“Dialogo </a:t>
            </a:r>
            <a:r>
              <a:rPr lang="es-MX" sz="1400" dirty="0"/>
              <a:t>sobre mejores prácticas y desafíos para fortalecer mecanismos de información, monitoreo y evaluación de programas y políticas públicas a nivel </a:t>
            </a:r>
            <a:r>
              <a:rPr lang="es-MX" sz="1400" dirty="0" smtClean="0"/>
              <a:t>subnacional” (Washington, 2016)</a:t>
            </a:r>
          </a:p>
          <a:p>
            <a:pPr marL="285750" indent="-285750">
              <a:buFont typeface="Arial" panose="020B0604020202020204" pitchFamily="34" charset="0"/>
              <a:buChar char="•"/>
            </a:pPr>
            <a:r>
              <a:rPr lang="es-MX" sz="1400" dirty="0" smtClean="0"/>
              <a:t>Ponencias en Universidades sobre el uso de información estadística económica</a:t>
            </a:r>
          </a:p>
          <a:p>
            <a:pPr marL="285750" indent="-285750">
              <a:buFont typeface="Arial" panose="020B0604020202020204" pitchFamily="34" charset="0"/>
              <a:buChar char="•"/>
            </a:pPr>
            <a:r>
              <a:rPr lang="es-MX" sz="1400" dirty="0" smtClean="0"/>
              <a:t>Participación en el Primer Foro Económico de Coparmex Jalisco (febrero 2018)</a:t>
            </a:r>
          </a:p>
          <a:p>
            <a:pPr marL="285750" indent="-285750">
              <a:buFont typeface="Arial" panose="020B0604020202020204" pitchFamily="34" charset="0"/>
              <a:buChar char="•"/>
            </a:pPr>
            <a:r>
              <a:rPr lang="es-MX" sz="1400" dirty="0" smtClean="0"/>
              <a:t>Ponencia en el informe semestral de Corporativa de Fundaciones (junio 2018)</a:t>
            </a:r>
          </a:p>
        </p:txBody>
      </p:sp>
      <p:pic>
        <p:nvPicPr>
          <p:cNvPr id="5" name="Picture 12" descr="Imagen relacionada">
            <a:hlinkClick r:id="rId2" action="ppaction://hlinksldjump"/>
          </p:cNvPr>
          <p:cNvPicPr>
            <a:picLocks noChangeAspect="1" noChangeArrowheads="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874755" y="3777242"/>
            <a:ext cx="812045" cy="73084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038124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Estudios económicos </a:t>
            </a:r>
            <a:endParaRPr lang="es-MX" dirty="0"/>
          </a:p>
        </p:txBody>
      </p:sp>
      <p:sp>
        <p:nvSpPr>
          <p:cNvPr id="3" name="2 Marcador de contenido"/>
          <p:cNvSpPr>
            <a:spLocks noGrp="1"/>
          </p:cNvSpPr>
          <p:nvPr>
            <p:ph idx="1"/>
          </p:nvPr>
        </p:nvSpPr>
        <p:spPr>
          <a:xfrm>
            <a:off x="458788" y="775885"/>
            <a:ext cx="8229600" cy="1312222"/>
          </a:xfrm>
        </p:spPr>
        <p:txBody>
          <a:bodyPr/>
          <a:lstStyle/>
          <a:p>
            <a:r>
              <a:rPr lang="es-MX" dirty="0" smtClean="0"/>
              <a:t>Como de la estrategia de generación de información oportuna, se realizan estudios de índole económico que tienen como objetivo proporcionar panoramas más específicos en cuanto a temas particulares. Estos estudios son elaborados a partir del levantamiento de encuestas, de la explotación de datos y/o microdatos,  o incluso la mezcla de ambos aspectos, con lo cual se generan análisis descriptivos, cálculos o incluso metodologías que permiten subsanar ausencias de información que para nuestros usuarios puede ser de interés.  </a:t>
            </a:r>
            <a:endParaRPr lang="es-MX" dirty="0"/>
          </a:p>
        </p:txBody>
      </p:sp>
      <p:sp>
        <p:nvSpPr>
          <p:cNvPr id="4" name="3 CuadroTexto"/>
          <p:cNvSpPr txBox="1"/>
          <p:nvPr/>
        </p:nvSpPr>
        <p:spPr>
          <a:xfrm>
            <a:off x="308663" y="2250400"/>
            <a:ext cx="8502554" cy="2893100"/>
          </a:xfrm>
          <a:prstGeom prst="rect">
            <a:avLst/>
          </a:prstGeom>
          <a:noFill/>
        </p:spPr>
        <p:txBody>
          <a:bodyPr wrap="square" rtlCol="0">
            <a:spAutoFit/>
          </a:bodyPr>
          <a:lstStyle/>
          <a:p>
            <a:r>
              <a:rPr lang="es-MX" sz="1400" b="1" dirty="0" smtClean="0"/>
              <a:t>Algunos ejemplos de estudios realizados:</a:t>
            </a:r>
          </a:p>
          <a:p>
            <a:endParaRPr lang="es-MX" sz="1400" b="1" dirty="0"/>
          </a:p>
          <a:p>
            <a:pPr marL="285750" indent="-285750">
              <a:buFont typeface="Arial" panose="020B0604020202020204" pitchFamily="34" charset="0"/>
              <a:buChar char="•"/>
            </a:pPr>
            <a:r>
              <a:rPr lang="es-MX" sz="1400" i="1" dirty="0" smtClean="0"/>
              <a:t>Estudio de expectativas económicas del sector privado Jalisciense (elaborado conjuntamente con Coparmex y </a:t>
            </a:r>
            <a:r>
              <a:rPr lang="es-MX" sz="1400" i="1" dirty="0" err="1" smtClean="0"/>
              <a:t>Egade-Tec</a:t>
            </a:r>
            <a:r>
              <a:rPr lang="es-MX" sz="1400" i="1" dirty="0" smtClean="0"/>
              <a:t>) (2015, 2016, 2017 y 2018 semestral)</a:t>
            </a:r>
          </a:p>
          <a:p>
            <a:pPr marL="285750" indent="-285750">
              <a:buFont typeface="Arial" panose="020B0604020202020204" pitchFamily="34" charset="0"/>
              <a:buChar char="•"/>
            </a:pPr>
            <a:r>
              <a:rPr lang="es-MX" sz="1400" i="1" dirty="0" smtClean="0"/>
              <a:t>Estudio de derrama económica del Encuentro Internacional del Mariachi </a:t>
            </a:r>
            <a:r>
              <a:rPr lang="es-MX" sz="1400" i="1" dirty="0"/>
              <a:t>(</a:t>
            </a:r>
            <a:r>
              <a:rPr lang="es-MX" sz="1400" i="1" dirty="0" smtClean="0"/>
              <a:t>2014, 2015, </a:t>
            </a:r>
            <a:r>
              <a:rPr lang="es-MX" sz="1400" i="1" dirty="0"/>
              <a:t>2017 y </a:t>
            </a:r>
            <a:r>
              <a:rPr lang="es-MX" sz="1400" i="1" dirty="0" smtClean="0"/>
              <a:t>2018)</a:t>
            </a:r>
          </a:p>
          <a:p>
            <a:pPr marL="285750" indent="-285750">
              <a:buFont typeface="Arial" panose="020B0604020202020204" pitchFamily="34" charset="0"/>
              <a:buChar char="•"/>
            </a:pPr>
            <a:r>
              <a:rPr lang="es-MX" sz="1400" i="1" dirty="0" smtClean="0"/>
              <a:t>Estudio de sueldos del sector automotriz región Bajío (2017)</a:t>
            </a:r>
          </a:p>
          <a:p>
            <a:pPr marL="285750" indent="-285750">
              <a:buFont typeface="Arial" panose="020B0604020202020204" pitchFamily="34" charset="0"/>
              <a:buChar char="•"/>
            </a:pPr>
            <a:r>
              <a:rPr lang="es-MX" sz="1400" i="1" dirty="0" smtClean="0"/>
              <a:t>Estudio de derrama económica Expo Guadalajara </a:t>
            </a:r>
            <a:r>
              <a:rPr lang="es-MX" sz="1400" i="1" dirty="0"/>
              <a:t>(2015, 2016, 2017 y 2018 </a:t>
            </a:r>
            <a:r>
              <a:rPr lang="es-MX" sz="1400" i="1" dirty="0" smtClean="0"/>
              <a:t>semestral)</a:t>
            </a:r>
          </a:p>
          <a:p>
            <a:pPr marL="285750" indent="-285750">
              <a:buFont typeface="Arial" panose="020B0604020202020204" pitchFamily="34" charset="0"/>
              <a:buChar char="•"/>
            </a:pPr>
            <a:r>
              <a:rPr lang="es-MX" sz="1400" i="1" dirty="0" smtClean="0"/>
              <a:t>Estudio de derrama económica Fiestas de Octubre (2014)</a:t>
            </a:r>
          </a:p>
          <a:p>
            <a:pPr marL="285750" indent="-285750">
              <a:buFont typeface="Arial" panose="020B0604020202020204" pitchFamily="34" charset="0"/>
              <a:buChar char="•"/>
            </a:pPr>
            <a:r>
              <a:rPr lang="es-MX" sz="1400" i="1" dirty="0" smtClean="0"/>
              <a:t>Estudio de impacto por incremento de precio de boleto Fiestas de Octubre (2016)</a:t>
            </a:r>
          </a:p>
          <a:p>
            <a:pPr marL="285750" indent="-285750">
              <a:buFont typeface="Arial" panose="020B0604020202020204" pitchFamily="34" charset="0"/>
              <a:buChar char="•"/>
            </a:pPr>
            <a:r>
              <a:rPr lang="es-MX" sz="1400" i="1" dirty="0" smtClean="0"/>
              <a:t>Estudio de derrama económica del Ornato Navideño </a:t>
            </a:r>
            <a:r>
              <a:rPr lang="es-MX" sz="1400" i="1" dirty="0"/>
              <a:t>(2014, 2015, </a:t>
            </a:r>
            <a:r>
              <a:rPr lang="es-MX" sz="1400" i="1" dirty="0" smtClean="0"/>
              <a:t>2016)</a:t>
            </a:r>
          </a:p>
          <a:p>
            <a:pPr marL="285750" indent="-285750">
              <a:buFont typeface="Arial" panose="020B0604020202020204" pitchFamily="34" charset="0"/>
              <a:buChar char="•"/>
            </a:pPr>
            <a:r>
              <a:rPr lang="es-MX" sz="1400" i="1" dirty="0" smtClean="0"/>
              <a:t>Estudio de derrama económica del Festival de Títeres (2017)</a:t>
            </a:r>
          </a:p>
          <a:p>
            <a:endParaRPr lang="es-MX" sz="1400" dirty="0" smtClean="0">
              <a:solidFill>
                <a:srgbClr val="FF0000"/>
              </a:solidFill>
            </a:endParaRPr>
          </a:p>
          <a:p>
            <a:pPr marL="285750" indent="-285750">
              <a:buFont typeface="Arial" panose="020B0604020202020204" pitchFamily="34" charset="0"/>
              <a:buChar char="•"/>
            </a:pPr>
            <a:endParaRPr lang="es-MX" sz="1400" dirty="0" smtClean="0">
              <a:solidFill>
                <a:srgbClr val="FF0000"/>
              </a:solidFill>
            </a:endParaRPr>
          </a:p>
        </p:txBody>
      </p:sp>
      <p:pic>
        <p:nvPicPr>
          <p:cNvPr id="5122" name="Picture 2" descr="Resultado de imagen para analisis png">
            <a:hlinkClick r:id="rId2" action="ppaction://hlinksldjump"/>
          </p:cNvPr>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804009" y="3399375"/>
            <a:ext cx="1225572" cy="6828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883712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Boletines de información</a:t>
            </a:r>
            <a:endParaRPr lang="es-MX" dirty="0"/>
          </a:p>
        </p:txBody>
      </p:sp>
      <p:sp>
        <p:nvSpPr>
          <p:cNvPr id="3" name="2 Marcador de contenido"/>
          <p:cNvSpPr>
            <a:spLocks noGrp="1"/>
          </p:cNvSpPr>
          <p:nvPr>
            <p:ph idx="1"/>
          </p:nvPr>
        </p:nvSpPr>
        <p:spPr>
          <a:xfrm>
            <a:off x="458788" y="775885"/>
            <a:ext cx="8229600" cy="993419"/>
          </a:xfrm>
        </p:spPr>
        <p:txBody>
          <a:bodyPr/>
          <a:lstStyle/>
          <a:p>
            <a:r>
              <a:rPr lang="es-MX" dirty="0" smtClean="0"/>
              <a:t>Como parte de la estrategia de vinculación con cámaras empresariales se diseñaron distintos boletines de información económica focalizada y especializada para cada cámara, lo cual les permite contar cada mes con un análisis detallado de la información que para ellos es de particular interés.</a:t>
            </a:r>
            <a:endParaRPr lang="es-MX" dirty="0"/>
          </a:p>
        </p:txBody>
      </p:sp>
      <p:sp>
        <p:nvSpPr>
          <p:cNvPr id="4" name="3 CuadroTexto"/>
          <p:cNvSpPr txBox="1"/>
          <p:nvPr/>
        </p:nvSpPr>
        <p:spPr>
          <a:xfrm>
            <a:off x="764273" y="2001314"/>
            <a:ext cx="8045355" cy="2462213"/>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Boletín de información económica para CCIJ</a:t>
            </a:r>
          </a:p>
          <a:p>
            <a:pPr marL="285750" indent="-285750">
              <a:buFont typeface="Arial" panose="020B0604020202020204" pitchFamily="34" charset="0"/>
              <a:buChar char="•"/>
            </a:pPr>
            <a:r>
              <a:rPr lang="es-MX" sz="1400" dirty="0"/>
              <a:t>Boletín de información económica para </a:t>
            </a:r>
            <a:r>
              <a:rPr lang="es-MX" sz="1400" dirty="0" smtClean="0"/>
              <a:t>Canaco</a:t>
            </a:r>
            <a:endParaRPr lang="es-MX" sz="1400" dirty="0"/>
          </a:p>
          <a:p>
            <a:pPr marL="285750" indent="-285750">
              <a:buFont typeface="Arial" panose="020B0604020202020204" pitchFamily="34" charset="0"/>
              <a:buChar char="•"/>
            </a:pPr>
            <a:r>
              <a:rPr lang="es-MX" sz="1400" dirty="0"/>
              <a:t>Boletín de información económica para </a:t>
            </a:r>
            <a:r>
              <a:rPr lang="es-MX" sz="1400" dirty="0" smtClean="0"/>
              <a:t>Coparmex Jalisco</a:t>
            </a:r>
            <a:endParaRPr lang="es-MX" sz="1400" dirty="0"/>
          </a:p>
          <a:p>
            <a:pPr marL="285750" indent="-285750">
              <a:buFont typeface="Arial" panose="020B0604020202020204" pitchFamily="34" charset="0"/>
              <a:buChar char="•"/>
            </a:pPr>
            <a:r>
              <a:rPr lang="es-MX" sz="1400" dirty="0"/>
              <a:t>Boletín de información económica para </a:t>
            </a:r>
            <a:r>
              <a:rPr lang="es-MX" sz="1400" dirty="0" err="1" smtClean="0"/>
              <a:t>Canieti</a:t>
            </a:r>
            <a:endParaRPr lang="es-MX" sz="1400" dirty="0"/>
          </a:p>
          <a:p>
            <a:pPr marL="285750" indent="-285750">
              <a:buFont typeface="Arial" panose="020B0604020202020204" pitchFamily="34" charset="0"/>
              <a:buChar char="•"/>
            </a:pPr>
            <a:r>
              <a:rPr lang="es-MX" sz="1400" dirty="0"/>
              <a:t>Boletín de información económica para </a:t>
            </a:r>
            <a:r>
              <a:rPr lang="es-MX" sz="1400" dirty="0" err="1" smtClean="0"/>
              <a:t>Ijalti</a:t>
            </a:r>
            <a:endParaRPr lang="es-MX" sz="1400" dirty="0"/>
          </a:p>
          <a:p>
            <a:pPr marL="285750" indent="-285750">
              <a:buFont typeface="Arial" panose="020B0604020202020204" pitchFamily="34" charset="0"/>
              <a:buChar char="•"/>
            </a:pPr>
            <a:r>
              <a:rPr lang="es-MX" sz="1400" dirty="0"/>
              <a:t>Boletín de información económica para </a:t>
            </a:r>
            <a:r>
              <a:rPr lang="es-MX" sz="1400" dirty="0" err="1" smtClean="0"/>
              <a:t>Index</a:t>
            </a:r>
            <a:endParaRPr lang="es-MX" sz="1400" dirty="0"/>
          </a:p>
          <a:p>
            <a:pPr marL="285750" indent="-285750">
              <a:buFont typeface="Arial" panose="020B0604020202020204" pitchFamily="34" charset="0"/>
              <a:buChar char="•"/>
            </a:pPr>
            <a:r>
              <a:rPr lang="es-MX" sz="1400" dirty="0"/>
              <a:t>Boletín de información económica para </a:t>
            </a:r>
            <a:r>
              <a:rPr lang="es-MX" sz="1400" dirty="0" err="1" smtClean="0"/>
              <a:t>Jaltrade</a:t>
            </a:r>
            <a:endParaRPr lang="es-MX" sz="1400" dirty="0"/>
          </a:p>
          <a:p>
            <a:pPr marL="285750" indent="-285750">
              <a:buFont typeface="Arial" panose="020B0604020202020204" pitchFamily="34" charset="0"/>
              <a:buChar char="•"/>
            </a:pPr>
            <a:r>
              <a:rPr lang="es-MX" sz="1400" dirty="0"/>
              <a:t>Boletín de información económica para </a:t>
            </a:r>
            <a:r>
              <a:rPr lang="es-MX" sz="1400" dirty="0" err="1" smtClean="0"/>
              <a:t>Comce</a:t>
            </a:r>
            <a:endParaRPr lang="es-MX" sz="1400" dirty="0" smtClean="0"/>
          </a:p>
          <a:p>
            <a:pPr marL="285750" indent="-285750">
              <a:buFont typeface="Arial" panose="020B0604020202020204" pitchFamily="34" charset="0"/>
              <a:buChar char="•"/>
            </a:pPr>
            <a:r>
              <a:rPr lang="es-MX" sz="1400" dirty="0"/>
              <a:t>Boletín de información económica para </a:t>
            </a:r>
            <a:r>
              <a:rPr lang="es-MX" sz="1400" dirty="0" smtClean="0"/>
              <a:t>CAJ</a:t>
            </a:r>
          </a:p>
          <a:p>
            <a:pPr marL="285750" indent="-285750">
              <a:buFont typeface="Arial" panose="020B0604020202020204" pitchFamily="34" charset="0"/>
              <a:buChar char="•"/>
            </a:pPr>
            <a:r>
              <a:rPr lang="es-MX" sz="1400" dirty="0"/>
              <a:t>Boletín de información económica para </a:t>
            </a:r>
            <a:r>
              <a:rPr lang="es-MX" sz="1400" dirty="0" smtClean="0"/>
              <a:t>Clúster médico</a:t>
            </a:r>
            <a:endParaRPr lang="es-MX" sz="1400" dirty="0"/>
          </a:p>
          <a:p>
            <a:pPr marL="285750" indent="-285750">
              <a:buFont typeface="Arial" panose="020B0604020202020204" pitchFamily="34" charset="0"/>
              <a:buChar char="•"/>
            </a:pPr>
            <a:endParaRPr lang="es-MX" sz="1400" dirty="0" smtClean="0"/>
          </a:p>
        </p:txBody>
      </p:sp>
      <p:pic>
        <p:nvPicPr>
          <p:cNvPr id="6" name="Picture 4" descr="Resultado de imagen para empresa png">
            <a:hlinkClick r:id="rId2" action="ppaction://hlinksldjump"/>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7594737" y="3139639"/>
            <a:ext cx="832028" cy="83202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2" descr="Resultado de imagen para mediciÃ³n de resultados png">
            <a:hlinkClick r:id="rId2" action="ppaction://hlinksldjump"/>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6451057" y="2208324"/>
            <a:ext cx="1143680" cy="11087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044901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Estrategia de microdatos y datos abiertos</a:t>
            </a:r>
            <a:endParaRPr lang="es-MX" dirty="0"/>
          </a:p>
        </p:txBody>
      </p:sp>
      <p:sp>
        <p:nvSpPr>
          <p:cNvPr id="3" name="2 Marcador de contenido"/>
          <p:cNvSpPr>
            <a:spLocks noGrp="1"/>
          </p:cNvSpPr>
          <p:nvPr>
            <p:ph idx="1"/>
          </p:nvPr>
        </p:nvSpPr>
        <p:spPr>
          <a:xfrm>
            <a:off x="458788" y="884742"/>
            <a:ext cx="8229600" cy="1530587"/>
          </a:xfrm>
        </p:spPr>
        <p:txBody>
          <a:bodyPr/>
          <a:lstStyle/>
          <a:p>
            <a:r>
              <a:rPr lang="es-MX" dirty="0" smtClean="0"/>
              <a:t>Uno de los objetivos del área económico financiera ha sido generar proyectos de información relacionados al uso y explotación de datos existentes en otras fuentes como los micro datos de INEGI o el portal gubernamental de Datos Abiertos. Esta estrategia nos ha permitido generar herramientas, estudios y documentos con mayor grado de especialización y alcance, aprovechando los registros administrativos y evitando que generar datos a partir de encuestas o levantamientos de campo.</a:t>
            </a:r>
            <a:endParaRPr lang="es-MX" dirty="0"/>
          </a:p>
        </p:txBody>
      </p:sp>
      <p:sp>
        <p:nvSpPr>
          <p:cNvPr id="4" name="3 CuadroTexto"/>
          <p:cNvSpPr txBox="1"/>
          <p:nvPr/>
        </p:nvSpPr>
        <p:spPr>
          <a:xfrm>
            <a:off x="1241942" y="2579823"/>
            <a:ext cx="4763072" cy="1815882"/>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Mapeo de información disponibles en las fuentes de datos externas</a:t>
            </a:r>
          </a:p>
          <a:p>
            <a:pPr marL="285750" indent="-285750">
              <a:buFont typeface="Arial" panose="020B0604020202020204" pitchFamily="34" charset="0"/>
              <a:buChar char="•"/>
            </a:pPr>
            <a:r>
              <a:rPr lang="es-MX" sz="1400" dirty="0" smtClean="0"/>
              <a:t>Gestión de información </a:t>
            </a:r>
          </a:p>
          <a:p>
            <a:pPr marL="285750" indent="-285750">
              <a:buFont typeface="Arial" panose="020B0604020202020204" pitchFamily="34" charset="0"/>
              <a:buChar char="•"/>
            </a:pPr>
            <a:r>
              <a:rPr lang="es-MX" sz="1400" dirty="0" smtClean="0"/>
              <a:t>Procesamiento de la información para atención de usuarios</a:t>
            </a:r>
          </a:p>
          <a:p>
            <a:pPr marL="285750" indent="-285750">
              <a:buFont typeface="Arial" panose="020B0604020202020204" pitchFamily="34" charset="0"/>
              <a:buChar char="•"/>
            </a:pPr>
            <a:r>
              <a:rPr lang="es-MX" sz="1400" dirty="0" smtClean="0"/>
              <a:t>Generación de análisis, herramientas, cálculos o metodologías </a:t>
            </a:r>
            <a:endParaRPr lang="es-MX" sz="1400" dirty="0"/>
          </a:p>
          <a:p>
            <a:pPr marL="285750" indent="-285750">
              <a:buFont typeface="Arial" panose="020B0604020202020204" pitchFamily="34" charset="0"/>
              <a:buChar char="•"/>
            </a:pPr>
            <a:endParaRPr lang="es-MX" sz="1400" dirty="0" smtClean="0"/>
          </a:p>
        </p:txBody>
      </p:sp>
      <p:pic>
        <p:nvPicPr>
          <p:cNvPr id="3074" name="Picture 2" descr="Resultado de imagen para datos  png">
            <a:hlinkClick r:id="rId2" action="ppaction://hlinksldjump"/>
          </p:cNvPr>
          <p:cNvPicPr>
            <a:picLocks noChangeAspect="1" noChangeArrowheads="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020398" y="2456994"/>
            <a:ext cx="1428749" cy="13430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332591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Atención de solicitudes de usuarios </a:t>
            </a:r>
            <a:endParaRPr lang="es-MX" dirty="0"/>
          </a:p>
        </p:txBody>
      </p:sp>
      <p:sp>
        <p:nvSpPr>
          <p:cNvPr id="3" name="2 Marcador de contenido"/>
          <p:cNvSpPr>
            <a:spLocks noGrp="1"/>
          </p:cNvSpPr>
          <p:nvPr>
            <p:ph idx="1"/>
          </p:nvPr>
        </p:nvSpPr>
        <p:spPr>
          <a:xfrm>
            <a:off x="335959" y="818054"/>
            <a:ext cx="8644268" cy="1543009"/>
          </a:xfrm>
        </p:spPr>
        <p:txBody>
          <a:bodyPr/>
          <a:lstStyle/>
          <a:p>
            <a:pPr algn="just"/>
            <a:r>
              <a:rPr lang="es-MX" dirty="0" smtClean="0"/>
              <a:t>En promedio la Unidad de Estadística Económica recibe por semana alrededor de 15 a 20 solicitudes de información ya sea por correo, oficio, vía telefónica o por el gestor institucional.</a:t>
            </a:r>
          </a:p>
          <a:p>
            <a:pPr algn="just"/>
            <a:endParaRPr lang="es-MX" dirty="0" smtClean="0"/>
          </a:p>
          <a:p>
            <a:pPr algn="just"/>
            <a:r>
              <a:rPr lang="es-MX" dirty="0" smtClean="0"/>
              <a:t>Para la atención de estas solicitudes se procesa, extrae y contextualiza la información, con el objetivo de proporcionarle a los usuarios lo que se requiere en un lapso no mayor a 2 días. </a:t>
            </a:r>
          </a:p>
        </p:txBody>
      </p:sp>
      <p:sp>
        <p:nvSpPr>
          <p:cNvPr id="6" name="5 CuadroTexto"/>
          <p:cNvSpPr txBox="1"/>
          <p:nvPr/>
        </p:nvSpPr>
        <p:spPr>
          <a:xfrm>
            <a:off x="1091821" y="2191786"/>
            <a:ext cx="6605516" cy="1600438"/>
          </a:xfrm>
          <a:prstGeom prst="rect">
            <a:avLst/>
          </a:prstGeom>
          <a:noFill/>
        </p:spPr>
        <p:txBody>
          <a:bodyPr wrap="square" rtlCol="0">
            <a:spAutoFit/>
          </a:bodyPr>
          <a:lstStyle/>
          <a:p>
            <a:endParaRPr lang="es-MX" sz="1400" b="1" dirty="0" smtClean="0"/>
          </a:p>
          <a:p>
            <a:r>
              <a:rPr lang="es-MX" sz="1400" b="1" dirty="0" smtClean="0"/>
              <a:t>Algunos tipos de usuarios que se atienden cotidianamente:</a:t>
            </a:r>
          </a:p>
          <a:p>
            <a:pPr marL="285750" indent="-285750">
              <a:buFont typeface="Arial" panose="020B0604020202020204" pitchFamily="34" charset="0"/>
              <a:buChar char="•"/>
            </a:pPr>
            <a:r>
              <a:rPr lang="es-MX" sz="1400" dirty="0" smtClean="0"/>
              <a:t>Estudiantes</a:t>
            </a:r>
          </a:p>
          <a:p>
            <a:pPr marL="285750" indent="-285750">
              <a:buFont typeface="Arial" panose="020B0604020202020204" pitchFamily="34" charset="0"/>
              <a:buChar char="•"/>
            </a:pPr>
            <a:r>
              <a:rPr lang="es-MX" sz="1400" dirty="0" smtClean="0"/>
              <a:t>Funcionarios de dependencias gubernamentales</a:t>
            </a:r>
          </a:p>
          <a:p>
            <a:pPr marL="285750" indent="-285750">
              <a:buFont typeface="Arial" panose="020B0604020202020204" pitchFamily="34" charset="0"/>
              <a:buChar char="•"/>
            </a:pPr>
            <a:r>
              <a:rPr lang="es-MX" sz="1400" dirty="0" smtClean="0"/>
              <a:t>Cámaras empresariales</a:t>
            </a:r>
          </a:p>
          <a:p>
            <a:pPr marL="285750" indent="-285750">
              <a:buFont typeface="Arial" panose="020B0604020202020204" pitchFamily="34" charset="0"/>
              <a:buChar char="•"/>
            </a:pPr>
            <a:r>
              <a:rPr lang="es-MX" sz="1400" dirty="0" smtClean="0"/>
              <a:t>Ayuntamientos</a:t>
            </a:r>
          </a:p>
          <a:p>
            <a:pPr marL="285750" indent="-285750">
              <a:buFont typeface="Arial" panose="020B0604020202020204" pitchFamily="34" charset="0"/>
              <a:buChar char="•"/>
            </a:pPr>
            <a:r>
              <a:rPr lang="es-MX" sz="1400" dirty="0" smtClean="0"/>
              <a:t>Empresas</a:t>
            </a:r>
            <a:endParaRPr lang="es-MX" sz="1400" dirty="0"/>
          </a:p>
        </p:txBody>
      </p:sp>
      <p:pic>
        <p:nvPicPr>
          <p:cNvPr id="1026" name="Picture 2" descr="Resultado de imagen para solicitud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781800" y="2538483"/>
            <a:ext cx="1905000" cy="1905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122654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Cursos </a:t>
            </a:r>
            <a:endParaRPr lang="es-MX" dirty="0"/>
          </a:p>
        </p:txBody>
      </p:sp>
      <p:sp>
        <p:nvSpPr>
          <p:cNvPr id="3" name="2 Marcador de contenido"/>
          <p:cNvSpPr>
            <a:spLocks noGrp="1"/>
          </p:cNvSpPr>
          <p:nvPr>
            <p:ph idx="1"/>
          </p:nvPr>
        </p:nvSpPr>
        <p:spPr>
          <a:xfrm>
            <a:off x="442912" y="907143"/>
            <a:ext cx="3978961" cy="3417160"/>
          </a:xfrm>
        </p:spPr>
        <p:txBody>
          <a:bodyPr/>
          <a:lstStyle/>
          <a:p>
            <a:r>
              <a:rPr lang="es-MX" dirty="0" smtClean="0"/>
              <a:t>Además de procesar, analizar, y generar información, dentro del área de estadística económica se busca que potenciar el uso de la información, para lo cual de manera constante se llevan a cabo sesiones de capacitación a miembros de cámaras empresariales, dependencias gubernamentales, universidades, y público en general que busque conocer cómo se utilizan las distintas plataforma y herramientas que hemos desarrollado.</a:t>
            </a:r>
          </a:p>
          <a:p>
            <a:r>
              <a:rPr lang="es-MX" dirty="0" smtClean="0"/>
              <a:t>Esto permite no solo incentivar el uso de la información sino propiciar que los usuarios tengan mejores herramientas para análisis y toma de decisiones.</a:t>
            </a:r>
            <a:endParaRPr lang="es-MX" dirty="0"/>
          </a:p>
        </p:txBody>
      </p:sp>
      <p:sp>
        <p:nvSpPr>
          <p:cNvPr id="4" name="3 CuadroTexto"/>
          <p:cNvSpPr txBox="1"/>
          <p:nvPr/>
        </p:nvSpPr>
        <p:spPr>
          <a:xfrm>
            <a:off x="4790364" y="1155154"/>
            <a:ext cx="4019261" cy="3123932"/>
          </a:xfrm>
          <a:prstGeom prst="rect">
            <a:avLst/>
          </a:prstGeom>
          <a:noFill/>
        </p:spPr>
        <p:txBody>
          <a:bodyPr wrap="square" rtlCol="0">
            <a:spAutoFit/>
          </a:bodyPr>
          <a:lstStyle/>
          <a:p>
            <a:r>
              <a:rPr lang="es-MX" sz="1400" b="1" dirty="0" smtClean="0"/>
              <a:t>Algunas de las instituciones con las que constantemente se realizan capacitaciones son</a:t>
            </a:r>
            <a:r>
              <a:rPr lang="es-MX" sz="1400" dirty="0" smtClean="0"/>
              <a:t>: </a:t>
            </a:r>
          </a:p>
          <a:p>
            <a:endParaRPr lang="es-MX" sz="1400" dirty="0" smtClean="0"/>
          </a:p>
          <a:p>
            <a:pPr marL="285750" indent="-285750">
              <a:buFont typeface="Arial" panose="020B0604020202020204" pitchFamily="34" charset="0"/>
              <a:buChar char="•"/>
            </a:pPr>
            <a:r>
              <a:rPr lang="es-MX" sz="1400" dirty="0" smtClean="0"/>
              <a:t>Consejo de Cámaras Industriales</a:t>
            </a:r>
          </a:p>
          <a:p>
            <a:pPr marL="285750" indent="-285750">
              <a:buFont typeface="Arial" panose="020B0604020202020204" pitchFamily="34" charset="0"/>
              <a:buChar char="•"/>
            </a:pPr>
            <a:r>
              <a:rPr lang="es-MX" sz="1400" dirty="0" smtClean="0"/>
              <a:t>Consejo Agropecuario</a:t>
            </a:r>
          </a:p>
          <a:p>
            <a:pPr marL="285750" indent="-285750">
              <a:buFont typeface="Arial" panose="020B0604020202020204" pitchFamily="34" charset="0"/>
              <a:buChar char="•"/>
            </a:pPr>
            <a:r>
              <a:rPr lang="es-MX" sz="1400" dirty="0" err="1" smtClean="0"/>
              <a:t>Index</a:t>
            </a:r>
            <a:r>
              <a:rPr lang="es-MX" sz="1400" dirty="0" smtClean="0"/>
              <a:t> </a:t>
            </a:r>
          </a:p>
          <a:p>
            <a:pPr marL="285750" indent="-285750">
              <a:buFont typeface="Arial" panose="020B0604020202020204" pitchFamily="34" charset="0"/>
              <a:buChar char="•"/>
            </a:pPr>
            <a:r>
              <a:rPr lang="es-MX" sz="1400" dirty="0" err="1" smtClean="0"/>
              <a:t>Comce</a:t>
            </a:r>
            <a:r>
              <a:rPr lang="es-MX" sz="1400" dirty="0" smtClean="0"/>
              <a:t> </a:t>
            </a:r>
          </a:p>
          <a:p>
            <a:pPr marL="285750" indent="-285750">
              <a:buFont typeface="Arial" panose="020B0604020202020204" pitchFamily="34" charset="0"/>
              <a:buChar char="•"/>
            </a:pPr>
            <a:r>
              <a:rPr lang="es-MX" sz="1400" dirty="0" smtClean="0"/>
              <a:t>Cámara Alimenticia</a:t>
            </a:r>
          </a:p>
          <a:p>
            <a:pPr marL="285750" indent="-285750">
              <a:buFont typeface="Arial" panose="020B0604020202020204" pitchFamily="34" charset="0"/>
              <a:buChar char="•"/>
            </a:pPr>
            <a:r>
              <a:rPr lang="es-MX" sz="1400" dirty="0" smtClean="0"/>
              <a:t>Tecnológico de Monterrey </a:t>
            </a:r>
          </a:p>
          <a:p>
            <a:pPr marL="285750" indent="-285750">
              <a:buFont typeface="Arial" panose="020B0604020202020204" pitchFamily="34" charset="0"/>
              <a:buChar char="•"/>
            </a:pPr>
            <a:r>
              <a:rPr lang="es-MX" sz="1400" dirty="0" smtClean="0"/>
              <a:t>Universidad Panamericana</a:t>
            </a:r>
          </a:p>
          <a:p>
            <a:pPr marL="285750" indent="-285750">
              <a:buFont typeface="Arial" panose="020B0604020202020204" pitchFamily="34" charset="0"/>
              <a:buChar char="•"/>
            </a:pPr>
            <a:r>
              <a:rPr lang="es-MX" sz="1400" dirty="0" smtClean="0"/>
              <a:t>Universidad Autónoma de Guadalajara</a:t>
            </a:r>
          </a:p>
          <a:p>
            <a:pPr marL="285750" indent="-285750">
              <a:buFont typeface="Arial" panose="020B0604020202020204" pitchFamily="34" charset="0"/>
              <a:buChar char="•"/>
            </a:pPr>
            <a:r>
              <a:rPr lang="es-MX" sz="1400" dirty="0" smtClean="0"/>
              <a:t>Secretaría de Desarrollo Económico </a:t>
            </a:r>
            <a:endParaRPr lang="es-MX" sz="1400" dirty="0"/>
          </a:p>
          <a:p>
            <a:pPr marL="285750" indent="-285750">
              <a:buFont typeface="Arial" panose="020B0604020202020204" pitchFamily="34" charset="0"/>
              <a:buChar char="•"/>
            </a:pPr>
            <a:endParaRPr lang="es-MX" sz="1400" dirty="0" smtClean="0"/>
          </a:p>
        </p:txBody>
      </p:sp>
      <p:pic>
        <p:nvPicPr>
          <p:cNvPr id="5" name="Picture 12" descr="Imagen relacionada">
            <a:hlinkClick r:id="rId2" action="ppaction://hlinksldjump"/>
          </p:cNvPr>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54032" y="2428054"/>
            <a:ext cx="1132768" cy="10194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057403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Seminario</a:t>
            </a:r>
            <a:endParaRPr lang="es-MX" dirty="0"/>
          </a:p>
        </p:txBody>
      </p:sp>
      <p:sp>
        <p:nvSpPr>
          <p:cNvPr id="3" name="2 Marcador de contenido"/>
          <p:cNvSpPr>
            <a:spLocks noGrp="1"/>
          </p:cNvSpPr>
          <p:nvPr>
            <p:ph idx="1"/>
          </p:nvPr>
        </p:nvSpPr>
        <p:spPr>
          <a:xfrm>
            <a:off x="442912" y="1211943"/>
            <a:ext cx="5753171" cy="3112360"/>
          </a:xfrm>
        </p:spPr>
        <p:txBody>
          <a:bodyPr/>
          <a:lstStyle/>
          <a:p>
            <a:r>
              <a:rPr lang="es-MX" dirty="0" smtClean="0"/>
              <a:t>De manera adicional a los cursos, se trabajó en el desarrollo de contenido especializado cuyo objetivo es documentar y transmitir el conocimiento en torno al uso de la información y herramientas desarrolladas por UEF y por otras áreas e instituciones relacionadas con temas económicos.</a:t>
            </a:r>
          </a:p>
          <a:p>
            <a:endParaRPr lang="es-MX" dirty="0"/>
          </a:p>
          <a:p>
            <a:r>
              <a:rPr lang="es-MX" dirty="0" smtClean="0"/>
              <a:t>El contenido de este seminario se focaliza en que los usuarios no solo conozcan el acervo del UEF, sino que pongan en práctica casos de aplicación transversal en donde se requiera información para la toma de decisiones. </a:t>
            </a:r>
          </a:p>
          <a:p>
            <a:endParaRPr lang="es-MX" dirty="0" smtClean="0"/>
          </a:p>
        </p:txBody>
      </p:sp>
      <p:pic>
        <p:nvPicPr>
          <p:cNvPr id="5" name="Picture 12" descr="Imagen relacionada">
            <a:hlinkClick r:id="rId2" action="ppaction://hlinksldjump"/>
          </p:cNvPr>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80878" y="1677427"/>
            <a:ext cx="1805922" cy="16253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115072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Seminario </a:t>
            </a:r>
            <a:r>
              <a:rPr lang="es-MX" sz="1400" dirty="0" smtClean="0"/>
              <a:t>(continuación)</a:t>
            </a:r>
            <a:endParaRPr lang="es-MX" dirty="0"/>
          </a:p>
        </p:txBody>
      </p:sp>
      <p:sp>
        <p:nvSpPr>
          <p:cNvPr id="3" name="2 Marcador de contenido"/>
          <p:cNvSpPr>
            <a:spLocks noGrp="1"/>
          </p:cNvSpPr>
          <p:nvPr>
            <p:ph idx="1"/>
          </p:nvPr>
        </p:nvSpPr>
        <p:spPr>
          <a:xfrm>
            <a:off x="377370" y="1197429"/>
            <a:ext cx="4180981" cy="3126874"/>
          </a:xfrm>
        </p:spPr>
        <p:txBody>
          <a:bodyPr/>
          <a:lstStyle/>
          <a:p>
            <a:r>
              <a:rPr lang="es-MX" dirty="0" smtClean="0"/>
              <a:t>La primera edición de este seminario fue hecha con alumnos del </a:t>
            </a:r>
            <a:r>
              <a:rPr lang="es-MX" dirty="0" err="1" smtClean="0"/>
              <a:t>Tec</a:t>
            </a:r>
            <a:r>
              <a:rPr lang="es-MX" dirty="0" smtClean="0"/>
              <a:t> de Monterrey en el marco del evento “Semana i”, en la cual se interactuó durante una semana con  3 grupos de alrededor de 30 alumnos cada uno,  a quienes se les capacitó en el uso de distintas herramientas y se realizaron diferentes ejercicios así como  dos casos prácticos de toma de decisión, uno enfocado a políticas públicas y otro a la identificación de oportunidades de negocio.</a:t>
            </a:r>
          </a:p>
          <a:p>
            <a:endParaRPr lang="es-MX" dirty="0" smtClean="0"/>
          </a:p>
        </p:txBody>
      </p:sp>
      <p:pic>
        <p:nvPicPr>
          <p:cNvPr id="1026"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242"/>
          <a:stretch/>
        </p:blipFill>
        <p:spPr bwMode="auto">
          <a:xfrm>
            <a:off x="4734307" y="814790"/>
            <a:ext cx="3789858" cy="36050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3 Rectángulo"/>
          <p:cNvSpPr/>
          <p:nvPr/>
        </p:nvSpPr>
        <p:spPr>
          <a:xfrm>
            <a:off x="4572000" y="4419837"/>
            <a:ext cx="4572000" cy="261610"/>
          </a:xfrm>
          <a:prstGeom prst="rect">
            <a:avLst/>
          </a:prstGeom>
        </p:spPr>
        <p:txBody>
          <a:bodyPr>
            <a:spAutoFit/>
          </a:bodyPr>
          <a:lstStyle/>
          <a:p>
            <a:pPr algn="r"/>
            <a:r>
              <a:rPr lang="es-MX" sz="1100" dirty="0"/>
              <a:t>https://twitter.com/i/status/1045026713900646400</a:t>
            </a:r>
          </a:p>
        </p:txBody>
      </p:sp>
    </p:spTree>
    <p:extLst>
      <p:ext uri="{BB962C8B-B14F-4D97-AF65-F5344CB8AC3E}">
        <p14:creationId xmlns:p14="http://schemas.microsoft.com/office/powerpoint/2010/main" val="39557968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Estancias académicas</a:t>
            </a:r>
            <a:endParaRPr lang="es-MX" dirty="0"/>
          </a:p>
        </p:txBody>
      </p:sp>
      <p:sp>
        <p:nvSpPr>
          <p:cNvPr id="3" name="2 Marcador de contenido"/>
          <p:cNvSpPr>
            <a:spLocks noGrp="1"/>
          </p:cNvSpPr>
          <p:nvPr>
            <p:ph idx="1"/>
          </p:nvPr>
        </p:nvSpPr>
        <p:spPr>
          <a:xfrm>
            <a:off x="442913" y="1052286"/>
            <a:ext cx="8250237" cy="1909277"/>
          </a:xfrm>
        </p:spPr>
        <p:txBody>
          <a:bodyPr/>
          <a:lstStyle/>
          <a:p>
            <a:r>
              <a:rPr lang="es-ES" dirty="0" smtClean="0"/>
              <a:t>Conscientes de que a partir de una correcta vinculación con el sector académico se pueden lograr </a:t>
            </a:r>
            <a:r>
              <a:rPr lang="es-ES" dirty="0"/>
              <a:t>mayores alcances en lo que refiere al uso y aplicación de la información que </a:t>
            </a:r>
            <a:r>
              <a:rPr lang="es-ES" dirty="0" smtClean="0"/>
              <a:t>el IIEG genera, se llevan a cabo de manera permanente trabajos de estancias académicas donde grupos de estudiantes de distintas universidades aplican sus conocimientos </a:t>
            </a:r>
            <a:r>
              <a:rPr lang="es-MX" dirty="0" smtClean="0"/>
              <a:t>en </a:t>
            </a:r>
            <a:r>
              <a:rPr lang="es-ES" dirty="0" smtClean="0"/>
              <a:t>la </a:t>
            </a:r>
            <a:r>
              <a:rPr lang="es-ES" dirty="0"/>
              <a:t>resolución de conflictos o planteamientos de índole </a:t>
            </a:r>
            <a:r>
              <a:rPr lang="es-ES" dirty="0" smtClean="0"/>
              <a:t>económico, </a:t>
            </a:r>
            <a:r>
              <a:rPr lang="es-ES" dirty="0"/>
              <a:t>detectados  previamente por el propio </a:t>
            </a:r>
            <a:r>
              <a:rPr lang="es-ES" dirty="0" smtClean="0"/>
              <a:t>IIEG. En dichas estancias los estudiantes de carreras como ingeniería financiera y actuaría generan </a:t>
            </a:r>
            <a:r>
              <a:rPr lang="es-ES" dirty="0"/>
              <a:t>proyectos de investigación </a:t>
            </a:r>
            <a:r>
              <a:rPr lang="es-ES" dirty="0" smtClean="0"/>
              <a:t>aplicando por ejemplo </a:t>
            </a:r>
            <a:r>
              <a:rPr lang="es-ES" dirty="0"/>
              <a:t>técnicas </a:t>
            </a:r>
            <a:r>
              <a:rPr lang="es-ES" dirty="0" smtClean="0"/>
              <a:t>econométricas, </a:t>
            </a:r>
            <a:r>
              <a:rPr lang="es-ES" dirty="0"/>
              <a:t>de machine </a:t>
            </a:r>
            <a:r>
              <a:rPr lang="es-ES" dirty="0" err="1" smtClean="0"/>
              <a:t>learning</a:t>
            </a:r>
            <a:r>
              <a:rPr lang="es-ES" dirty="0" smtClean="0"/>
              <a:t>, o de manejo de bases de datos. </a:t>
            </a:r>
          </a:p>
          <a:p>
            <a:endParaRPr lang="es-ES" dirty="0" smtClean="0"/>
          </a:p>
          <a:p>
            <a:r>
              <a:rPr lang="es-ES" dirty="0" smtClean="0"/>
              <a:t>		Hasta el momento se tienen 7 proyectos desarrollados y 3 en curso:</a:t>
            </a:r>
            <a:endParaRPr lang="es-MX" dirty="0"/>
          </a:p>
        </p:txBody>
      </p:sp>
      <p:sp>
        <p:nvSpPr>
          <p:cNvPr id="4" name="3 CuadroTexto"/>
          <p:cNvSpPr txBox="1"/>
          <p:nvPr/>
        </p:nvSpPr>
        <p:spPr>
          <a:xfrm>
            <a:off x="272955" y="3409114"/>
            <a:ext cx="7760512" cy="954107"/>
          </a:xfrm>
          <a:prstGeom prst="rect">
            <a:avLst/>
          </a:prstGeom>
          <a:noFill/>
        </p:spPr>
        <p:txBody>
          <a:bodyPr wrap="square" rtlCol="0">
            <a:spAutoFit/>
          </a:bodyPr>
          <a:lstStyle/>
          <a:p>
            <a:pPr marL="285750" lvl="0" indent="-285750">
              <a:buFont typeface="Arial" panose="020B0604020202020204" pitchFamily="34" charset="0"/>
              <a:buChar char="•"/>
            </a:pPr>
            <a:r>
              <a:rPr lang="es-ES" sz="1400" dirty="0"/>
              <a:t>Proyección de comercio exterior de Jalisco (ITESO 2018)</a:t>
            </a:r>
            <a:endParaRPr lang="es-MX" sz="1400" dirty="0"/>
          </a:p>
          <a:p>
            <a:pPr marL="285750" lvl="0" indent="-285750">
              <a:buFont typeface="Arial" panose="020B0604020202020204" pitchFamily="34" charset="0"/>
              <a:buChar char="•"/>
            </a:pPr>
            <a:r>
              <a:rPr lang="es-ES" sz="1400" dirty="0"/>
              <a:t>Proyección de empleo municipal (ITESO 2017</a:t>
            </a:r>
            <a:r>
              <a:rPr lang="es-ES" sz="1400" dirty="0" smtClean="0"/>
              <a:t>)</a:t>
            </a:r>
          </a:p>
          <a:p>
            <a:pPr marL="285750" lvl="0" indent="-285750">
              <a:buFont typeface="Arial" panose="020B0604020202020204" pitchFamily="34" charset="0"/>
              <a:buChar char="•"/>
            </a:pPr>
            <a:r>
              <a:rPr lang="es-ES" sz="1400" dirty="0" smtClean="0"/>
              <a:t>Ingresos salariales de Jalisco (UP 2017)</a:t>
            </a:r>
            <a:endParaRPr lang="es-MX" sz="1400" dirty="0"/>
          </a:p>
          <a:p>
            <a:endParaRPr lang="es-MX" sz="1400" dirty="0" smtClean="0"/>
          </a:p>
        </p:txBody>
      </p:sp>
      <p:pic>
        <p:nvPicPr>
          <p:cNvPr id="5" name="Picture 14" descr="Resultado de imagen para planeaciÃ³n png">
            <a:hlinkClick r:id="rId2" action="ppaction://hlinksldjump"/>
          </p:cNvPr>
          <p:cNvPicPr>
            <a:picLocks noChangeAspect="1" noChangeArrowheads="1"/>
          </p:cNvPicPr>
          <p:nvPr/>
        </p:nvPicPr>
        <p:blipFill>
          <a:blip r:embed="rId3" cstate="screen">
            <a:duotone>
              <a:prstClr val="black"/>
              <a:schemeClr val="accent1">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8033467" y="2544734"/>
            <a:ext cx="926287" cy="8336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14686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Marco Legal del Consejo Consultivo</a:t>
            </a:r>
            <a:endParaRPr lang="es-ES" dirty="0"/>
          </a:p>
        </p:txBody>
      </p:sp>
      <p:sp>
        <p:nvSpPr>
          <p:cNvPr id="3" name="Marcador de contenido 2"/>
          <p:cNvSpPr>
            <a:spLocks noGrp="1"/>
          </p:cNvSpPr>
          <p:nvPr>
            <p:ph idx="1"/>
          </p:nvPr>
        </p:nvSpPr>
        <p:spPr>
          <a:xfrm>
            <a:off x="581024" y="944563"/>
            <a:ext cx="7981951" cy="3500388"/>
          </a:xfrm>
        </p:spPr>
        <p:txBody>
          <a:bodyPr/>
          <a:lstStyle/>
          <a:p>
            <a:r>
              <a:rPr lang="es-MX" b="1" dirty="0"/>
              <a:t>LEY ORGÁNICA  DEL INSTITUTO DE INFORMACION ESTADÍSTICA Y </a:t>
            </a:r>
            <a:r>
              <a:rPr lang="es-MX" b="1" dirty="0" smtClean="0"/>
              <a:t>GEOGRÁFICA DEL </a:t>
            </a:r>
            <a:r>
              <a:rPr lang="es-MX" b="1" dirty="0"/>
              <a:t>ESTADO DE JALISCO</a:t>
            </a:r>
          </a:p>
          <a:p>
            <a:r>
              <a:rPr lang="es-ES" dirty="0" smtClean="0"/>
              <a:t>Arts. 20 y 21</a:t>
            </a:r>
          </a:p>
          <a:p>
            <a:endParaRPr lang="es-ES" dirty="0"/>
          </a:p>
          <a:p>
            <a:r>
              <a:rPr lang="es-MX" b="1" dirty="0"/>
              <a:t>REGLAMENTO DEL INSTITUTO DE INFORMACIÓN ESTADÍSTICA Y GEOGRÁFICA DEL ESTADO DE </a:t>
            </a:r>
            <a:r>
              <a:rPr lang="es-MX" b="1" dirty="0" smtClean="0"/>
              <a:t>JALISCO</a:t>
            </a:r>
          </a:p>
          <a:p>
            <a:r>
              <a:rPr lang="es-MX" dirty="0" smtClean="0"/>
              <a:t>Arts. 18 al 27</a:t>
            </a:r>
          </a:p>
          <a:p>
            <a:endParaRPr lang="es-MX" dirty="0"/>
          </a:p>
          <a:p>
            <a:r>
              <a:rPr lang="es-MX" b="1" dirty="0"/>
              <a:t>ESTATUTO ORGÁNICO DEL INSTITUTO DE INFORMACIÓN </a:t>
            </a:r>
            <a:r>
              <a:rPr lang="es-MX" b="1" dirty="0" smtClean="0"/>
              <a:t>ESTADÍSTICA</a:t>
            </a:r>
          </a:p>
          <a:p>
            <a:r>
              <a:rPr lang="es-MX" dirty="0" smtClean="0"/>
              <a:t>Arts. 44 al 67</a:t>
            </a:r>
            <a:endParaRPr lang="es-ES" dirty="0"/>
          </a:p>
        </p:txBody>
      </p:sp>
    </p:spTree>
    <p:extLst>
      <p:ext uri="{BB962C8B-B14F-4D97-AF65-F5344CB8AC3E}">
        <p14:creationId xmlns:p14="http://schemas.microsoft.com/office/powerpoint/2010/main" val="1380674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Estancias académicas </a:t>
            </a:r>
            <a:r>
              <a:rPr lang="es-MX" sz="1600" dirty="0" smtClean="0"/>
              <a:t>(continuación)</a:t>
            </a:r>
            <a:endParaRPr lang="es-MX" dirty="0"/>
          </a:p>
        </p:txBody>
      </p:sp>
      <p:sp>
        <p:nvSpPr>
          <p:cNvPr id="4" name="3 CuadroTexto"/>
          <p:cNvSpPr txBox="1"/>
          <p:nvPr/>
        </p:nvSpPr>
        <p:spPr>
          <a:xfrm>
            <a:off x="586853" y="996287"/>
            <a:ext cx="7760512" cy="1384995"/>
          </a:xfrm>
          <a:prstGeom prst="rect">
            <a:avLst/>
          </a:prstGeom>
          <a:noFill/>
        </p:spPr>
        <p:txBody>
          <a:bodyPr wrap="square" rtlCol="0">
            <a:spAutoFit/>
          </a:bodyPr>
          <a:lstStyle/>
          <a:p>
            <a:pPr marL="285750" lvl="0" indent="-285750">
              <a:buFont typeface="Arial" panose="020B0604020202020204" pitchFamily="34" charset="0"/>
              <a:buChar char="•"/>
            </a:pPr>
            <a:r>
              <a:rPr lang="es-ES" sz="1400" dirty="0" smtClean="0"/>
              <a:t>Proyección </a:t>
            </a:r>
            <a:r>
              <a:rPr lang="es-ES" sz="1400" dirty="0"/>
              <a:t>de empleo por clústeres estratégicos (ITESO 2018)</a:t>
            </a:r>
            <a:endParaRPr lang="es-MX" sz="1400" dirty="0"/>
          </a:p>
          <a:p>
            <a:pPr marL="285750" lvl="0" indent="-285750">
              <a:buFont typeface="Arial" panose="020B0604020202020204" pitchFamily="34" charset="0"/>
              <a:buChar char="•"/>
            </a:pPr>
            <a:r>
              <a:rPr lang="es-ES" sz="1400" dirty="0"/>
              <a:t>Modelo de estandarización de grandes volúmenes de datos semiestructurados de comercio exterior (UAG 2018)</a:t>
            </a:r>
            <a:endParaRPr lang="es-MX" sz="1400" dirty="0"/>
          </a:p>
          <a:p>
            <a:pPr marL="285750" lvl="0" indent="-285750">
              <a:buFont typeface="Arial" panose="020B0604020202020204" pitchFamily="34" charset="0"/>
              <a:buChar char="•"/>
            </a:pPr>
            <a:r>
              <a:rPr lang="es-ES" sz="1400" dirty="0"/>
              <a:t>Modelo de homologación y visualización de información de inversión extranjera directa (UAG 2018) </a:t>
            </a:r>
            <a:endParaRPr lang="es-ES" sz="1400" dirty="0" smtClean="0"/>
          </a:p>
          <a:p>
            <a:pPr marL="285750" lvl="0" indent="-285750">
              <a:buFont typeface="Arial" panose="020B0604020202020204" pitchFamily="34" charset="0"/>
              <a:buChar char="•"/>
            </a:pPr>
            <a:r>
              <a:rPr lang="es-ES" sz="1400" dirty="0"/>
              <a:t>Modelo de homologación y visualización de información de </a:t>
            </a:r>
            <a:r>
              <a:rPr lang="es-ES" sz="1400" dirty="0" smtClean="0"/>
              <a:t>Expectativas Económicas</a:t>
            </a:r>
            <a:endParaRPr lang="es-MX" sz="1400" dirty="0" smtClean="0"/>
          </a:p>
        </p:txBody>
      </p:sp>
      <p:pic>
        <p:nvPicPr>
          <p:cNvPr id="5" name="Picture 14" descr="Resultado de imagen para planeaciÃ³n png">
            <a:hlinkClick r:id="rId2" action="ppaction://hlinksldjump"/>
          </p:cNvPr>
          <p:cNvPicPr>
            <a:picLocks noChangeAspect="1" noChangeArrowheads="1"/>
          </p:cNvPicPr>
          <p:nvPr/>
        </p:nvPicPr>
        <p:blipFill>
          <a:blip r:embed="rId3" cstate="screen">
            <a:duotone>
              <a:prstClr val="black"/>
              <a:schemeClr val="accent1">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215601" y="2812169"/>
            <a:ext cx="1221353" cy="10992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537968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solidFill>
                  <a:srgbClr val="000000"/>
                </a:solidFill>
              </a:rPr>
              <a:t>Unidad de Gobierno, Seguridad y Justicia</a:t>
            </a:r>
            <a:endParaRPr lang="es-ES" dirty="0">
              <a:solidFill>
                <a:srgbClr val="000000"/>
              </a:solidFill>
            </a:endParaRPr>
          </a:p>
        </p:txBody>
      </p:sp>
    </p:spTree>
    <p:extLst>
      <p:ext uri="{BB962C8B-B14F-4D97-AF65-F5344CB8AC3E}">
        <p14:creationId xmlns:p14="http://schemas.microsoft.com/office/powerpoint/2010/main" val="20042245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Gobierno, Seguridad y Justicia</a:t>
            </a:r>
            <a:endParaRPr lang="es-ES" dirty="0"/>
          </a:p>
        </p:txBody>
      </p:sp>
      <p:sp>
        <p:nvSpPr>
          <p:cNvPr id="3" name="Marcador de contenido 2"/>
          <p:cNvSpPr>
            <a:spLocks noGrp="1"/>
          </p:cNvSpPr>
          <p:nvPr>
            <p:ph idx="1"/>
          </p:nvPr>
        </p:nvSpPr>
        <p:spPr>
          <a:xfrm>
            <a:off x="581024" y="944563"/>
            <a:ext cx="7981951" cy="3500388"/>
          </a:xfrm>
        </p:spPr>
        <p:txBody>
          <a:bodyPr/>
          <a:lstStyle/>
          <a:p>
            <a:r>
              <a:rPr lang="es-ES" dirty="0"/>
              <a:t>1.- Mapa de seguridad </a:t>
            </a:r>
            <a:r>
              <a:rPr lang="es-ES" dirty="0" err="1" smtClean="0"/>
              <a:t>SeguridadMap</a:t>
            </a:r>
            <a:endParaRPr lang="es-ES" dirty="0" smtClean="0"/>
          </a:p>
          <a:p>
            <a:endParaRPr lang="es-ES" dirty="0"/>
          </a:p>
          <a:p>
            <a:r>
              <a:rPr lang="es-ES" dirty="0"/>
              <a:t>2.- Análisis, explotación, actualización a detalle de productos estadísticos de diversas fuentes.</a:t>
            </a:r>
          </a:p>
          <a:p>
            <a:r>
              <a:rPr lang="es-ES" dirty="0"/>
              <a:t>3.- Cifras del </a:t>
            </a:r>
            <a:r>
              <a:rPr lang="es-ES" dirty="0" err="1" smtClean="0"/>
              <a:t>Feminicidio</a:t>
            </a:r>
            <a:endParaRPr lang="es-ES" dirty="0" smtClean="0"/>
          </a:p>
          <a:p>
            <a:endParaRPr lang="es-ES" dirty="0"/>
          </a:p>
          <a:p>
            <a:r>
              <a:rPr lang="es-ES" dirty="0"/>
              <a:t>4.- Delitos de robo común </a:t>
            </a:r>
            <a:r>
              <a:rPr lang="es-ES" dirty="0" err="1"/>
              <a:t>georreferenciado</a:t>
            </a:r>
            <a:r>
              <a:rPr lang="es-ES" dirty="0"/>
              <a:t> por colonia para los municipios de Guadalajara, Tlaquepaque, Tonalá y Zapopan (2014-2015)</a:t>
            </a:r>
            <a:r>
              <a:rPr lang="es-ES" dirty="0" smtClean="0"/>
              <a:t>.</a:t>
            </a:r>
          </a:p>
          <a:p>
            <a:endParaRPr lang="es-ES" dirty="0"/>
          </a:p>
          <a:p>
            <a:r>
              <a:rPr lang="es-ES" dirty="0"/>
              <a:t>5.- Información georreferenciada a nivel municipal de las autopsias por accidente vial, suicidio y homicidio (2012-2015)</a:t>
            </a:r>
          </a:p>
        </p:txBody>
      </p:sp>
    </p:spTree>
    <p:extLst>
      <p:ext uri="{BB962C8B-B14F-4D97-AF65-F5344CB8AC3E}">
        <p14:creationId xmlns:p14="http://schemas.microsoft.com/office/powerpoint/2010/main" val="1553306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MX" dirty="0" smtClean="0"/>
              <a:t>Creación de la Unidad de Gobierno, Seguridad y Justicia</a:t>
            </a:r>
            <a:endParaRPr lang="es-MX" dirty="0"/>
          </a:p>
        </p:txBody>
      </p:sp>
      <p:sp>
        <p:nvSpPr>
          <p:cNvPr id="3" name="CuadroTexto 2"/>
          <p:cNvSpPr txBox="1"/>
          <p:nvPr/>
        </p:nvSpPr>
        <p:spPr>
          <a:xfrm>
            <a:off x="583096" y="940904"/>
            <a:ext cx="7653130" cy="4247317"/>
          </a:xfrm>
          <a:prstGeom prst="rect">
            <a:avLst/>
          </a:prstGeom>
          <a:noFill/>
        </p:spPr>
        <p:txBody>
          <a:bodyPr wrap="square" rtlCol="0">
            <a:spAutoFit/>
          </a:bodyPr>
          <a:lstStyle/>
          <a:p>
            <a:pPr algn="just"/>
            <a:endParaRPr lang="es-MX" dirty="0" smtClean="0"/>
          </a:p>
          <a:p>
            <a:pPr marL="285750" indent="-285750" algn="just">
              <a:buFont typeface="Arial" panose="020B0604020202020204" pitchFamily="34" charset="0"/>
              <a:buChar char="•"/>
            </a:pPr>
            <a:r>
              <a:rPr lang="es-MX" dirty="0" smtClean="0"/>
              <a:t>Después de la fusión de los 3 organismos y para estar en concordancia con los 4 subsistemas contemplados en la Ley del Sistema Nacional de Información Estadística y Geográfica, se crea la Unidad de Gobierno, Seguridad y Justicia.</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MX" dirty="0" smtClean="0"/>
              <a:t>Es en el segundo semestre de 2014, cuando comienzan las actividades de esta unidad estadística, procediendo primeramente a definir las fuentes de información prioritarias y los productos a analizar para posteriormente desarrollar una estructura robusta en los temas competentes a la </a:t>
            </a:r>
            <a:r>
              <a:rPr lang="es-MX" dirty="0" err="1" smtClean="0"/>
              <a:t>UGSyJ</a:t>
            </a:r>
            <a:r>
              <a:rPr lang="es-MX" dirty="0" smtClean="0"/>
              <a:t>.</a:t>
            </a:r>
          </a:p>
          <a:p>
            <a:pPr algn="just"/>
            <a:endParaRPr lang="es-MX" dirty="0"/>
          </a:p>
          <a:p>
            <a:pPr algn="just"/>
            <a:endParaRPr lang="es-MX" dirty="0" smtClean="0"/>
          </a:p>
          <a:p>
            <a:pPr algn="just"/>
            <a:endParaRPr lang="es-MX" dirty="0"/>
          </a:p>
          <a:p>
            <a:pPr algn="just"/>
            <a:endParaRPr lang="es-MX" dirty="0"/>
          </a:p>
        </p:txBody>
      </p:sp>
    </p:spTree>
    <p:extLst>
      <p:ext uri="{BB962C8B-B14F-4D97-AF65-F5344CB8AC3E}">
        <p14:creationId xmlns:p14="http://schemas.microsoft.com/office/powerpoint/2010/main" val="20864054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Unidad de Gobierno, Seguridad y Justicia</a:t>
            </a:r>
            <a:endParaRPr lang="es-MX" dirty="0"/>
          </a:p>
        </p:txBody>
      </p:sp>
      <p:sp>
        <p:nvSpPr>
          <p:cNvPr id="3" name="Marcador de contenido 2"/>
          <p:cNvSpPr>
            <a:spLocks noGrp="1"/>
          </p:cNvSpPr>
          <p:nvPr>
            <p:ph idx="1"/>
          </p:nvPr>
        </p:nvSpPr>
        <p:spPr>
          <a:xfrm>
            <a:off x="458788" y="854765"/>
            <a:ext cx="8229600" cy="3823252"/>
          </a:xfrm>
        </p:spPr>
        <p:txBody>
          <a:bodyPr/>
          <a:lstStyle/>
          <a:p>
            <a:r>
              <a:rPr lang="es-MX" sz="3200" dirty="0" smtClean="0">
                <a:latin typeface="Arial" panose="020B0604020202020204" pitchFamily="34" charset="0"/>
                <a:cs typeface="Arial" panose="020B0604020202020204" pitchFamily="34" charset="0"/>
              </a:rPr>
              <a:t>Contenido:</a:t>
            </a:r>
          </a:p>
          <a:p>
            <a:endParaRPr lang="es-MX" dirty="0" smtClean="0">
              <a:latin typeface="Arial" panose="020B0604020202020204" pitchFamily="34" charset="0"/>
              <a:cs typeface="Arial" panose="020B0604020202020204" pitchFamily="34" charset="0"/>
            </a:endParaRPr>
          </a:p>
          <a:p>
            <a:pPr marL="228600" lvl="0" indent="-228600" algn="just">
              <a:spcAft>
                <a:spcPts val="0"/>
              </a:spcAft>
              <a:buFont typeface="+mj-lt"/>
              <a:buAutoNum type="arabicPeriod"/>
            </a:pPr>
            <a:r>
              <a:rPr lang="es-MX" sz="1800" dirty="0">
                <a:latin typeface="Arial" panose="020B0604020202020204" pitchFamily="34" charset="0"/>
                <a:ea typeface="Calibri" panose="020F0502020204030204" pitchFamily="34" charset="0"/>
                <a:cs typeface="Arial" panose="020B0604020202020204" pitchFamily="34" charset="0"/>
              </a:rPr>
              <a:t>A</a:t>
            </a:r>
            <a:r>
              <a:rPr lang="es-MX" sz="1800" dirty="0" smtClean="0">
                <a:latin typeface="Arial" panose="020B0604020202020204" pitchFamily="34" charset="0"/>
                <a:ea typeface="Calibri" panose="020F0502020204030204" pitchFamily="34" charset="0"/>
                <a:cs typeface="Arial" panose="020B0604020202020204" pitchFamily="34" charset="0"/>
              </a:rPr>
              <a:t>poyo </a:t>
            </a:r>
            <a:r>
              <a:rPr lang="es-MX" sz="1800" dirty="0">
                <a:latin typeface="Arial" panose="020B0604020202020204" pitchFamily="34" charset="0"/>
                <a:ea typeface="Calibri" panose="020F0502020204030204" pitchFamily="34" charset="0"/>
                <a:cs typeface="Arial" panose="020B0604020202020204" pitchFamily="34" charset="0"/>
              </a:rPr>
              <a:t>en la realización de la cumbre de la OCDE.</a:t>
            </a:r>
          </a:p>
          <a:p>
            <a:pPr marL="228600" lvl="0" indent="-228600" algn="just">
              <a:spcAft>
                <a:spcPts val="0"/>
              </a:spcAft>
              <a:buFont typeface="+mj-lt"/>
              <a:buAutoNum type="arabicPeriod"/>
            </a:pPr>
            <a:r>
              <a:rPr lang="es-MX" sz="1800" dirty="0">
                <a:latin typeface="Arial" panose="020B0604020202020204" pitchFamily="34" charset="0"/>
                <a:ea typeface="Calibri" panose="020F0502020204030204" pitchFamily="34" charset="0"/>
                <a:cs typeface="Arial" panose="020B0604020202020204" pitchFamily="34" charset="0"/>
              </a:rPr>
              <a:t>Apoyo en los trabajos con el Banco Mundial y el INEGI.  </a:t>
            </a:r>
          </a:p>
          <a:p>
            <a:pPr marL="228600" lvl="0" indent="-228600" algn="just">
              <a:spcAft>
                <a:spcPts val="0"/>
              </a:spcAft>
              <a:buFont typeface="+mj-lt"/>
              <a:buAutoNum type="arabicPeriod"/>
            </a:pPr>
            <a:r>
              <a:rPr lang="es-MX" sz="1800" dirty="0">
                <a:latin typeface="Arial" panose="020B0604020202020204" pitchFamily="34" charset="0"/>
                <a:ea typeface="Calibri" panose="020F0502020204030204" pitchFamily="34" charset="0"/>
                <a:cs typeface="Arial" panose="020B0604020202020204" pitchFamily="34" charset="0"/>
              </a:rPr>
              <a:t>Creación del Subcomité de Gobierno, Seguridad y Justicia del CEIEG.</a:t>
            </a:r>
          </a:p>
          <a:p>
            <a:pPr marL="228600" lvl="0" indent="-228600" algn="just">
              <a:spcAft>
                <a:spcPts val="0"/>
              </a:spcAft>
              <a:buFont typeface="+mj-lt"/>
              <a:buAutoNum type="arabicPeriod"/>
            </a:pPr>
            <a:r>
              <a:rPr lang="es-MX" sz="1800" dirty="0">
                <a:latin typeface="Arial" panose="020B0604020202020204" pitchFamily="34" charset="0"/>
                <a:ea typeface="Calibri" panose="020F0502020204030204" pitchFamily="34" charset="0"/>
                <a:cs typeface="Arial" panose="020B0604020202020204" pitchFamily="34" charset="0"/>
              </a:rPr>
              <a:t>Capas Mapa General de Jalisco</a:t>
            </a:r>
          </a:p>
          <a:p>
            <a:pPr marL="228600" lvl="0" indent="-228600" algn="just">
              <a:spcAft>
                <a:spcPts val="0"/>
              </a:spcAft>
              <a:buFont typeface="+mj-lt"/>
              <a:buAutoNum type="arabicPeriod"/>
            </a:pPr>
            <a:r>
              <a:rPr lang="es-MX" sz="1800" dirty="0">
                <a:latin typeface="Arial" panose="020B0604020202020204" pitchFamily="34" charset="0"/>
                <a:ea typeface="Calibri" panose="020F0502020204030204" pitchFamily="34" charset="0"/>
                <a:cs typeface="Arial" panose="020B0604020202020204" pitchFamily="34" charset="0"/>
              </a:rPr>
              <a:t>Productos INEGI</a:t>
            </a:r>
          </a:p>
          <a:p>
            <a:pPr marL="228600" lvl="0" indent="-228600" algn="just">
              <a:spcAft>
                <a:spcPts val="0"/>
              </a:spcAft>
              <a:buFont typeface="+mj-lt"/>
              <a:buAutoNum type="arabicPeriod"/>
            </a:pPr>
            <a:r>
              <a:rPr lang="es-MX" sz="1800" dirty="0">
                <a:latin typeface="Arial" panose="020B0604020202020204" pitchFamily="34" charset="0"/>
                <a:ea typeface="Calibri" panose="020F0502020204030204" pitchFamily="34" charset="0"/>
                <a:cs typeface="Arial" panose="020B0604020202020204" pitchFamily="34" charset="0"/>
              </a:rPr>
              <a:t>Secretariado Ejecutivo del Sistema Nacional de Seguridad Pública</a:t>
            </a:r>
          </a:p>
          <a:p>
            <a:pPr marL="228600" lvl="0" indent="-228600" algn="just">
              <a:spcAft>
                <a:spcPts val="0"/>
              </a:spcAft>
              <a:buFont typeface="+mj-lt"/>
              <a:buAutoNum type="arabicPeriod"/>
            </a:pPr>
            <a:r>
              <a:rPr lang="es-MX" sz="1800" dirty="0">
                <a:latin typeface="Arial" panose="020B0604020202020204" pitchFamily="34" charset="0"/>
                <a:ea typeface="Calibri" panose="020F0502020204030204" pitchFamily="34" charset="0"/>
                <a:cs typeface="Arial" panose="020B0604020202020204" pitchFamily="34" charset="0"/>
              </a:rPr>
              <a:t>Feminicidios en Jalisco</a:t>
            </a:r>
          </a:p>
          <a:p>
            <a:pPr marL="228600" lvl="0" indent="-228600" algn="just">
              <a:spcAft>
                <a:spcPts val="0"/>
              </a:spcAft>
              <a:buFont typeface="+mj-lt"/>
              <a:buAutoNum type="arabicPeriod"/>
            </a:pPr>
            <a:r>
              <a:rPr lang="es-MX" sz="1800" dirty="0">
                <a:latin typeface="Arial" panose="020B0604020202020204" pitchFamily="34" charset="0"/>
                <a:ea typeface="Calibri" panose="020F0502020204030204" pitchFamily="34" charset="0"/>
                <a:cs typeface="Arial" panose="020B0604020202020204" pitchFamily="34" charset="0"/>
              </a:rPr>
              <a:t>Mapa de seguridad</a:t>
            </a:r>
          </a:p>
          <a:p>
            <a:pPr marL="228600" lvl="0" indent="-228600" algn="just">
              <a:spcAft>
                <a:spcPts val="0"/>
              </a:spcAft>
              <a:buFont typeface="+mj-lt"/>
              <a:buAutoNum type="arabicPeriod"/>
            </a:pPr>
            <a:r>
              <a:rPr lang="es-MX" sz="1800" dirty="0">
                <a:latin typeface="Arial" panose="020B0604020202020204" pitchFamily="34" charset="0"/>
                <a:ea typeface="Calibri" panose="020F0502020204030204" pitchFamily="34" charset="0"/>
                <a:cs typeface="Arial" panose="020B0604020202020204" pitchFamily="34" charset="0"/>
              </a:rPr>
              <a:t>Incidencia delictiva por Distrito Electoral</a:t>
            </a:r>
          </a:p>
          <a:p>
            <a:pPr marL="228600" lvl="0" indent="-228600" algn="just">
              <a:spcAft>
                <a:spcPts val="0"/>
              </a:spcAft>
              <a:buFont typeface="+mj-lt"/>
              <a:buAutoNum type="arabicPeriod"/>
            </a:pPr>
            <a:r>
              <a:rPr lang="es-MX" sz="1800" dirty="0">
                <a:latin typeface="Arial" panose="020B0604020202020204" pitchFamily="34" charset="0"/>
                <a:ea typeface="Calibri" panose="020F0502020204030204" pitchFamily="34" charset="0"/>
                <a:cs typeface="Arial" panose="020B0604020202020204" pitchFamily="34" charset="0"/>
              </a:rPr>
              <a:t>Otras </a:t>
            </a:r>
            <a:r>
              <a:rPr lang="es-MX" sz="1800" dirty="0" smtClean="0">
                <a:latin typeface="Arial" panose="020B0604020202020204" pitchFamily="34" charset="0"/>
                <a:ea typeface="Calibri" panose="020F0502020204030204" pitchFamily="34" charset="0"/>
                <a:cs typeface="Arial" panose="020B0604020202020204" pitchFamily="34" charset="0"/>
              </a:rPr>
              <a:t>colaboraciones</a:t>
            </a:r>
            <a:endParaRPr lang="es-MX" sz="1800" dirty="0">
              <a:latin typeface="Arial" panose="020B0604020202020204" pitchFamily="34" charset="0"/>
              <a:ea typeface="Calibri" panose="020F0502020204030204" pitchFamily="34" charset="0"/>
              <a:cs typeface="Arial" panose="020B0604020202020204" pitchFamily="34" charset="0"/>
            </a:endParaRPr>
          </a:p>
          <a:p>
            <a:endParaRPr lang="es-MX" dirty="0"/>
          </a:p>
        </p:txBody>
      </p:sp>
    </p:spTree>
    <p:extLst>
      <p:ext uri="{BB962C8B-B14F-4D97-AF65-F5344CB8AC3E}">
        <p14:creationId xmlns:p14="http://schemas.microsoft.com/office/powerpoint/2010/main" val="26201081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MX" dirty="0" smtClean="0"/>
              <a:t>1.- OECD, 5° Foro Mundial </a:t>
            </a:r>
            <a:endParaRPr lang="es-MX" dirty="0"/>
          </a:p>
        </p:txBody>
      </p:sp>
      <p:sp>
        <p:nvSpPr>
          <p:cNvPr id="3" name="CuadroTexto 2"/>
          <p:cNvSpPr txBox="1"/>
          <p:nvPr/>
        </p:nvSpPr>
        <p:spPr>
          <a:xfrm>
            <a:off x="583096" y="940904"/>
            <a:ext cx="7653130" cy="1477328"/>
          </a:xfrm>
          <a:prstGeom prst="rect">
            <a:avLst/>
          </a:prstGeom>
          <a:noFill/>
        </p:spPr>
        <p:txBody>
          <a:bodyPr wrap="square" rtlCol="0">
            <a:spAutoFit/>
          </a:bodyPr>
          <a:lstStyle/>
          <a:p>
            <a:pPr algn="just"/>
            <a:r>
              <a:rPr lang="es-MX" dirty="0" smtClean="0"/>
              <a:t>Dentro del 5° Foro Mundial de la Organización para la Cooperación y Desarrollo Económico, los integrantes de la </a:t>
            </a:r>
            <a:r>
              <a:rPr lang="es-MX" dirty="0" err="1" smtClean="0"/>
              <a:t>UGSyJ</a:t>
            </a:r>
            <a:r>
              <a:rPr lang="es-MX" dirty="0" smtClean="0"/>
              <a:t> apoyaron en diversas actividades dentro del citado evento.</a:t>
            </a:r>
          </a:p>
          <a:p>
            <a:pPr algn="just"/>
            <a:endParaRPr lang="es-MX" dirty="0"/>
          </a:p>
          <a:p>
            <a:pPr algn="just"/>
            <a:endParaRPr lang="es-MX" dirty="0"/>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7550" y="2000250"/>
            <a:ext cx="3448050" cy="2586038"/>
          </a:xfrm>
          <a:prstGeom prst="rect">
            <a:avLst/>
          </a:prstGeom>
        </p:spPr>
      </p:pic>
    </p:spTree>
    <p:extLst>
      <p:ext uri="{BB962C8B-B14F-4D97-AF65-F5344CB8AC3E}">
        <p14:creationId xmlns:p14="http://schemas.microsoft.com/office/powerpoint/2010/main" val="8972044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MX" dirty="0" smtClean="0"/>
              <a:t>2.- Banco Mundial</a:t>
            </a:r>
            <a:endParaRPr lang="es-MX" dirty="0"/>
          </a:p>
        </p:txBody>
      </p:sp>
      <p:sp>
        <p:nvSpPr>
          <p:cNvPr id="2" name="Rectángulo 1"/>
          <p:cNvSpPr/>
          <p:nvPr/>
        </p:nvSpPr>
        <p:spPr>
          <a:xfrm>
            <a:off x="241300" y="815347"/>
            <a:ext cx="5181600" cy="3416320"/>
          </a:xfrm>
          <a:prstGeom prst="rect">
            <a:avLst/>
          </a:prstGeom>
        </p:spPr>
        <p:txBody>
          <a:bodyPr wrap="square">
            <a:spAutoFit/>
          </a:bodyPr>
          <a:lstStyle/>
          <a:p>
            <a:pPr algn="just"/>
            <a:r>
              <a:rPr lang="es-MX" dirty="0" smtClean="0"/>
              <a:t>Derivado del Acuerdo de Cooperación Técnica con el Banco Mundial e INEGI para mejorar la calidad de los registros administrativos, la </a:t>
            </a:r>
            <a:r>
              <a:rPr lang="es-MX" dirty="0" err="1" smtClean="0"/>
              <a:t>UGSyJ</a:t>
            </a:r>
            <a:r>
              <a:rPr lang="es-MX" dirty="0" smtClean="0"/>
              <a:t>, participó activamente en las misiones. </a:t>
            </a:r>
          </a:p>
          <a:p>
            <a:pPr algn="just"/>
            <a:endParaRPr lang="es-MX" dirty="0"/>
          </a:p>
          <a:p>
            <a:pPr algn="just"/>
            <a:r>
              <a:rPr lang="es-MX" dirty="0" smtClean="0"/>
              <a:t>El 80% de los integrantes de la unidad se capacitaron y fungieron después como facilitadores en diversos talleres, replicando los conocimientos y herramientas adquiridas, en especial la Herramienta de Evaluación de la Calidad de Registros Administrativos (HECRA).</a:t>
            </a:r>
          </a:p>
          <a:p>
            <a:pPr algn="just"/>
            <a:endParaRPr lang="es-MX" dirty="0"/>
          </a:p>
        </p:txBody>
      </p:sp>
      <p:pic>
        <p:nvPicPr>
          <p:cNvPr id="4" name="Imagen 3"/>
          <p:cNvPicPr>
            <a:picLocks noChangeAspect="1"/>
          </p:cNvPicPr>
          <p:nvPr/>
        </p:nvPicPr>
        <p:blipFill>
          <a:blip r:embed="rId2"/>
          <a:stretch>
            <a:fillRect/>
          </a:stretch>
        </p:blipFill>
        <p:spPr>
          <a:xfrm>
            <a:off x="6064249" y="936007"/>
            <a:ext cx="2131231" cy="3175000"/>
          </a:xfrm>
          <a:prstGeom prst="rect">
            <a:avLst/>
          </a:prstGeom>
        </p:spPr>
      </p:pic>
    </p:spTree>
    <p:extLst>
      <p:ext uri="{BB962C8B-B14F-4D97-AF65-F5344CB8AC3E}">
        <p14:creationId xmlns:p14="http://schemas.microsoft.com/office/powerpoint/2010/main" val="12250330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normAutofit/>
          </a:bodyPr>
          <a:lstStyle/>
          <a:p>
            <a:r>
              <a:rPr lang="es-MX" dirty="0"/>
              <a:t>3</a:t>
            </a:r>
            <a:r>
              <a:rPr lang="es-MX" dirty="0" smtClean="0"/>
              <a:t>.- Subcomité de Gobierno, Seguridad y Justicia</a:t>
            </a:r>
            <a:endParaRPr lang="es-MX" dirty="0"/>
          </a:p>
        </p:txBody>
      </p:sp>
      <p:sp>
        <p:nvSpPr>
          <p:cNvPr id="3" name="CuadroTexto 2"/>
          <p:cNvSpPr txBox="1"/>
          <p:nvPr/>
        </p:nvSpPr>
        <p:spPr>
          <a:xfrm>
            <a:off x="457200" y="784639"/>
            <a:ext cx="4954772" cy="3754874"/>
          </a:xfrm>
          <a:prstGeom prst="rect">
            <a:avLst/>
          </a:prstGeom>
          <a:noFill/>
        </p:spPr>
        <p:txBody>
          <a:bodyPr wrap="square" rtlCol="0">
            <a:spAutoFit/>
          </a:bodyPr>
          <a:lstStyle/>
          <a:p>
            <a:pPr algn="just"/>
            <a:r>
              <a:rPr lang="es-MX" sz="2000" dirty="0" smtClean="0"/>
              <a:t>En marzo de 2016, se instaló el</a:t>
            </a:r>
            <a:r>
              <a:rPr lang="es-MX" sz="2000" dirty="0"/>
              <a:t> subcomité de Gobierno, Seguridad y Justicia y se llevó a cabo la primera sesión en donde se establecieron los grupos de trabajo temáticos de acuerdo a los proyectos del </a:t>
            </a:r>
            <a:r>
              <a:rPr lang="es-MX" sz="2000" dirty="0" smtClean="0"/>
              <a:t>PAT.  Participaron en la integración:</a:t>
            </a:r>
          </a:p>
          <a:p>
            <a:pPr marL="285750" indent="-285750" algn="just">
              <a:buFont typeface="Arial" panose="020B0604020202020204" pitchFamily="34" charset="0"/>
              <a:buChar char="•"/>
            </a:pPr>
            <a:r>
              <a:rPr lang="es-MX" sz="2000" dirty="0" smtClean="0"/>
              <a:t>INEGI</a:t>
            </a:r>
          </a:p>
          <a:p>
            <a:pPr marL="285750" indent="-285750" algn="just">
              <a:buFont typeface="Arial" panose="020B0604020202020204" pitchFamily="34" charset="0"/>
              <a:buChar char="•"/>
            </a:pPr>
            <a:r>
              <a:rPr lang="es-MX" sz="2000" dirty="0" smtClean="0"/>
              <a:t>Fiscalía General del Estado</a:t>
            </a:r>
          </a:p>
          <a:p>
            <a:pPr marL="285750" indent="-285750" algn="just">
              <a:buFont typeface="Arial" panose="020B0604020202020204" pitchFamily="34" charset="0"/>
              <a:buChar char="•"/>
            </a:pPr>
            <a:r>
              <a:rPr lang="es-MX" sz="2000" dirty="0" smtClean="0"/>
              <a:t>Instituto Jalisciense de Ciencias Forenses</a:t>
            </a:r>
          </a:p>
          <a:p>
            <a:pPr algn="just"/>
            <a:endParaRPr lang="es-MX" dirty="0"/>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0624" y="784639"/>
            <a:ext cx="3016176" cy="3808626"/>
          </a:xfrm>
          <a:prstGeom prst="rect">
            <a:avLst/>
          </a:prstGeom>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5544" y="3929271"/>
            <a:ext cx="849710" cy="405448"/>
          </a:xfrm>
          <a:prstGeom prst="rect">
            <a:avLst/>
          </a:prstGeom>
        </p:spPr>
      </p:pic>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2068" y="3160643"/>
            <a:ext cx="673906" cy="462837"/>
          </a:xfrm>
          <a:prstGeom prst="rect">
            <a:avLst/>
          </a:prstGeom>
        </p:spPr>
      </p:pic>
      <p:pic>
        <p:nvPicPr>
          <p:cNvPr id="8" name="Imagen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45544" y="2929290"/>
            <a:ext cx="688180" cy="362200"/>
          </a:xfrm>
          <a:prstGeom prst="rect">
            <a:avLst/>
          </a:prstGeom>
        </p:spPr>
      </p:pic>
    </p:spTree>
    <p:extLst>
      <p:ext uri="{BB962C8B-B14F-4D97-AF65-F5344CB8AC3E}">
        <p14:creationId xmlns:p14="http://schemas.microsoft.com/office/powerpoint/2010/main" val="8676780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5020" y="1005757"/>
            <a:ext cx="2711327" cy="784830"/>
          </a:xfrm>
          <a:prstGeom prst="rect">
            <a:avLst/>
          </a:prstGeom>
        </p:spPr>
        <p:txBody>
          <a:bodyPr wrap="square">
            <a:spAutoFit/>
          </a:bodyPr>
          <a:lstStyle/>
          <a:p>
            <a:pPr algn="ctr"/>
            <a:r>
              <a:rPr lang="es-MX" sz="2250" b="1" dirty="0">
                <a:solidFill>
                  <a:srgbClr val="800000"/>
                </a:solidFill>
                <a:cs typeface="Arial"/>
              </a:rPr>
              <a:t>Mapa general de Jalisco </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36277" y="808383"/>
            <a:ext cx="5318975" cy="37777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CuadroTexto 2"/>
          <p:cNvSpPr txBox="1"/>
          <p:nvPr/>
        </p:nvSpPr>
        <p:spPr>
          <a:xfrm>
            <a:off x="209359" y="2314292"/>
            <a:ext cx="2931405" cy="346249"/>
          </a:xfrm>
          <a:prstGeom prst="rect">
            <a:avLst/>
          </a:prstGeom>
          <a:noFill/>
        </p:spPr>
        <p:txBody>
          <a:bodyPr wrap="square" rtlCol="0">
            <a:spAutoFit/>
          </a:bodyPr>
          <a:lstStyle/>
          <a:p>
            <a:pPr algn="ctr"/>
            <a:r>
              <a:rPr lang="es-MX" sz="1650" b="1" dirty="0">
                <a:solidFill>
                  <a:srgbClr val="800000"/>
                </a:solidFill>
                <a:cs typeface="Arial"/>
                <a:hlinkClick r:id="rId3"/>
              </a:rPr>
              <a:t>http://mapajalisco.gob.mx/</a:t>
            </a:r>
            <a:endParaRPr lang="es-MX" sz="1650" b="1" dirty="0">
              <a:solidFill>
                <a:srgbClr val="800000"/>
              </a:solidFill>
              <a:cs typeface="Arial"/>
            </a:endParaRPr>
          </a:p>
        </p:txBody>
      </p:sp>
      <p:sp>
        <p:nvSpPr>
          <p:cNvPr id="4" name="Rectángulo 3"/>
          <p:cNvSpPr/>
          <p:nvPr/>
        </p:nvSpPr>
        <p:spPr>
          <a:xfrm>
            <a:off x="524427" y="88124"/>
            <a:ext cx="4544529" cy="400110"/>
          </a:xfrm>
          <a:prstGeom prst="rect">
            <a:avLst/>
          </a:prstGeom>
        </p:spPr>
        <p:txBody>
          <a:bodyPr wrap="square">
            <a:spAutoFit/>
          </a:bodyPr>
          <a:lstStyle/>
          <a:p>
            <a:r>
              <a:rPr lang="es-MX" sz="2000" b="1" dirty="0">
                <a:solidFill>
                  <a:srgbClr val="FFFFFF"/>
                </a:solidFill>
                <a:ea typeface="+mj-ea"/>
                <a:cs typeface="+mj-cs"/>
              </a:rPr>
              <a:t>4</a:t>
            </a:r>
            <a:r>
              <a:rPr lang="es-MX" sz="2000" b="1" dirty="0" smtClean="0">
                <a:solidFill>
                  <a:srgbClr val="FFFFFF"/>
                </a:solidFill>
                <a:ea typeface="+mj-ea"/>
                <a:cs typeface="+mj-cs"/>
              </a:rPr>
              <a:t>.- </a:t>
            </a:r>
            <a:r>
              <a:rPr lang="es-MX" sz="2000" b="1" dirty="0">
                <a:solidFill>
                  <a:srgbClr val="FFFFFF"/>
                </a:solidFill>
                <a:ea typeface="+mj-ea"/>
                <a:cs typeface="+mj-cs"/>
              </a:rPr>
              <a:t>Capas Mapa General de Jalisco</a:t>
            </a:r>
            <a:endParaRPr lang="es-MX" dirty="0"/>
          </a:p>
        </p:txBody>
      </p:sp>
    </p:spTree>
    <p:extLst>
      <p:ext uri="{BB962C8B-B14F-4D97-AF65-F5344CB8AC3E}">
        <p14:creationId xmlns:p14="http://schemas.microsoft.com/office/powerpoint/2010/main" val="40788360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6272992" y="951758"/>
            <a:ext cx="2685478" cy="3547355"/>
          </a:xfrm>
          <a:prstGeom prst="rect">
            <a:avLst/>
          </a:prstGeom>
        </p:spPr>
        <p:txBody>
          <a:bodyPr vert="horz" lIns="0" tIns="0" rIns="0" bIns="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42863" indent="0" algn="just">
              <a:lnSpc>
                <a:spcPct val="150000"/>
              </a:lnSpc>
              <a:buNone/>
            </a:pPr>
            <a:r>
              <a:rPr lang="es-ES" sz="1400" dirty="0">
                <a:solidFill>
                  <a:schemeClr val="tx1"/>
                </a:solidFill>
                <a:latin typeface="Arial" panose="020B0604020202020204" pitchFamily="34" charset="0"/>
                <a:cs typeface="Arial" panose="020B0604020202020204" pitchFamily="34" charset="0"/>
              </a:rPr>
              <a:t>La información que se encuentra en el Mapa General de Jalisco, contiene datos sobre las autopsias registradas por el IJCF (accidentes viales, homicidios y suicidios) por municipio para los años </a:t>
            </a:r>
            <a:r>
              <a:rPr lang="es-ES" sz="1400" dirty="0" smtClean="0">
                <a:solidFill>
                  <a:schemeClr val="tx1"/>
                </a:solidFill>
                <a:latin typeface="Arial" panose="020B0604020202020204" pitchFamily="34" charset="0"/>
                <a:cs typeface="Arial" panose="020B0604020202020204" pitchFamily="34" charset="0"/>
              </a:rPr>
              <a:t>(2012-2015)</a:t>
            </a:r>
            <a:endParaRPr lang="es-ES" sz="1400" dirty="0">
              <a:solidFill>
                <a:schemeClr val="tx1"/>
              </a:solidFill>
              <a:latin typeface="Arial" panose="020B0604020202020204" pitchFamily="34" charset="0"/>
              <a:cs typeface="Arial" panose="020B0604020202020204" pitchFamily="34" charset="0"/>
            </a:endParaRPr>
          </a:p>
          <a:p>
            <a:pPr marL="42863" indent="0" algn="just">
              <a:lnSpc>
                <a:spcPct val="150000"/>
              </a:lnSpc>
              <a:buNone/>
            </a:pPr>
            <a:r>
              <a:rPr lang="es-ES" sz="1400" dirty="0">
                <a:solidFill>
                  <a:schemeClr val="tx1"/>
                </a:solidFill>
                <a:latin typeface="Arial" panose="020B0604020202020204" pitchFamily="34" charset="0"/>
                <a:cs typeface="Arial" panose="020B0604020202020204" pitchFamily="34" charset="0"/>
              </a:rPr>
              <a:t>Cuenta con una capa que integra información con las denuncias por violencia </a:t>
            </a:r>
            <a:r>
              <a:rPr lang="es-ES" sz="1400" dirty="0" smtClean="0">
                <a:solidFill>
                  <a:schemeClr val="tx1"/>
                </a:solidFill>
                <a:latin typeface="Arial" panose="020B0604020202020204" pitchFamily="34" charset="0"/>
                <a:cs typeface="Arial" panose="020B0604020202020204" pitchFamily="34" charset="0"/>
              </a:rPr>
              <a:t>intrafamiliar (2014 y 2015). </a:t>
            </a:r>
            <a:endParaRPr lang="es-ES" sz="1400" dirty="0">
              <a:solidFill>
                <a:schemeClr val="tx1"/>
              </a:solidFill>
              <a:latin typeface="Arial" panose="020B0604020202020204" pitchFamily="34" charset="0"/>
              <a:cs typeface="Arial" panose="020B0604020202020204" pitchFamily="34" charset="0"/>
            </a:endParaRPr>
          </a:p>
        </p:txBody>
      </p:sp>
      <p:sp>
        <p:nvSpPr>
          <p:cNvPr id="2" name="Rectángulo 1"/>
          <p:cNvSpPr/>
          <p:nvPr/>
        </p:nvSpPr>
        <p:spPr>
          <a:xfrm>
            <a:off x="109714" y="111664"/>
            <a:ext cx="4508979" cy="438582"/>
          </a:xfrm>
          <a:prstGeom prst="rect">
            <a:avLst/>
          </a:prstGeom>
        </p:spPr>
        <p:txBody>
          <a:bodyPr wrap="square">
            <a:spAutoFit/>
          </a:bodyPr>
          <a:lstStyle/>
          <a:p>
            <a:pPr algn="ctr"/>
            <a:r>
              <a:rPr lang="es-MX" sz="2250" b="1" dirty="0">
                <a:solidFill>
                  <a:schemeClr val="bg1"/>
                </a:solidFill>
                <a:cs typeface="Arial"/>
              </a:rPr>
              <a:t>Mapa Georreferenciado</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2018" y="951758"/>
            <a:ext cx="5544628" cy="31188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469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4. Presentación </a:t>
            </a:r>
            <a:r>
              <a:rPr lang="es-MX" dirty="0"/>
              <a:t>y avances del trabajo </a:t>
            </a:r>
            <a:r>
              <a:rPr lang="es-MX" dirty="0" smtClean="0"/>
              <a:t>institucional</a:t>
            </a:r>
            <a:endParaRPr lang="es-MX" dirty="0"/>
          </a:p>
        </p:txBody>
      </p:sp>
      <p:sp>
        <p:nvSpPr>
          <p:cNvPr id="3" name="Subtítulo 2"/>
          <p:cNvSpPr>
            <a:spLocks noGrp="1"/>
          </p:cNvSpPr>
          <p:nvPr>
            <p:ph type="subTitle" idx="1"/>
          </p:nvPr>
        </p:nvSpPr>
        <p:spPr>
          <a:xfrm>
            <a:off x="459850" y="2092509"/>
            <a:ext cx="8225073" cy="2316835"/>
          </a:xfrm>
        </p:spPr>
        <p:txBody>
          <a:bodyPr/>
          <a:lstStyle/>
          <a:p>
            <a:pPr marL="342900" indent="-342900">
              <a:buFont typeface="Arial"/>
              <a:buChar char="•"/>
            </a:pPr>
            <a:r>
              <a:rPr lang="es-ES" sz="1600" dirty="0" smtClean="0"/>
              <a:t>Unidad de Tecnologías de la Información</a:t>
            </a:r>
          </a:p>
          <a:p>
            <a:pPr marL="342900" indent="-342900">
              <a:buFont typeface="Arial"/>
              <a:buChar char="•"/>
            </a:pPr>
            <a:r>
              <a:rPr lang="es-ES" sz="1600" dirty="0"/>
              <a:t>Unidad </a:t>
            </a:r>
            <a:r>
              <a:rPr lang="es-ES" sz="1600" dirty="0" smtClean="0"/>
              <a:t>Sociodemográfica</a:t>
            </a:r>
          </a:p>
          <a:p>
            <a:pPr marL="342900" indent="-342900">
              <a:buFont typeface="Arial"/>
              <a:buChar char="•"/>
            </a:pPr>
            <a:r>
              <a:rPr lang="es-ES" sz="1600" dirty="0" smtClean="0"/>
              <a:t>Unidad </a:t>
            </a:r>
            <a:r>
              <a:rPr lang="es-ES" sz="1600" dirty="0"/>
              <a:t>de Información </a:t>
            </a:r>
            <a:r>
              <a:rPr lang="es-ES" sz="1600" dirty="0" smtClean="0"/>
              <a:t>Geografía y Medio Ambiente</a:t>
            </a:r>
          </a:p>
          <a:p>
            <a:pPr marL="342900" indent="-342900">
              <a:buFont typeface="Arial"/>
              <a:buChar char="•"/>
            </a:pPr>
            <a:r>
              <a:rPr lang="es-ES" sz="1600" dirty="0"/>
              <a:t>Unidad de Información Económico </a:t>
            </a:r>
            <a:r>
              <a:rPr lang="es-ES" sz="1600" dirty="0" smtClean="0"/>
              <a:t>Financiera</a:t>
            </a:r>
          </a:p>
          <a:p>
            <a:pPr marL="342900" indent="-342900">
              <a:buFont typeface="Arial"/>
              <a:buChar char="•"/>
            </a:pPr>
            <a:r>
              <a:rPr lang="es-ES" sz="1600" dirty="0" smtClean="0"/>
              <a:t>Unidad de Información de Gobierno, Seguridad y Justicia</a:t>
            </a:r>
          </a:p>
          <a:p>
            <a:pPr marL="342900" indent="-342900">
              <a:buFont typeface="Arial"/>
              <a:buChar char="•"/>
            </a:pPr>
            <a:r>
              <a:rPr lang="es-ES" sz="1600" dirty="0" smtClean="0"/>
              <a:t>Coordinación del Sistema</a:t>
            </a:r>
            <a:endParaRPr lang="es-ES" sz="1600" dirty="0"/>
          </a:p>
        </p:txBody>
      </p:sp>
    </p:spTree>
    <p:extLst>
      <p:ext uri="{BB962C8B-B14F-4D97-AF65-F5344CB8AC3E}">
        <p14:creationId xmlns:p14="http://schemas.microsoft.com/office/powerpoint/2010/main" val="37104978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19270" y="711785"/>
            <a:ext cx="8766313" cy="3831358"/>
          </a:xfrm>
          <a:prstGeom prst="rect">
            <a:avLst/>
          </a:prstGeom>
        </p:spPr>
        <p:txBody>
          <a:bodyPr vert="horz" lIns="0" tIns="0" rIns="0" bIns="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42863" indent="0" algn="just">
              <a:buNone/>
            </a:pPr>
            <a:r>
              <a:rPr lang="es-ES" sz="1600" dirty="0">
                <a:solidFill>
                  <a:schemeClr val="tx1"/>
                </a:solidFill>
                <a:latin typeface="Arial" panose="020B0604020202020204" pitchFamily="34" charset="0"/>
                <a:cs typeface="Arial" panose="020B0604020202020204" pitchFamily="34" charset="0"/>
              </a:rPr>
              <a:t>Respecto al tema de robos, se integró información del delito de robo común para los municipios de Guadalajara, Zapopan, Tlaquepaque y Tonalá, se presentan desagregados a nivel de colonia, de acuerdo a la información que publica la Fiscalía General del </a:t>
            </a:r>
            <a:r>
              <a:rPr lang="es-ES" sz="1600" dirty="0" smtClean="0">
                <a:solidFill>
                  <a:schemeClr val="tx1"/>
                </a:solidFill>
                <a:latin typeface="Arial" panose="020B0604020202020204" pitchFamily="34" charset="0"/>
                <a:cs typeface="Arial" panose="020B0604020202020204" pitchFamily="34" charset="0"/>
              </a:rPr>
              <a:t>Estado (2014-2015).</a:t>
            </a:r>
            <a:endParaRPr lang="es-ES" sz="1600" dirty="0">
              <a:solidFill>
                <a:schemeClr val="tx1"/>
              </a:solidFill>
              <a:latin typeface="Arial" panose="020B0604020202020204" pitchFamily="34" charset="0"/>
              <a:cs typeface="Arial" panose="020B0604020202020204" pitchFamily="34" charset="0"/>
            </a:endParaRPr>
          </a:p>
          <a:p>
            <a:pPr marL="42863" indent="0" algn="just">
              <a:buNone/>
            </a:pPr>
            <a:r>
              <a:rPr lang="es-ES" sz="1600" dirty="0">
                <a:solidFill>
                  <a:schemeClr val="tx1"/>
                </a:solidFill>
                <a:latin typeface="Arial" panose="020B0604020202020204" pitchFamily="34" charset="0"/>
                <a:cs typeface="Arial" panose="020B0604020202020204" pitchFamily="34" charset="0"/>
              </a:rPr>
              <a:t>Las modalidades de tipo de robo que se integraron son:</a:t>
            </a:r>
          </a:p>
          <a:p>
            <a:pPr marL="42863" indent="0" algn="just">
              <a:lnSpc>
                <a:spcPct val="150000"/>
              </a:lnSpc>
              <a:buNone/>
            </a:pPr>
            <a:endParaRPr lang="es-ES" sz="1050" dirty="0">
              <a:solidFill>
                <a:schemeClr val="tx1"/>
              </a:solidFill>
              <a:latin typeface="Arial" panose="020B0604020202020204" pitchFamily="34" charset="0"/>
              <a:cs typeface="Arial" panose="020B0604020202020204" pitchFamily="34" charset="0"/>
            </a:endParaRPr>
          </a:p>
          <a:p>
            <a:pPr marL="42863" indent="0" algn="just">
              <a:buNone/>
            </a:pPr>
            <a:r>
              <a:rPr lang="es-ES" sz="1050" dirty="0">
                <a:solidFill>
                  <a:schemeClr val="tx1"/>
                </a:solidFill>
                <a:latin typeface="Arial" panose="020B0604020202020204" pitchFamily="34" charset="0"/>
                <a:cs typeface="Arial" panose="020B0604020202020204" pitchFamily="34" charset="0"/>
              </a:rPr>
              <a:t>	</a:t>
            </a:r>
            <a:r>
              <a:rPr lang="es-ES" sz="1000" dirty="0" smtClean="0">
                <a:solidFill>
                  <a:schemeClr val="tx1"/>
                </a:solidFill>
                <a:latin typeface="Arial" panose="020B0604020202020204" pitchFamily="34" charset="0"/>
                <a:cs typeface="Arial" panose="020B0604020202020204" pitchFamily="34" charset="0"/>
              </a:rPr>
              <a:t>Robo </a:t>
            </a:r>
            <a:r>
              <a:rPr lang="es-ES" sz="1000" dirty="0">
                <a:solidFill>
                  <a:schemeClr val="tx1"/>
                </a:solidFill>
                <a:latin typeface="Arial" panose="020B0604020202020204" pitchFamily="34" charset="0"/>
                <a:cs typeface="Arial" panose="020B0604020202020204" pitchFamily="34" charset="0"/>
              </a:rPr>
              <a:t>de </a:t>
            </a:r>
            <a:r>
              <a:rPr lang="es-ES" sz="1000" dirty="0" smtClean="0">
                <a:solidFill>
                  <a:schemeClr val="tx1"/>
                </a:solidFill>
                <a:latin typeface="Arial" panose="020B0604020202020204" pitchFamily="34" charset="0"/>
                <a:cs typeface="Arial" panose="020B0604020202020204" pitchFamily="34" charset="0"/>
              </a:rPr>
              <a:t>autopartes	</a:t>
            </a:r>
            <a:r>
              <a:rPr lang="es-ES" sz="1000" dirty="0">
                <a:solidFill>
                  <a:schemeClr val="tx1"/>
                </a:solidFill>
                <a:latin typeface="Arial" panose="020B0604020202020204" pitchFamily="34" charset="0"/>
                <a:cs typeface="Arial" panose="020B0604020202020204" pitchFamily="34" charset="0"/>
              </a:rPr>
              <a:t>  </a:t>
            </a: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a bancos </a:t>
            </a:r>
          </a:p>
          <a:p>
            <a:pPr marL="42863" indent="0" algn="just">
              <a:buNone/>
            </a:pP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a cajeros	</a:t>
            </a: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a carga pesada</a:t>
            </a:r>
          </a:p>
          <a:p>
            <a:pPr marL="42863" indent="0" algn="just">
              <a:buNone/>
            </a:pPr>
            <a:r>
              <a:rPr lang="es-ES" sz="1000" dirty="0">
                <a:solidFill>
                  <a:schemeClr val="tx1"/>
                </a:solidFill>
                <a:latin typeface="Arial" panose="020B0604020202020204" pitchFamily="34" charset="0"/>
                <a:cs typeface="Arial" panose="020B0604020202020204" pitchFamily="34" charset="0"/>
              </a:rPr>
              <a:t>	</a:t>
            </a:r>
            <a:r>
              <a:rPr lang="es-ES" sz="1000" dirty="0" smtClean="0">
                <a:solidFill>
                  <a:schemeClr val="tx1"/>
                </a:solidFill>
                <a:latin typeface="Arial" panose="020B0604020202020204" pitchFamily="34" charset="0"/>
                <a:cs typeface="Arial" panose="020B0604020202020204" pitchFamily="34" charset="0"/>
              </a:rPr>
              <a:t>Robo </a:t>
            </a:r>
            <a:r>
              <a:rPr lang="es-ES" sz="1000" dirty="0">
                <a:solidFill>
                  <a:schemeClr val="tx1"/>
                </a:solidFill>
                <a:latin typeface="Arial" panose="020B0604020202020204" pitchFamily="34" charset="0"/>
                <a:cs typeface="Arial" panose="020B0604020202020204" pitchFamily="34" charset="0"/>
              </a:rPr>
              <a:t>a casa habitación		</a:t>
            </a: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a cuentahabientes</a:t>
            </a:r>
          </a:p>
          <a:p>
            <a:pPr marL="42863" indent="0" algn="just">
              <a:buNone/>
            </a:pPr>
            <a:r>
              <a:rPr lang="es-ES" sz="1000" dirty="0">
                <a:solidFill>
                  <a:schemeClr val="tx1"/>
                </a:solidFill>
                <a:latin typeface="Arial" panose="020B0604020202020204" pitchFamily="34" charset="0"/>
                <a:cs typeface="Arial" panose="020B0604020202020204" pitchFamily="34" charset="0"/>
              </a:rPr>
              <a:t>	</a:t>
            </a:r>
            <a:r>
              <a:rPr lang="es-ES" sz="1000" dirty="0" smtClean="0">
                <a:solidFill>
                  <a:schemeClr val="tx1"/>
                </a:solidFill>
                <a:latin typeface="Arial" panose="020B0604020202020204" pitchFamily="34" charset="0"/>
                <a:cs typeface="Arial" panose="020B0604020202020204" pitchFamily="34" charset="0"/>
              </a:rPr>
              <a:t>Robo </a:t>
            </a:r>
            <a:r>
              <a:rPr lang="es-ES" sz="1000" dirty="0">
                <a:solidFill>
                  <a:schemeClr val="tx1"/>
                </a:solidFill>
                <a:latin typeface="Arial" panose="020B0604020202020204" pitchFamily="34" charset="0"/>
                <a:cs typeface="Arial" panose="020B0604020202020204" pitchFamily="34" charset="0"/>
              </a:rPr>
              <a:t>a magisterio		</a:t>
            </a: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a maquinaria pesada</a:t>
            </a:r>
          </a:p>
          <a:p>
            <a:pPr marL="42863" indent="0" algn="just">
              <a:buNone/>
            </a:pPr>
            <a:r>
              <a:rPr lang="es-ES" sz="1000" dirty="0">
                <a:solidFill>
                  <a:schemeClr val="tx1"/>
                </a:solidFill>
                <a:latin typeface="Arial" panose="020B0604020202020204" pitchFamily="34" charset="0"/>
                <a:cs typeface="Arial" panose="020B0604020202020204" pitchFamily="34" charset="0"/>
              </a:rPr>
              <a:t>	</a:t>
            </a:r>
            <a:r>
              <a:rPr lang="es-ES" sz="1000" dirty="0" smtClean="0">
                <a:solidFill>
                  <a:schemeClr val="tx1"/>
                </a:solidFill>
                <a:latin typeface="Arial" panose="020B0604020202020204" pitchFamily="34" charset="0"/>
                <a:cs typeface="Arial" panose="020B0604020202020204" pitchFamily="34" charset="0"/>
              </a:rPr>
              <a:t>Robo </a:t>
            </a:r>
            <a:r>
              <a:rPr lang="es-ES" sz="1000" dirty="0">
                <a:solidFill>
                  <a:schemeClr val="tx1"/>
                </a:solidFill>
                <a:latin typeface="Arial" panose="020B0604020202020204" pitchFamily="34" charset="0"/>
                <a:cs typeface="Arial" panose="020B0604020202020204" pitchFamily="34" charset="0"/>
              </a:rPr>
              <a:t>de menores		</a:t>
            </a: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de motocicletas</a:t>
            </a:r>
          </a:p>
          <a:p>
            <a:pPr marL="42863" indent="0" algn="just">
              <a:buNone/>
            </a:pPr>
            <a:r>
              <a:rPr lang="es-ES" sz="1000" dirty="0">
                <a:solidFill>
                  <a:schemeClr val="tx1"/>
                </a:solidFill>
                <a:latin typeface="Arial" panose="020B0604020202020204" pitchFamily="34" charset="0"/>
                <a:cs typeface="Arial" panose="020B0604020202020204" pitchFamily="34" charset="0"/>
              </a:rPr>
              <a:t>	</a:t>
            </a:r>
            <a:r>
              <a:rPr lang="es-ES" sz="1000" dirty="0" smtClean="0">
                <a:solidFill>
                  <a:schemeClr val="tx1"/>
                </a:solidFill>
                <a:latin typeface="Arial" panose="020B0604020202020204" pitchFamily="34" charset="0"/>
                <a:cs typeface="Arial" panose="020B0604020202020204" pitchFamily="34" charset="0"/>
              </a:rPr>
              <a:t>Robo  </a:t>
            </a:r>
            <a:r>
              <a:rPr lang="es-ES" sz="1000" dirty="0">
                <a:solidFill>
                  <a:schemeClr val="tx1"/>
                </a:solidFill>
                <a:latin typeface="Arial" panose="020B0604020202020204" pitchFamily="34" charset="0"/>
                <a:cs typeface="Arial" panose="020B0604020202020204" pitchFamily="34" charset="0"/>
              </a:rPr>
              <a:t>a negocios		</a:t>
            </a: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a personas</a:t>
            </a:r>
          </a:p>
          <a:p>
            <a:pPr marL="42863" indent="0" algn="just">
              <a:buNone/>
            </a:pP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a tienda de autoservicio 		</a:t>
            </a: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a transporte de Valores</a:t>
            </a:r>
          </a:p>
          <a:p>
            <a:pPr marL="42863" indent="0" algn="just">
              <a:buNone/>
            </a:pPr>
            <a:r>
              <a:rPr lang="es-ES" sz="1000" dirty="0">
                <a:solidFill>
                  <a:schemeClr val="tx1"/>
                </a:solidFill>
                <a:latin typeface="Arial" panose="020B0604020202020204" pitchFamily="34" charset="0"/>
                <a:cs typeface="Arial" panose="020B0604020202020204" pitchFamily="34" charset="0"/>
              </a:rPr>
              <a:t>	</a:t>
            </a:r>
            <a:r>
              <a:rPr lang="es-ES" sz="1000" dirty="0" smtClean="0">
                <a:solidFill>
                  <a:schemeClr val="tx1"/>
                </a:solidFill>
                <a:latin typeface="Arial" panose="020B0604020202020204" pitchFamily="34" charset="0"/>
                <a:cs typeface="Arial" panose="020B0604020202020204" pitchFamily="34" charset="0"/>
              </a:rPr>
              <a:t>Robos </a:t>
            </a:r>
            <a:r>
              <a:rPr lang="es-ES" sz="1000" dirty="0">
                <a:solidFill>
                  <a:schemeClr val="tx1"/>
                </a:solidFill>
                <a:latin typeface="Arial" panose="020B0604020202020204" pitchFamily="34" charset="0"/>
                <a:cs typeface="Arial" panose="020B0604020202020204" pitchFamily="34" charset="0"/>
              </a:rPr>
              <a:t>varios 		</a:t>
            </a: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a vehículos</a:t>
            </a:r>
          </a:p>
          <a:p>
            <a:pPr marL="42863" indent="0" algn="just">
              <a:buNone/>
            </a:pPr>
            <a:r>
              <a:rPr lang="es-ES" sz="1000" dirty="0">
                <a:solidFill>
                  <a:schemeClr val="tx1"/>
                </a:solidFill>
                <a:latin typeface="Arial" panose="020B0604020202020204" pitchFamily="34" charset="0"/>
                <a:cs typeface="Arial" panose="020B0604020202020204" pitchFamily="34" charset="0"/>
              </a:rPr>
              <a:t>	</a:t>
            </a:r>
            <a:r>
              <a:rPr lang="es-ES" sz="1000" dirty="0" smtClean="0">
                <a:solidFill>
                  <a:schemeClr val="tx1"/>
                </a:solidFill>
                <a:latin typeface="Arial" panose="020B0604020202020204" pitchFamily="34" charset="0"/>
                <a:cs typeface="Arial" panose="020B0604020202020204" pitchFamily="34" charset="0"/>
              </a:rPr>
              <a:t>Robo </a:t>
            </a:r>
            <a:r>
              <a:rPr lang="es-ES" sz="1000" dirty="0">
                <a:solidFill>
                  <a:schemeClr val="tx1"/>
                </a:solidFill>
                <a:latin typeface="Arial" panose="020B0604020202020204" pitchFamily="34" charset="0"/>
                <a:cs typeface="Arial" panose="020B0604020202020204" pitchFamily="34" charset="0"/>
              </a:rPr>
              <a:t>a vehículos (Interior)		</a:t>
            </a:r>
            <a:r>
              <a:rPr lang="es-ES" sz="1000" dirty="0" smtClean="0">
                <a:solidFill>
                  <a:schemeClr val="tx1"/>
                </a:solidFill>
                <a:latin typeface="Arial" panose="020B0604020202020204" pitchFamily="34" charset="0"/>
                <a:cs typeface="Arial" panose="020B0604020202020204" pitchFamily="34" charset="0"/>
              </a:rPr>
              <a:t>                    Robo </a:t>
            </a:r>
            <a:r>
              <a:rPr lang="es-ES" sz="1000" dirty="0">
                <a:solidFill>
                  <a:schemeClr val="tx1"/>
                </a:solidFill>
                <a:latin typeface="Arial" panose="020B0604020202020204" pitchFamily="34" charset="0"/>
                <a:cs typeface="Arial" panose="020B0604020202020204" pitchFamily="34" charset="0"/>
              </a:rPr>
              <a:t>de vehículos de carga liviana</a:t>
            </a:r>
          </a:p>
          <a:p>
            <a:pPr marL="42863" indent="0" algn="just">
              <a:buNone/>
            </a:pPr>
            <a:r>
              <a:rPr lang="es-ES" sz="1000" dirty="0">
                <a:solidFill>
                  <a:schemeClr val="tx1"/>
                </a:solidFill>
                <a:latin typeface="Arial" panose="020B0604020202020204" pitchFamily="34" charset="0"/>
                <a:cs typeface="Arial" panose="020B0604020202020204" pitchFamily="34" charset="0"/>
              </a:rPr>
              <a:t>	</a:t>
            </a:r>
            <a:r>
              <a:rPr lang="es-ES" sz="1000" dirty="0" smtClean="0">
                <a:solidFill>
                  <a:schemeClr val="tx1"/>
                </a:solidFill>
                <a:latin typeface="Arial" panose="020B0604020202020204" pitchFamily="34" charset="0"/>
                <a:cs typeface="Arial" panose="020B0604020202020204" pitchFamily="34" charset="0"/>
              </a:rPr>
              <a:t>Robo </a:t>
            </a:r>
            <a:r>
              <a:rPr lang="es-ES" sz="1000" dirty="0">
                <a:solidFill>
                  <a:schemeClr val="tx1"/>
                </a:solidFill>
                <a:latin typeface="Arial" panose="020B0604020202020204" pitchFamily="34" charset="0"/>
                <a:cs typeface="Arial" panose="020B0604020202020204" pitchFamily="34" charset="0"/>
              </a:rPr>
              <a:t>de vehículos particulares		</a:t>
            </a:r>
            <a:r>
              <a:rPr lang="es-ES" sz="1000" dirty="0" smtClean="0">
                <a:solidFill>
                  <a:schemeClr val="tx1"/>
                </a:solidFill>
                <a:latin typeface="Arial" panose="020B0604020202020204" pitchFamily="34" charset="0"/>
                <a:cs typeface="Arial" panose="020B0604020202020204" pitchFamily="34" charset="0"/>
              </a:rPr>
              <a:t>                    Sustracción </a:t>
            </a:r>
            <a:r>
              <a:rPr lang="es-ES" sz="1000" dirty="0">
                <a:solidFill>
                  <a:schemeClr val="tx1"/>
                </a:solidFill>
                <a:latin typeface="Arial" panose="020B0604020202020204" pitchFamily="34" charset="0"/>
                <a:cs typeface="Arial" panose="020B0604020202020204" pitchFamily="34" charset="0"/>
              </a:rPr>
              <a:t>de menores </a:t>
            </a:r>
          </a:p>
        </p:txBody>
      </p:sp>
      <p:sp>
        <p:nvSpPr>
          <p:cNvPr id="2" name="Rectángulo 1"/>
          <p:cNvSpPr/>
          <p:nvPr/>
        </p:nvSpPr>
        <p:spPr>
          <a:xfrm>
            <a:off x="0" y="65282"/>
            <a:ext cx="9027659" cy="438582"/>
          </a:xfrm>
          <a:prstGeom prst="rect">
            <a:avLst/>
          </a:prstGeom>
        </p:spPr>
        <p:txBody>
          <a:bodyPr wrap="square">
            <a:spAutoFit/>
          </a:bodyPr>
          <a:lstStyle/>
          <a:p>
            <a:pPr algn="ctr"/>
            <a:r>
              <a:rPr lang="es-MX" sz="2250" b="1" dirty="0">
                <a:solidFill>
                  <a:schemeClr val="bg1"/>
                </a:solidFill>
                <a:cs typeface="Arial"/>
              </a:rPr>
              <a:t>Información temática </a:t>
            </a:r>
            <a:r>
              <a:rPr lang="es-MX" sz="2250" b="1" dirty="0" smtClean="0">
                <a:solidFill>
                  <a:schemeClr val="bg1"/>
                </a:solidFill>
                <a:cs typeface="Arial"/>
              </a:rPr>
              <a:t>georreferenciada en el Mapa Jalisco</a:t>
            </a:r>
            <a:endParaRPr lang="es-MX" sz="2250" b="1" dirty="0">
              <a:solidFill>
                <a:schemeClr val="bg1"/>
              </a:solidFill>
              <a:cs typeface="Arial"/>
            </a:endParaRPr>
          </a:p>
        </p:txBody>
      </p:sp>
    </p:spTree>
    <p:extLst>
      <p:ext uri="{BB962C8B-B14F-4D97-AF65-F5344CB8AC3E}">
        <p14:creationId xmlns:p14="http://schemas.microsoft.com/office/powerpoint/2010/main" val="36558203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020" y="715616"/>
            <a:ext cx="8444743" cy="39093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ángulo 2"/>
          <p:cNvSpPr/>
          <p:nvPr/>
        </p:nvSpPr>
        <p:spPr>
          <a:xfrm>
            <a:off x="591548" y="125423"/>
            <a:ext cx="3108543" cy="369332"/>
          </a:xfrm>
          <a:prstGeom prst="rect">
            <a:avLst/>
          </a:prstGeom>
        </p:spPr>
        <p:txBody>
          <a:bodyPr wrap="none">
            <a:spAutoFit/>
          </a:bodyPr>
          <a:lstStyle/>
          <a:p>
            <a:pPr algn="ctr"/>
            <a:r>
              <a:rPr lang="es-MX" b="1" dirty="0" smtClean="0">
                <a:solidFill>
                  <a:schemeClr val="bg1"/>
                </a:solidFill>
                <a:cs typeface="Arial"/>
              </a:rPr>
              <a:t>Delito de robo por colonia </a:t>
            </a:r>
            <a:endParaRPr lang="es-MX" b="1" dirty="0">
              <a:solidFill>
                <a:schemeClr val="bg1"/>
              </a:solidFill>
              <a:cs typeface="Arial"/>
            </a:endParaRPr>
          </a:p>
        </p:txBody>
      </p:sp>
    </p:spTree>
    <p:extLst>
      <p:ext uri="{BB962C8B-B14F-4D97-AF65-F5344CB8AC3E}">
        <p14:creationId xmlns:p14="http://schemas.microsoft.com/office/powerpoint/2010/main" val="11058438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MX" dirty="0" smtClean="0"/>
              <a:t>5.- Productos INEGI </a:t>
            </a:r>
            <a:endParaRPr lang="es-MX" dirty="0"/>
          </a:p>
        </p:txBody>
      </p:sp>
      <p:sp>
        <p:nvSpPr>
          <p:cNvPr id="2" name="Rectángulo 1"/>
          <p:cNvSpPr/>
          <p:nvPr/>
        </p:nvSpPr>
        <p:spPr>
          <a:xfrm>
            <a:off x="324678" y="724226"/>
            <a:ext cx="8362121" cy="877163"/>
          </a:xfrm>
          <a:prstGeom prst="rect">
            <a:avLst/>
          </a:prstGeom>
        </p:spPr>
        <p:txBody>
          <a:bodyPr wrap="square">
            <a:spAutoFit/>
          </a:bodyPr>
          <a:lstStyle/>
          <a:p>
            <a:pPr lvl="0" algn="just"/>
            <a:r>
              <a:rPr lang="es-MX" sz="1700" dirty="0">
                <a:latin typeface="Arial" panose="020B0604020202020204" pitchFamily="34" charset="0"/>
                <a:cs typeface="Arial" panose="020B0604020202020204" pitchFamily="34" charset="0"/>
              </a:rPr>
              <a:t>De los productos publicados por INEGI, la </a:t>
            </a:r>
            <a:r>
              <a:rPr lang="es-MX" sz="1700" dirty="0" err="1">
                <a:latin typeface="Arial" panose="020B0604020202020204" pitchFamily="34" charset="0"/>
                <a:cs typeface="Arial" panose="020B0604020202020204" pitchFamily="34" charset="0"/>
              </a:rPr>
              <a:t>UGSyJ</a:t>
            </a:r>
            <a:r>
              <a:rPr lang="es-MX" sz="1700" dirty="0">
                <a:latin typeface="Arial" panose="020B0604020202020204" pitchFamily="34" charset="0"/>
                <a:cs typeface="Arial" panose="020B0604020202020204" pitchFamily="34" charset="0"/>
              </a:rPr>
              <a:t>, trabaja el </a:t>
            </a:r>
            <a:r>
              <a:rPr lang="es-MX" sz="1700" dirty="0" smtClean="0">
                <a:latin typeface="Arial" panose="020B0604020202020204" pitchFamily="34" charset="0"/>
                <a:cs typeface="Arial" panose="020B0604020202020204" pitchFamily="34" charset="0"/>
              </a:rPr>
              <a:t>análisis, la explotación y actualización de datos para </a:t>
            </a:r>
            <a:r>
              <a:rPr lang="es-MX" sz="1700" dirty="0">
                <a:latin typeface="Arial" panose="020B0604020202020204" pitchFamily="34" charset="0"/>
                <a:cs typeface="Arial" panose="020B0604020202020204" pitchFamily="34" charset="0"/>
              </a:rPr>
              <a:t>Jalisco, elaborando fichas </a:t>
            </a:r>
            <a:r>
              <a:rPr lang="es-MX" sz="1700" dirty="0" smtClean="0">
                <a:latin typeface="Arial" panose="020B0604020202020204" pitchFamily="34" charset="0"/>
                <a:cs typeface="Arial" panose="020B0604020202020204" pitchFamily="34" charset="0"/>
              </a:rPr>
              <a:t>técnicas, presentaciones e infografías de los hallazgos.</a:t>
            </a:r>
            <a:endParaRPr lang="es-MX" sz="17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1591089" y="1547813"/>
            <a:ext cx="6108424" cy="3196742"/>
          </a:xfrm>
          <a:prstGeom prst="rect">
            <a:avLst/>
          </a:prstGeom>
        </p:spPr>
      </p:pic>
    </p:spTree>
    <p:extLst>
      <p:ext uri="{BB962C8B-B14F-4D97-AF65-F5344CB8AC3E}">
        <p14:creationId xmlns:p14="http://schemas.microsoft.com/office/powerpoint/2010/main" val="24152702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INEGI</a:t>
            </a:r>
            <a:endParaRPr lang="es-ES" dirty="0"/>
          </a:p>
        </p:txBody>
      </p:sp>
      <p:sp>
        <p:nvSpPr>
          <p:cNvPr id="3" name="AutoShape 4" descr="Resultado de imagen para SNSP logo"/>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1" name="Marcador de contenido 3"/>
          <p:cNvSpPr txBox="1">
            <a:spLocks/>
          </p:cNvSpPr>
          <p:nvPr/>
        </p:nvSpPr>
        <p:spPr>
          <a:xfrm>
            <a:off x="460375" y="1966685"/>
            <a:ext cx="2196782" cy="1146629"/>
          </a:xfrm>
          <a:prstGeom prst="rect">
            <a:avLst/>
          </a:prstGeom>
        </p:spPr>
        <p:txBody>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ES" dirty="0" smtClean="0"/>
          </a:p>
          <a:p>
            <a:pPr algn="just"/>
            <a:endParaRPr lang="es-ES" dirty="0" smtClean="0"/>
          </a:p>
          <a:p>
            <a:pPr algn="just"/>
            <a:endParaRPr lang="es-ES" dirty="0"/>
          </a:p>
        </p:txBody>
      </p:sp>
      <p:pic>
        <p:nvPicPr>
          <p:cNvPr id="8" name="7 Imagen" descr="Recorte de pantalla"/>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8779" y="758824"/>
            <a:ext cx="2772966" cy="3562350"/>
          </a:xfrm>
          <a:prstGeom prst="rect">
            <a:avLst/>
          </a:prstGeom>
        </p:spPr>
      </p:pic>
      <p:pic>
        <p:nvPicPr>
          <p:cNvPr id="12" name="6 Marcador de contenido" descr="Recorte de pantalla">
            <a:hlinkClick r:id="rId3" action="ppaction://hlinkfile"/>
          </p:cNvPr>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3332559" y="725491"/>
            <a:ext cx="2766220" cy="3595683"/>
          </a:xfrm>
        </p:spPr>
      </p:pic>
      <p:sp>
        <p:nvSpPr>
          <p:cNvPr id="13" name="Marcador de contenido 3"/>
          <p:cNvSpPr txBox="1">
            <a:spLocks/>
          </p:cNvSpPr>
          <p:nvPr/>
        </p:nvSpPr>
        <p:spPr>
          <a:xfrm>
            <a:off x="307975" y="1406984"/>
            <a:ext cx="2580883" cy="2266030"/>
          </a:xfrm>
          <a:prstGeom prst="rect">
            <a:avLst/>
          </a:prstGeom>
        </p:spPr>
        <p:txBody>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ES" sz="1800" dirty="0" smtClean="0">
                <a:latin typeface="Arial" panose="020B0604020202020204" pitchFamily="34" charset="0"/>
                <a:cs typeface="Arial" panose="020B0604020202020204" pitchFamily="34" charset="0"/>
              </a:rPr>
              <a:t>Fichas informativas que contienen de forma breve, lo más significativo de un censo, encuesta o registro administrativo.</a:t>
            </a:r>
          </a:p>
          <a:p>
            <a:pPr algn="just"/>
            <a:endParaRPr lang="es-ES" dirty="0"/>
          </a:p>
        </p:txBody>
      </p:sp>
    </p:spTree>
    <p:extLst>
      <p:ext uri="{BB962C8B-B14F-4D97-AF65-F5344CB8AC3E}">
        <p14:creationId xmlns:p14="http://schemas.microsoft.com/office/powerpoint/2010/main" val="41710553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199" y="0"/>
            <a:ext cx="8441635" cy="598463"/>
          </a:xfrm>
        </p:spPr>
        <p:txBody>
          <a:bodyPr/>
          <a:lstStyle/>
          <a:p>
            <a:r>
              <a:rPr lang="es-MX" sz="1900" dirty="0"/>
              <a:t>6.- Secretariado Ejecutivo del Sistema Nacional de Seguridad Pública</a:t>
            </a:r>
            <a:endParaRPr lang="es-ES" sz="1900" dirty="0"/>
          </a:p>
        </p:txBody>
      </p:sp>
      <p:sp>
        <p:nvSpPr>
          <p:cNvPr id="3" name="AutoShape 4" descr="Resultado de imagen para SNSP logo"/>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1" name="Marcador de contenido 3"/>
          <p:cNvSpPr txBox="1">
            <a:spLocks/>
          </p:cNvSpPr>
          <p:nvPr/>
        </p:nvSpPr>
        <p:spPr>
          <a:xfrm>
            <a:off x="460375" y="1966685"/>
            <a:ext cx="2196782" cy="1146629"/>
          </a:xfrm>
          <a:prstGeom prst="rect">
            <a:avLst/>
          </a:prstGeom>
        </p:spPr>
        <p:txBody>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ES" dirty="0" smtClean="0"/>
          </a:p>
          <a:p>
            <a:pPr algn="just"/>
            <a:endParaRPr lang="es-ES" dirty="0" smtClean="0"/>
          </a:p>
          <a:p>
            <a:pPr algn="just"/>
            <a:endParaRPr lang="es-ES" dirty="0"/>
          </a:p>
        </p:txBody>
      </p:sp>
      <p:pic>
        <p:nvPicPr>
          <p:cNvPr id="5" name="4 Imagen" descr="Recorte de pantalla">
            <a:hlinkClick r:id="rId2" action="ppaction://hlinkfile"/>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5366" y="723270"/>
            <a:ext cx="2597544" cy="1683426"/>
          </a:xfrm>
          <a:prstGeom prst="rect">
            <a:avLst/>
          </a:prstGeom>
        </p:spPr>
      </p:pic>
      <p:pic>
        <p:nvPicPr>
          <p:cNvPr id="6" name="5 Imagen" descr="Recorte de pantalla">
            <a:hlinkClick r:id="rId4" action="ppaction://hlinkpres?slideindex=1&amp;slidetitle="/>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7511" y="870208"/>
            <a:ext cx="2561129" cy="1389549"/>
          </a:xfrm>
          <a:prstGeom prst="rect">
            <a:avLst/>
          </a:prstGeom>
        </p:spPr>
      </p:pic>
      <p:pic>
        <p:nvPicPr>
          <p:cNvPr id="7" name="6 Imagen" descr="Recorte de pantalla">
            <a:hlinkClick r:id="rId6" action="ppaction://hlinkfile"/>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84138" y="2816028"/>
            <a:ext cx="3231248" cy="1534843"/>
          </a:xfrm>
          <a:prstGeom prst="rect">
            <a:avLst/>
          </a:prstGeom>
        </p:spPr>
      </p:pic>
      <p:sp>
        <p:nvSpPr>
          <p:cNvPr id="4" name="Rectángulo 3"/>
          <p:cNvSpPr/>
          <p:nvPr/>
        </p:nvSpPr>
        <p:spPr>
          <a:xfrm>
            <a:off x="245261" y="870208"/>
            <a:ext cx="2914209" cy="3493264"/>
          </a:xfrm>
          <a:prstGeom prst="rect">
            <a:avLst/>
          </a:prstGeom>
        </p:spPr>
        <p:txBody>
          <a:bodyPr wrap="square">
            <a:spAutoFit/>
          </a:bodyPr>
          <a:lstStyle/>
          <a:p>
            <a:pPr algn="just"/>
            <a:r>
              <a:rPr lang="es-MX" sz="1700" dirty="0">
                <a:latin typeface="Arial" panose="020B0604020202020204" pitchFamily="34" charset="0"/>
                <a:cs typeface="Arial" panose="020B0604020202020204" pitchFamily="34" charset="0"/>
              </a:rPr>
              <a:t>Del SESNSP, se toman los registros administrativos publicados para trabajar en la explotación, análisis y actualización de las cifras sobre la incidencia </a:t>
            </a:r>
            <a:r>
              <a:rPr lang="es-MX" sz="1700" dirty="0" smtClean="0">
                <a:latin typeface="Arial" panose="020B0604020202020204" pitchFamily="34" charset="0"/>
                <a:cs typeface="Arial" panose="020B0604020202020204" pitchFamily="34" charset="0"/>
              </a:rPr>
              <a:t>delictiva.</a:t>
            </a:r>
          </a:p>
          <a:p>
            <a:pPr algn="just"/>
            <a:endParaRPr lang="es-MX" sz="1700" dirty="0">
              <a:latin typeface="Arial" panose="020B0604020202020204" pitchFamily="34" charset="0"/>
              <a:cs typeface="Arial" panose="020B0604020202020204" pitchFamily="34" charset="0"/>
            </a:endParaRPr>
          </a:p>
          <a:p>
            <a:pPr algn="just"/>
            <a:r>
              <a:rPr lang="es-MX" sz="1700" dirty="0" smtClean="0">
                <a:latin typeface="Arial" panose="020B0604020202020204" pitchFamily="34" charset="0"/>
                <a:cs typeface="Arial" panose="020B0604020202020204" pitchFamily="34" charset="0"/>
              </a:rPr>
              <a:t>Se muestra la información </a:t>
            </a:r>
            <a:r>
              <a:rPr lang="es-MX" sz="1700" dirty="0">
                <a:latin typeface="Arial" panose="020B0604020202020204" pitchFamily="34" charset="0"/>
                <a:cs typeface="Arial" panose="020B0604020202020204" pitchFamily="34" charset="0"/>
              </a:rPr>
              <a:t>a través de fichas técnicas y presentaciones, </a:t>
            </a:r>
            <a:r>
              <a:rPr lang="es-MX" sz="1700" dirty="0" smtClean="0">
                <a:latin typeface="Arial" panose="020B0604020202020204" pitchFamily="34" charset="0"/>
                <a:cs typeface="Arial" panose="020B0604020202020204" pitchFamily="34" charset="0"/>
              </a:rPr>
              <a:t>exponiendo </a:t>
            </a:r>
            <a:r>
              <a:rPr lang="es-MX" sz="1700" dirty="0">
                <a:latin typeface="Arial" panose="020B0604020202020204" pitchFamily="34" charset="0"/>
                <a:cs typeface="Arial" panose="020B0604020202020204" pitchFamily="34" charset="0"/>
              </a:rPr>
              <a:t>los resultados para Jalisco y la comparación con otras entidades. </a:t>
            </a:r>
          </a:p>
        </p:txBody>
      </p:sp>
    </p:spTree>
    <p:extLst>
      <p:ext uri="{BB962C8B-B14F-4D97-AF65-F5344CB8AC3E}">
        <p14:creationId xmlns:p14="http://schemas.microsoft.com/office/powerpoint/2010/main" val="10136669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normAutofit fontScale="90000"/>
          </a:bodyPr>
          <a:lstStyle/>
          <a:p>
            <a:r>
              <a:rPr lang="es-MX" dirty="0" smtClean="0"/>
              <a:t>Análisis, explotación y actualización del registro administrativo SESNSP</a:t>
            </a:r>
            <a:endParaRPr lang="es-MX" dirty="0"/>
          </a:p>
        </p:txBody>
      </p:sp>
      <p:sp>
        <p:nvSpPr>
          <p:cNvPr id="2" name="CuadroTexto 1"/>
          <p:cNvSpPr txBox="1"/>
          <p:nvPr/>
        </p:nvSpPr>
        <p:spPr>
          <a:xfrm>
            <a:off x="361122" y="768350"/>
            <a:ext cx="8421756" cy="830997"/>
          </a:xfrm>
          <a:prstGeom prst="rect">
            <a:avLst/>
          </a:prstGeom>
          <a:noFill/>
        </p:spPr>
        <p:txBody>
          <a:bodyPr wrap="square" rtlCol="0">
            <a:spAutoFit/>
          </a:bodyPr>
          <a:lstStyle/>
          <a:p>
            <a:pPr algn="just"/>
            <a:r>
              <a:rPr lang="es-ES" sz="1600" dirty="0"/>
              <a:t>En el caso de el Secretariado Ejecutivo del SNSP, el análisis es a nivel Nacional, Estatal y Municipal.</a:t>
            </a:r>
          </a:p>
          <a:p>
            <a:pPr algn="just"/>
            <a:endParaRPr lang="es-MX" sz="1600" dirty="0" smtClean="0"/>
          </a:p>
        </p:txBody>
      </p:sp>
      <p:pic>
        <p:nvPicPr>
          <p:cNvPr id="3" name="Imagen 2"/>
          <p:cNvPicPr>
            <a:picLocks noChangeAspect="1"/>
          </p:cNvPicPr>
          <p:nvPr/>
        </p:nvPicPr>
        <p:blipFill>
          <a:blip r:embed="rId2"/>
          <a:stretch>
            <a:fillRect/>
          </a:stretch>
        </p:blipFill>
        <p:spPr>
          <a:xfrm>
            <a:off x="280044" y="1822451"/>
            <a:ext cx="8698856" cy="2895600"/>
          </a:xfrm>
          <a:prstGeom prst="rect">
            <a:avLst/>
          </a:prstGeom>
        </p:spPr>
      </p:pic>
      <p:sp>
        <p:nvSpPr>
          <p:cNvPr id="4" name="Rectángulo 3"/>
          <p:cNvSpPr/>
          <p:nvPr/>
        </p:nvSpPr>
        <p:spPr>
          <a:xfrm>
            <a:off x="6457950" y="2444792"/>
            <a:ext cx="1968500" cy="1223412"/>
          </a:xfrm>
          <a:prstGeom prst="rect">
            <a:avLst/>
          </a:prstGeom>
        </p:spPr>
        <p:txBody>
          <a:bodyPr wrap="square">
            <a:spAutoFit/>
          </a:bodyPr>
          <a:lstStyle/>
          <a:p>
            <a:pPr algn="just"/>
            <a:r>
              <a:rPr lang="es-MX" sz="1050" dirty="0"/>
              <a:t>Jalisco se ubica en la posición 17 del ranking nacional, con 740 delitos del Fuero Común cometidos por cada 100 mil habitantes, justo por encima de la tasa nacional (732).</a:t>
            </a:r>
          </a:p>
        </p:txBody>
      </p:sp>
    </p:spTree>
    <p:extLst>
      <p:ext uri="{BB962C8B-B14F-4D97-AF65-F5344CB8AC3E}">
        <p14:creationId xmlns:p14="http://schemas.microsoft.com/office/powerpoint/2010/main" val="29138033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1800" dirty="0"/>
              <a:t>La vida y la integridad </a:t>
            </a:r>
            <a:r>
              <a:rPr lang="es-MX" sz="1800" dirty="0" smtClean="0"/>
              <a:t>corporal (Nacional; Tasa por cada 100 mil hab.)</a:t>
            </a:r>
            <a:endParaRPr lang="es-ES" sz="1800" dirty="0"/>
          </a:p>
        </p:txBody>
      </p:sp>
      <p:sp>
        <p:nvSpPr>
          <p:cNvPr id="8" name="7 CuadroTexto"/>
          <p:cNvSpPr txBox="1"/>
          <p:nvPr/>
        </p:nvSpPr>
        <p:spPr>
          <a:xfrm>
            <a:off x="2983367" y="569411"/>
            <a:ext cx="3320140" cy="584775"/>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srgbClr val="000000"/>
                </a:solidFill>
                <a:effectLst/>
                <a:uLnTx/>
                <a:uFillTx/>
                <a:latin typeface="Arial"/>
                <a:ea typeface="+mn-ea"/>
                <a:cs typeface="+mn-cs"/>
              </a:rPr>
              <a:t>Homicidios dolosos y culposos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smtClean="0">
                <a:ln>
                  <a:noFill/>
                </a:ln>
                <a:solidFill>
                  <a:srgbClr val="000000"/>
                </a:solidFill>
                <a:effectLst/>
                <a:uLnTx/>
                <a:uFillTx/>
                <a:latin typeface="Arial"/>
                <a:ea typeface="+mn-ea"/>
                <a:cs typeface="+mn-cs"/>
              </a:rPr>
              <a:t>primer semestre 2018</a:t>
            </a:r>
            <a:endParaRPr kumimoji="0" lang="es-MX"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6 CuadroTexto"/>
          <p:cNvSpPr txBox="1"/>
          <p:nvPr/>
        </p:nvSpPr>
        <p:spPr>
          <a:xfrm>
            <a:off x="323850" y="4491023"/>
            <a:ext cx="8639175" cy="20005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700" b="0" i="0"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Fuente: Elaborado por el IIEG con base en los registros administrativos del  Centro Nacional de Información (CNI) del Secretariado Ejecutivo del Sistema Nacional de Seguridad Pública (SESNSP) .</a:t>
            </a:r>
          </a:p>
        </p:txBody>
      </p:sp>
      <p:graphicFrame>
        <p:nvGraphicFramePr>
          <p:cNvPr id="7" name="1 Gráfico"/>
          <p:cNvGraphicFramePr>
            <a:graphicFrameLocks noGrp="1"/>
          </p:cNvGraphicFramePr>
          <p:nvPr>
            <p:extLst/>
          </p:nvPr>
        </p:nvGraphicFramePr>
        <p:xfrm>
          <a:off x="353460" y="1135048"/>
          <a:ext cx="8579954" cy="3355975"/>
        </p:xfrm>
        <a:graphic>
          <a:graphicData uri="http://schemas.openxmlformats.org/drawingml/2006/chart">
            <c:chart xmlns:c="http://schemas.openxmlformats.org/drawingml/2006/chart" xmlns:r="http://schemas.openxmlformats.org/officeDocument/2006/relationships" r:id="rId2"/>
          </a:graphicData>
        </a:graphic>
      </p:graphicFrame>
      <p:sp>
        <p:nvSpPr>
          <p:cNvPr id="9" name="1 CuadroTexto"/>
          <p:cNvSpPr txBox="1"/>
          <p:nvPr/>
        </p:nvSpPr>
        <p:spPr>
          <a:xfrm>
            <a:off x="5089595" y="1285101"/>
            <a:ext cx="3843819" cy="707886"/>
          </a:xfrm>
          <a:prstGeom prst="rect">
            <a:avLst/>
          </a:prstGeom>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 cierre de junio de este año, Jalisco se ubica en el lugar 18 del ranking nacional, al cometerse </a:t>
            </a:r>
            <a:r>
              <a:rPr kumimoji="0" lang="es-MX"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16 </a:t>
            </a:r>
            <a:r>
              <a:rPr kumimoji="0" lang="es-MX"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homicidios por cada 100 mil habitantes en la </a:t>
            </a:r>
            <a:r>
              <a:rPr kumimoji="0" lang="es-MX"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entidad, de los cuales 5 son culposos y 11 dolosos. </a:t>
            </a:r>
            <a:endParaRPr kumimoji="0" lang="es-MX"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12324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1800" dirty="0" smtClean="0"/>
              <a:t>Incidencia en Jalisco 2006-2017</a:t>
            </a:r>
            <a:endParaRPr lang="es-ES" sz="1800" dirty="0"/>
          </a:p>
        </p:txBody>
      </p:sp>
      <p:graphicFrame>
        <p:nvGraphicFramePr>
          <p:cNvPr id="7" name="1 Gráfico"/>
          <p:cNvGraphicFramePr>
            <a:graphicFrameLocks noGrp="1"/>
          </p:cNvGraphicFramePr>
          <p:nvPr>
            <p:extLst>
              <p:ext uri="{D42A27DB-BD31-4B8C-83A1-F6EECF244321}">
                <p14:modId xmlns:p14="http://schemas.microsoft.com/office/powerpoint/2010/main" val="1160782085"/>
              </p:ext>
            </p:extLst>
          </p:nvPr>
        </p:nvGraphicFramePr>
        <p:xfrm>
          <a:off x="527050" y="914400"/>
          <a:ext cx="8159750" cy="3651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48580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MX" dirty="0" smtClean="0"/>
              <a:t>7.- Feminicidio </a:t>
            </a:r>
            <a:endParaRPr lang="es-MX" dirty="0"/>
          </a:p>
        </p:txBody>
      </p:sp>
      <p:sp>
        <p:nvSpPr>
          <p:cNvPr id="2" name="CuadroTexto 1"/>
          <p:cNvSpPr txBox="1"/>
          <p:nvPr/>
        </p:nvSpPr>
        <p:spPr>
          <a:xfrm>
            <a:off x="179180" y="762000"/>
            <a:ext cx="2276941" cy="3701013"/>
          </a:xfrm>
          <a:prstGeom prst="rect">
            <a:avLst/>
          </a:prstGeom>
          <a:noFill/>
        </p:spPr>
        <p:txBody>
          <a:bodyPr wrap="square" rtlCol="0">
            <a:spAutoFit/>
          </a:bodyPr>
          <a:lstStyle/>
          <a:p>
            <a:pPr algn="just"/>
            <a:r>
              <a:rPr lang="es-MX" sz="1350" dirty="0" smtClean="0"/>
              <a:t>Con la finalidad de atender la contingencia presentada hace unos años, y con el objetivo de establecer un canal de comunicación respecto a las cifras, se estableció, después de varias reuniones de trabajo, que el IIEG a través de la </a:t>
            </a:r>
            <a:r>
              <a:rPr lang="es-MX" sz="1350" dirty="0" err="1" smtClean="0"/>
              <a:t>UGSyJ</a:t>
            </a:r>
            <a:r>
              <a:rPr lang="es-MX" sz="1350" dirty="0" smtClean="0"/>
              <a:t>, revisaría y concentraría las cifras proporcionadas por la Fiscalía General del Estado para proceder a su difusión.</a:t>
            </a:r>
            <a:endParaRPr lang="es-MX" sz="1350" dirty="0"/>
          </a:p>
          <a:p>
            <a:pPr algn="just"/>
            <a:endParaRPr lang="es-MX" sz="1600" dirty="0" smtClean="0"/>
          </a:p>
          <a:p>
            <a:pPr algn="just"/>
            <a:endParaRPr lang="es-MX" sz="1600" dirty="0" smtClean="0"/>
          </a:p>
        </p:txBody>
      </p:sp>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2697" y="779721"/>
            <a:ext cx="2879096" cy="3774386"/>
          </a:xfrm>
          <a:prstGeom prst="rect">
            <a:avLst/>
          </a:prstGeom>
        </p:spPr>
      </p:pic>
      <p:pic>
        <p:nvPicPr>
          <p:cNvPr id="4" name="Imagen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9124" y="762000"/>
            <a:ext cx="2720717" cy="3774386"/>
          </a:xfrm>
          <a:prstGeom prst="rect">
            <a:avLst/>
          </a:prstGeom>
        </p:spPr>
      </p:pic>
    </p:spTree>
    <p:extLst>
      <p:ext uri="{BB962C8B-B14F-4D97-AF65-F5344CB8AC3E}">
        <p14:creationId xmlns:p14="http://schemas.microsoft.com/office/powerpoint/2010/main" val="13434073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MX" dirty="0" smtClean="0"/>
              <a:t>8.- Mapa de seguridad (</a:t>
            </a:r>
            <a:r>
              <a:rPr lang="es-MX" dirty="0" err="1" smtClean="0"/>
              <a:t>seguridadmap</a:t>
            </a:r>
            <a:r>
              <a:rPr lang="es-MX" dirty="0" smtClean="0"/>
              <a:t>)</a:t>
            </a:r>
            <a:endParaRPr lang="es-MX" dirty="0"/>
          </a:p>
        </p:txBody>
      </p:sp>
      <p:sp>
        <p:nvSpPr>
          <p:cNvPr id="2" name="1 Rectángulo"/>
          <p:cNvSpPr/>
          <p:nvPr/>
        </p:nvSpPr>
        <p:spPr>
          <a:xfrm>
            <a:off x="364287" y="674992"/>
            <a:ext cx="8431901" cy="1815882"/>
          </a:xfrm>
          <a:prstGeom prst="rect">
            <a:avLst/>
          </a:prstGeom>
        </p:spPr>
        <p:txBody>
          <a:bodyPr wrap="square">
            <a:spAutoFit/>
          </a:bodyPr>
          <a:lstStyle/>
          <a:p>
            <a:pPr algn="just"/>
            <a:r>
              <a:rPr lang="es-MX" sz="1400" dirty="0" err="1" smtClean="0">
                <a:cs typeface="Arial"/>
              </a:rPr>
              <a:t>SeguridadMap</a:t>
            </a:r>
            <a:r>
              <a:rPr lang="es-MX" sz="1400" dirty="0" smtClean="0">
                <a:cs typeface="Arial"/>
              </a:rPr>
              <a:t>, es una plataforma </a:t>
            </a:r>
            <a:r>
              <a:rPr lang="es-MX" sz="1400" dirty="0">
                <a:cs typeface="Arial"/>
              </a:rPr>
              <a:t>Web y una aplicación móvil, que </a:t>
            </a:r>
            <a:r>
              <a:rPr lang="es-MX" sz="1400" dirty="0" smtClean="0">
                <a:cs typeface="Arial"/>
              </a:rPr>
              <a:t>permite </a:t>
            </a:r>
            <a:r>
              <a:rPr lang="es-MX" sz="1400" dirty="0">
                <a:cs typeface="Arial"/>
              </a:rPr>
              <a:t>medir y visualizar los </a:t>
            </a:r>
            <a:r>
              <a:rPr lang="es-MX" sz="1400" dirty="0" smtClean="0">
                <a:cs typeface="Arial"/>
              </a:rPr>
              <a:t>delitos, la </a:t>
            </a:r>
            <a:r>
              <a:rPr lang="es-MX" sz="1400" dirty="0">
                <a:cs typeface="Arial"/>
              </a:rPr>
              <a:t>marginación por colonia y municipio para el estado de Jalisco, usando información estadística oficial georreferenciada</a:t>
            </a:r>
            <a:r>
              <a:rPr lang="es-MX" sz="1400" dirty="0" smtClean="0">
                <a:cs typeface="Arial"/>
              </a:rPr>
              <a:t>.</a:t>
            </a:r>
          </a:p>
          <a:p>
            <a:pPr algn="just"/>
            <a:endParaRPr lang="es-MX" sz="1400" dirty="0" smtClean="0">
              <a:cs typeface="Arial"/>
            </a:endParaRPr>
          </a:p>
          <a:p>
            <a:pPr algn="just"/>
            <a:r>
              <a:rPr lang="es-MX" sz="1400" dirty="0" smtClean="0">
                <a:cs typeface="Arial"/>
              </a:rPr>
              <a:t>Los 16 delitos de alto impacto que incluye son: abuso sexual infantil; Feminicidio; Homicidio doloso; Lesiones dolosas; Violación; Violencia intrafamiliar y 10 tipos de robo. </a:t>
            </a:r>
          </a:p>
          <a:p>
            <a:pPr algn="just"/>
            <a:endParaRPr lang="es-MX" sz="1400" dirty="0" smtClean="0">
              <a:cs typeface="Arial"/>
            </a:endParaRPr>
          </a:p>
          <a:p>
            <a:pPr algn="just"/>
            <a:r>
              <a:rPr lang="es-MX" sz="1400" dirty="0" smtClean="0">
                <a:cs typeface="Arial"/>
              </a:rPr>
              <a:t>El proyecto fue premiado en octubre de 2017 como una de </a:t>
            </a:r>
            <a:r>
              <a:rPr lang="es-MX" sz="1400" dirty="0">
                <a:cs typeface="Arial"/>
              </a:rPr>
              <a:t>L</a:t>
            </a:r>
            <a:r>
              <a:rPr lang="es-MX" sz="1400" dirty="0" smtClean="0">
                <a:cs typeface="Arial"/>
              </a:rPr>
              <a:t>as Más Innovadoras del Sector Público. </a:t>
            </a:r>
            <a:endParaRPr lang="es-MX" sz="1400" dirty="0">
              <a:cs typeface="Arial"/>
            </a:endParaRPr>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199" y="2567403"/>
            <a:ext cx="3855493" cy="2045540"/>
          </a:xfrm>
          <a:prstGeom prst="rect">
            <a:avLst/>
          </a:prstGeom>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1703" y="2567403"/>
            <a:ext cx="3554485" cy="2045539"/>
          </a:xfrm>
          <a:prstGeom prst="rect">
            <a:avLst/>
          </a:prstGeom>
        </p:spPr>
      </p:pic>
    </p:spTree>
    <p:extLst>
      <p:ext uri="{BB962C8B-B14F-4D97-AF65-F5344CB8AC3E}">
        <p14:creationId xmlns:p14="http://schemas.microsoft.com/office/powerpoint/2010/main" val="1901660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solidFill>
                  <a:schemeClr val="tx1"/>
                </a:solidFill>
              </a:rPr>
              <a:t>Tecnologías de la Información</a:t>
            </a:r>
            <a:endParaRPr lang="es-MX" dirty="0">
              <a:solidFill>
                <a:schemeClr val="tx1"/>
              </a:solidFill>
            </a:endParaRPr>
          </a:p>
        </p:txBody>
      </p:sp>
      <p:sp>
        <p:nvSpPr>
          <p:cNvPr id="4" name="Subtítulo 3"/>
          <p:cNvSpPr>
            <a:spLocks noGrp="1"/>
          </p:cNvSpPr>
          <p:nvPr>
            <p:ph type="subTitle" idx="1"/>
          </p:nvPr>
        </p:nvSpPr>
        <p:spPr/>
        <p:txBody>
          <a:bodyPr/>
          <a:lstStyle/>
          <a:p>
            <a:endParaRPr lang="es-ES"/>
          </a:p>
        </p:txBody>
      </p:sp>
    </p:spTree>
    <p:extLst>
      <p:ext uri="{BB962C8B-B14F-4D97-AF65-F5344CB8AC3E}">
        <p14:creationId xmlns:p14="http://schemas.microsoft.com/office/powerpoint/2010/main" val="11878907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MX" dirty="0" smtClean="0"/>
              <a:t>9.- Incidencia delictiva por distrito electoral </a:t>
            </a:r>
            <a:endParaRPr lang="es-MX" dirty="0"/>
          </a:p>
        </p:txBody>
      </p:sp>
      <p:sp>
        <p:nvSpPr>
          <p:cNvPr id="2" name="CuadroTexto 1"/>
          <p:cNvSpPr txBox="1"/>
          <p:nvPr/>
        </p:nvSpPr>
        <p:spPr>
          <a:xfrm>
            <a:off x="4965404" y="985820"/>
            <a:ext cx="3721396" cy="3693319"/>
          </a:xfrm>
          <a:prstGeom prst="rect">
            <a:avLst/>
          </a:prstGeom>
          <a:noFill/>
        </p:spPr>
        <p:txBody>
          <a:bodyPr wrap="square" rtlCol="0">
            <a:spAutoFit/>
          </a:bodyPr>
          <a:lstStyle/>
          <a:p>
            <a:pPr algn="just"/>
            <a:r>
              <a:rPr lang="es-MX" sz="2400" dirty="0" smtClean="0"/>
              <a:t>Para el proceso electoral ordinario 2017-2018 (local y federal), se trabajó en la concentración de la incidencia delictiva para los distritos y secciones electorales en Jalisco (2013-2018).  </a:t>
            </a:r>
          </a:p>
          <a:p>
            <a:endParaRPr lang="es-MX" dirty="0"/>
          </a:p>
        </p:txBody>
      </p:sp>
      <p:pic>
        <p:nvPicPr>
          <p:cNvPr id="3" name="Imagen 2"/>
          <p:cNvPicPr>
            <a:picLocks noChangeAspect="1"/>
          </p:cNvPicPr>
          <p:nvPr/>
        </p:nvPicPr>
        <p:blipFill>
          <a:blip r:embed="rId2"/>
          <a:stretch>
            <a:fillRect/>
          </a:stretch>
        </p:blipFill>
        <p:spPr>
          <a:xfrm>
            <a:off x="457200" y="829340"/>
            <a:ext cx="3783496" cy="3789043"/>
          </a:xfrm>
          <a:prstGeom prst="rect">
            <a:avLst/>
          </a:prstGeom>
        </p:spPr>
      </p:pic>
    </p:spTree>
    <p:extLst>
      <p:ext uri="{BB962C8B-B14F-4D97-AF65-F5344CB8AC3E}">
        <p14:creationId xmlns:p14="http://schemas.microsoft.com/office/powerpoint/2010/main" val="13095019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Incidencia delictiva por distrito electoral</a:t>
            </a:r>
          </a:p>
        </p:txBody>
      </p:sp>
      <p:pic>
        <p:nvPicPr>
          <p:cNvPr id="4" name="Marcador de contenid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375389" y="871676"/>
            <a:ext cx="5424055" cy="3620811"/>
          </a:xfrm>
          <a:prstGeom prst="rect">
            <a:avLst/>
          </a:prstGeom>
        </p:spPr>
      </p:pic>
      <p:sp>
        <p:nvSpPr>
          <p:cNvPr id="5" name="CuadroTexto 4"/>
          <p:cNvSpPr txBox="1"/>
          <p:nvPr/>
        </p:nvSpPr>
        <p:spPr>
          <a:xfrm>
            <a:off x="229654" y="1032889"/>
            <a:ext cx="3033091" cy="3323987"/>
          </a:xfrm>
          <a:prstGeom prst="rect">
            <a:avLst/>
          </a:prstGeom>
          <a:noFill/>
        </p:spPr>
        <p:txBody>
          <a:bodyPr wrap="square" rtlCol="0">
            <a:spAutoFit/>
          </a:bodyPr>
          <a:lstStyle/>
          <a:p>
            <a:pPr algn="just"/>
            <a:r>
              <a:rPr lang="es-MX" sz="2400" dirty="0" smtClean="0"/>
              <a:t>En el Mapa Digital de México V6, se encuentran las capas de delitos (2103-2018), y la capa de distritos y secciones electorales.   </a:t>
            </a:r>
          </a:p>
          <a:p>
            <a:endParaRPr lang="es-MX" dirty="0"/>
          </a:p>
        </p:txBody>
      </p:sp>
    </p:spTree>
    <p:extLst>
      <p:ext uri="{BB962C8B-B14F-4D97-AF65-F5344CB8AC3E}">
        <p14:creationId xmlns:p14="http://schemas.microsoft.com/office/powerpoint/2010/main" val="39179781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MX" dirty="0" smtClean="0"/>
              <a:t>10.- Otras colaboraciones</a:t>
            </a:r>
            <a:endParaRPr lang="es-MX" dirty="0"/>
          </a:p>
        </p:txBody>
      </p:sp>
      <p:sp>
        <p:nvSpPr>
          <p:cNvPr id="2" name="CuadroTexto 1"/>
          <p:cNvSpPr txBox="1"/>
          <p:nvPr/>
        </p:nvSpPr>
        <p:spPr>
          <a:xfrm>
            <a:off x="530087" y="1269541"/>
            <a:ext cx="3319669" cy="3185487"/>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A) Participa y colabora:</a:t>
            </a:r>
          </a:p>
          <a:p>
            <a:pPr marL="342900" indent="-342900" algn="just">
              <a:lnSpc>
                <a:spcPct val="150000"/>
              </a:lnSpc>
              <a:buFont typeface="Arial" panose="020B0604020202020204" pitchFamily="34" charset="0"/>
              <a:buChar char="•"/>
            </a:pPr>
            <a:r>
              <a:rPr lang="es-MX" sz="1100" dirty="0" smtClean="0">
                <a:latin typeface="Arial" panose="020B0604020202020204" pitchFamily="34" charset="0"/>
                <a:cs typeface="Arial" panose="020B0604020202020204" pitchFamily="34" charset="0"/>
              </a:rPr>
              <a:t>En la generación de datos para el informe del Gobernador. </a:t>
            </a:r>
          </a:p>
          <a:p>
            <a:pPr marL="342900" indent="-342900" algn="just">
              <a:lnSpc>
                <a:spcPct val="150000"/>
              </a:lnSpc>
              <a:buFont typeface="Arial" panose="020B0604020202020204" pitchFamily="34" charset="0"/>
              <a:buChar char="•"/>
            </a:pPr>
            <a:r>
              <a:rPr lang="es-MX" sz="1100" dirty="0" smtClean="0">
                <a:latin typeface="Arial" panose="020B0604020202020204" pitchFamily="34" charset="0"/>
                <a:cs typeface="Arial" panose="020B0604020202020204" pitchFamily="34" charset="0"/>
              </a:rPr>
              <a:t>Como proveedora </a:t>
            </a:r>
            <a:r>
              <a:rPr lang="es-MX" sz="1100" dirty="0">
                <a:latin typeface="Arial" panose="020B0604020202020204" pitchFamily="34" charset="0"/>
                <a:cs typeface="Arial" panose="020B0604020202020204" pitchFamily="34" charset="0"/>
              </a:rPr>
              <a:t>de información en materia de gobierno, seguridad y justicia para las glosas ciudadanas del informe de </a:t>
            </a:r>
            <a:r>
              <a:rPr lang="es-MX" sz="1100" dirty="0" smtClean="0">
                <a:latin typeface="Arial" panose="020B0604020202020204" pitchFamily="34" charset="0"/>
                <a:cs typeface="Arial" panose="020B0604020202020204" pitchFamily="34" charset="0"/>
              </a:rPr>
              <a:t>gobierno.</a:t>
            </a:r>
          </a:p>
          <a:p>
            <a:pPr marL="342900" indent="-342900" algn="just">
              <a:lnSpc>
                <a:spcPct val="150000"/>
              </a:lnSpc>
              <a:buFont typeface="Arial" panose="020B0604020202020204" pitchFamily="34" charset="0"/>
              <a:buChar char="•"/>
            </a:pPr>
            <a:r>
              <a:rPr lang="es-MX" sz="1100" dirty="0" smtClean="0">
                <a:latin typeface="Arial" panose="020B0604020202020204" pitchFamily="34" charset="0"/>
                <a:cs typeface="Arial" panose="020B0604020202020204" pitchFamily="34" charset="0"/>
              </a:rPr>
              <a:t>Reportes de información para las Reuniones de Gabinete Temático del Gobernador. </a:t>
            </a:r>
            <a:endParaRPr lang="es-MX" sz="1100" dirty="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s-MX" sz="1100" dirty="0" smtClean="0">
                <a:latin typeface="Arial" panose="020B0604020202020204" pitchFamily="34" charset="0"/>
                <a:cs typeface="Arial" panose="020B0604020202020204" pitchFamily="34" charset="0"/>
              </a:rPr>
              <a:t>En la difusión y capacitación  del acervo y las herramientas generadas al interior de la </a:t>
            </a:r>
            <a:r>
              <a:rPr lang="es-MX" sz="1100" dirty="0" err="1" smtClean="0">
                <a:latin typeface="Arial" panose="020B0604020202020204" pitchFamily="34" charset="0"/>
                <a:cs typeface="Arial" panose="020B0604020202020204" pitchFamily="34" charset="0"/>
              </a:rPr>
              <a:t>UGSyJ</a:t>
            </a:r>
            <a:r>
              <a:rPr lang="es-MX" sz="1100" dirty="0">
                <a:latin typeface="Arial" panose="020B0604020202020204" pitchFamily="34" charset="0"/>
                <a:cs typeface="Arial" panose="020B0604020202020204" pitchFamily="34" charset="0"/>
              </a:rPr>
              <a:t>. </a:t>
            </a:r>
            <a:endParaRPr lang="es-MX" sz="1100" dirty="0" smtClean="0">
              <a:latin typeface="Arial" panose="020B0604020202020204" pitchFamily="34" charset="0"/>
              <a:cs typeface="Arial" panose="020B0604020202020204" pitchFamily="34" charset="0"/>
            </a:endParaRPr>
          </a:p>
          <a:p>
            <a:pPr algn="just"/>
            <a:endParaRPr lang="es-MX" sz="2400" dirty="0" smtClean="0"/>
          </a:p>
        </p:txBody>
      </p:sp>
      <p:sp>
        <p:nvSpPr>
          <p:cNvPr id="3" name="Rectángulo 2"/>
          <p:cNvSpPr/>
          <p:nvPr/>
        </p:nvSpPr>
        <p:spPr>
          <a:xfrm>
            <a:off x="4225226" y="1214553"/>
            <a:ext cx="4572000" cy="3185487"/>
          </a:xfrm>
          <a:prstGeom prst="rect">
            <a:avLst/>
          </a:prstGeom>
        </p:spPr>
        <p:txBody>
          <a:bodyPr wrap="square">
            <a:spAutoFit/>
          </a:bodyPr>
          <a:lstStyle/>
          <a:p>
            <a:pPr>
              <a:lnSpc>
                <a:spcPct val="150000"/>
              </a:lnSpc>
            </a:pPr>
            <a:r>
              <a:rPr lang="es-MX" sz="1200" dirty="0">
                <a:latin typeface="Arial" panose="020B0604020202020204" pitchFamily="34" charset="0"/>
                <a:cs typeface="Arial" panose="020B0604020202020204" pitchFamily="34" charset="0"/>
              </a:rPr>
              <a:t>B) Analiza, explota y actualiza otros productos propios y de otras fuentes:</a:t>
            </a:r>
          </a:p>
          <a:p>
            <a:pPr marL="342900" indent="-342900">
              <a:lnSpc>
                <a:spcPct val="150000"/>
              </a:lnSpc>
              <a:buFont typeface="Arial" panose="020B0604020202020204" pitchFamily="34" charset="0"/>
              <a:buChar char="•"/>
            </a:pPr>
            <a:r>
              <a:rPr lang="es-MX" sz="1100" dirty="0">
                <a:latin typeface="Arial" panose="020B0604020202020204" pitchFamily="34" charset="0"/>
                <a:cs typeface="Arial" panose="020B0604020202020204" pitchFamily="34" charset="0"/>
              </a:rPr>
              <a:t>Cuadernillos Regionales</a:t>
            </a:r>
          </a:p>
          <a:p>
            <a:pPr marL="342900" indent="-342900">
              <a:lnSpc>
                <a:spcPct val="150000"/>
              </a:lnSpc>
              <a:buFont typeface="Arial" panose="020B0604020202020204" pitchFamily="34" charset="0"/>
              <a:buChar char="•"/>
            </a:pPr>
            <a:r>
              <a:rPr lang="es-MX" sz="1100" dirty="0">
                <a:latin typeface="Arial" panose="020B0604020202020204" pitchFamily="34" charset="0"/>
                <a:cs typeface="Arial" panose="020B0604020202020204" pitchFamily="34" charset="0"/>
              </a:rPr>
              <a:t>Cuadernillos Municipales</a:t>
            </a:r>
          </a:p>
          <a:p>
            <a:pPr marL="342900" indent="-342900">
              <a:lnSpc>
                <a:spcPct val="150000"/>
              </a:lnSpc>
              <a:buFont typeface="Arial" panose="020B0604020202020204" pitchFamily="34" charset="0"/>
              <a:buChar char="•"/>
            </a:pPr>
            <a:r>
              <a:rPr lang="es-MX" sz="1100" dirty="0">
                <a:latin typeface="Arial" panose="020B0604020202020204" pitchFamily="34" charset="0"/>
                <a:cs typeface="Arial" panose="020B0604020202020204" pitchFamily="34" charset="0"/>
              </a:rPr>
              <a:t>Índice de Paz México</a:t>
            </a:r>
          </a:p>
          <a:p>
            <a:pPr marL="342900" indent="-342900">
              <a:lnSpc>
                <a:spcPct val="150000"/>
              </a:lnSpc>
              <a:buFont typeface="Arial" panose="020B0604020202020204" pitchFamily="34" charset="0"/>
              <a:buChar char="•"/>
            </a:pPr>
            <a:r>
              <a:rPr lang="es-MX" sz="1100" dirty="0">
                <a:latin typeface="Arial" panose="020B0604020202020204" pitchFamily="34" charset="0"/>
                <a:cs typeface="Arial" panose="020B0604020202020204" pitchFamily="34" charset="0"/>
              </a:rPr>
              <a:t>Índice de Progreso Social</a:t>
            </a:r>
          </a:p>
          <a:p>
            <a:pPr marL="342900" indent="-342900">
              <a:lnSpc>
                <a:spcPct val="150000"/>
              </a:lnSpc>
              <a:buFont typeface="Arial" panose="020B0604020202020204" pitchFamily="34" charset="0"/>
              <a:buChar char="•"/>
            </a:pPr>
            <a:r>
              <a:rPr lang="es-MX" sz="1100" dirty="0">
                <a:latin typeface="Arial" panose="020B0604020202020204" pitchFamily="34" charset="0"/>
                <a:cs typeface="Arial" panose="020B0604020202020204" pitchFamily="34" charset="0"/>
              </a:rPr>
              <a:t>Transparencia Nacional (Índice de corrupción y buen gobierno)</a:t>
            </a:r>
          </a:p>
          <a:p>
            <a:pPr marL="342900" indent="-342900">
              <a:lnSpc>
                <a:spcPct val="150000"/>
              </a:lnSpc>
              <a:buFont typeface="Arial" panose="020B0604020202020204" pitchFamily="34" charset="0"/>
              <a:buChar char="•"/>
            </a:pPr>
            <a:r>
              <a:rPr lang="es-MX" sz="1100" dirty="0">
                <a:latin typeface="Arial" panose="020B0604020202020204" pitchFamily="34" charset="0"/>
                <a:cs typeface="Arial" panose="020B0604020202020204" pitchFamily="34" charset="0"/>
              </a:rPr>
              <a:t>Análisis Data Coparmex</a:t>
            </a:r>
          </a:p>
          <a:p>
            <a:pPr marL="342900" indent="-342900">
              <a:lnSpc>
                <a:spcPct val="150000"/>
              </a:lnSpc>
              <a:buFont typeface="Arial" panose="020B0604020202020204" pitchFamily="34" charset="0"/>
              <a:buChar char="•"/>
            </a:pPr>
            <a:r>
              <a:rPr lang="es-MX" sz="1100" dirty="0">
                <a:latin typeface="Arial" panose="020B0604020202020204" pitchFamily="34" charset="0"/>
                <a:cs typeface="Arial" panose="020B0604020202020204" pitchFamily="34" charset="0"/>
              </a:rPr>
              <a:t>Operativo Salvando Vidas</a:t>
            </a:r>
          </a:p>
          <a:p>
            <a:pPr marL="342900" indent="-342900">
              <a:lnSpc>
                <a:spcPct val="150000"/>
              </a:lnSpc>
              <a:buFont typeface="Arial" panose="020B0604020202020204" pitchFamily="34" charset="0"/>
              <a:buChar char="•"/>
            </a:pPr>
            <a:r>
              <a:rPr lang="es-MX" sz="1100" dirty="0">
                <a:latin typeface="Arial" panose="020B0604020202020204" pitchFamily="34" charset="0"/>
                <a:cs typeface="Arial" panose="020B0604020202020204" pitchFamily="34" charset="0"/>
              </a:rPr>
              <a:t>Registro de Accidentes de Transporte Público (SEMOV)</a:t>
            </a:r>
          </a:p>
          <a:p>
            <a:pPr marL="342900" indent="-342900">
              <a:lnSpc>
                <a:spcPct val="150000"/>
              </a:lnSpc>
              <a:buFont typeface="Arial" panose="020B0604020202020204" pitchFamily="34" charset="0"/>
              <a:buChar char="•"/>
            </a:pPr>
            <a:r>
              <a:rPr lang="es-MX" sz="1100" dirty="0">
                <a:latin typeface="Arial" panose="020B0604020202020204" pitchFamily="34" charset="0"/>
                <a:cs typeface="Arial" panose="020B0604020202020204" pitchFamily="34" charset="0"/>
              </a:rPr>
              <a:t>Comisión Estatal de Derechos Humanos de Jalisco</a:t>
            </a:r>
          </a:p>
          <a:p>
            <a:pPr marL="342900" indent="-342900">
              <a:lnSpc>
                <a:spcPct val="150000"/>
              </a:lnSpc>
              <a:buFont typeface="Arial" panose="020B0604020202020204" pitchFamily="34" charset="0"/>
              <a:buChar char="•"/>
            </a:pPr>
            <a:r>
              <a:rPr lang="es-MX" sz="1100" dirty="0">
                <a:latin typeface="Arial" panose="020B0604020202020204" pitchFamily="34" charset="0"/>
                <a:cs typeface="Arial" panose="020B0604020202020204" pitchFamily="34" charset="0"/>
              </a:rPr>
              <a:t>Índice de Impunidad México</a:t>
            </a:r>
          </a:p>
        </p:txBody>
      </p:sp>
      <p:sp>
        <p:nvSpPr>
          <p:cNvPr id="4" name="Rectángulo 3"/>
          <p:cNvSpPr/>
          <p:nvPr/>
        </p:nvSpPr>
        <p:spPr>
          <a:xfrm>
            <a:off x="1155155" y="723004"/>
            <a:ext cx="3070071" cy="369332"/>
          </a:xfrm>
          <a:prstGeom prst="rect">
            <a:avLst/>
          </a:prstGeom>
        </p:spPr>
        <p:txBody>
          <a:bodyPr wrap="none">
            <a:spAutoFit/>
          </a:bodyPr>
          <a:lstStyle/>
          <a:p>
            <a:r>
              <a:rPr lang="es-MX" dirty="0">
                <a:latin typeface="Arial" panose="020B0604020202020204" pitchFamily="34" charset="0"/>
                <a:cs typeface="Arial" panose="020B0604020202020204" pitchFamily="34" charset="0"/>
              </a:rPr>
              <a:t>La </a:t>
            </a:r>
            <a:r>
              <a:rPr lang="es-MX" dirty="0" err="1">
                <a:latin typeface="Arial" panose="020B0604020202020204" pitchFamily="34" charset="0"/>
                <a:cs typeface="Arial" panose="020B0604020202020204" pitchFamily="34" charset="0"/>
              </a:rPr>
              <a:t>UGSyJ</a:t>
            </a:r>
            <a:r>
              <a:rPr lang="es-MX" dirty="0">
                <a:latin typeface="Arial" panose="020B0604020202020204" pitchFamily="34" charset="0"/>
                <a:cs typeface="Arial" panose="020B0604020202020204" pitchFamily="34" charset="0"/>
              </a:rPr>
              <a:t>, constantemente:</a:t>
            </a:r>
          </a:p>
        </p:txBody>
      </p:sp>
    </p:spTree>
    <p:extLst>
      <p:ext uri="{BB962C8B-B14F-4D97-AF65-F5344CB8AC3E}">
        <p14:creationId xmlns:p14="http://schemas.microsoft.com/office/powerpoint/2010/main" val="12977862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solidFill>
                  <a:srgbClr val="000000"/>
                </a:solidFill>
              </a:rPr>
              <a:t>Coordinación del Sistema</a:t>
            </a:r>
            <a:endParaRPr lang="es-ES" dirty="0">
              <a:solidFill>
                <a:srgbClr val="000000"/>
              </a:solidFill>
            </a:endParaRPr>
          </a:p>
        </p:txBody>
      </p:sp>
    </p:spTree>
    <p:extLst>
      <p:ext uri="{BB962C8B-B14F-4D97-AF65-F5344CB8AC3E}">
        <p14:creationId xmlns:p14="http://schemas.microsoft.com/office/powerpoint/2010/main" val="22057120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57974" y="338894"/>
            <a:ext cx="8226949" cy="615281"/>
          </a:xfrm>
        </p:spPr>
        <p:txBody>
          <a:bodyPr/>
          <a:lstStyle/>
          <a:p>
            <a:r>
              <a:rPr lang="es-ES" dirty="0" smtClean="0"/>
              <a:t>Cultura de la información</a:t>
            </a:r>
            <a:endParaRPr lang="es-ES" dirty="0"/>
          </a:p>
        </p:txBody>
      </p:sp>
      <p:sp>
        <p:nvSpPr>
          <p:cNvPr id="3" name="Subtítulo 2"/>
          <p:cNvSpPr>
            <a:spLocks noGrp="1"/>
          </p:cNvSpPr>
          <p:nvPr>
            <p:ph type="subTitle" idx="1"/>
          </p:nvPr>
        </p:nvSpPr>
        <p:spPr>
          <a:xfrm>
            <a:off x="459850" y="1019117"/>
            <a:ext cx="8225073" cy="2979305"/>
          </a:xfrm>
        </p:spPr>
        <p:txBody>
          <a:bodyPr/>
          <a:lstStyle/>
          <a:p>
            <a:r>
              <a:rPr lang="es-MX" sz="1600" dirty="0"/>
              <a:t>A través de la Coordinación del Sistema de Información Estratégica del Estado de Jalisco y sus Municipios se ha dado respuesta </a:t>
            </a:r>
            <a:r>
              <a:rPr lang="es-MX" sz="1600" dirty="0" smtClean="0"/>
              <a:t>a la necesidad </a:t>
            </a:r>
            <a:r>
              <a:rPr lang="es-MX" sz="1600" dirty="0"/>
              <a:t>de información de calidad que tienen los distintos sectores de Jalisco para identificar, localizar, evaluar, organizar, comunicar y utilizar la información de forma efectiva tanto para la resolución de problemas como para el aprendizaje y la toma de decisiones sustentadas. </a:t>
            </a:r>
          </a:p>
          <a:p>
            <a:endParaRPr lang="es-MX" sz="1600" dirty="0"/>
          </a:p>
          <a:p>
            <a:r>
              <a:rPr lang="es-MX" sz="1600" dirty="0"/>
              <a:t>Para lograrlo, </a:t>
            </a:r>
            <a:r>
              <a:rPr lang="es-MX" sz="1600" dirty="0" smtClean="0"/>
              <a:t>e incrementar la demanda, ha </a:t>
            </a:r>
            <a:r>
              <a:rPr lang="es-MX" sz="1600" dirty="0"/>
              <a:t>enfocado su labor en tres </a:t>
            </a:r>
            <a:r>
              <a:rPr lang="es-MX" sz="1600" dirty="0" smtClean="0"/>
              <a:t>estrategias:</a:t>
            </a:r>
          </a:p>
          <a:p>
            <a:endParaRPr lang="es-MX" sz="1600" dirty="0"/>
          </a:p>
          <a:p>
            <a:pPr marL="342900" indent="-342900">
              <a:buAutoNum type="alphaLcPeriod"/>
            </a:pPr>
            <a:r>
              <a:rPr lang="es-ES" sz="1600" dirty="0" smtClean="0"/>
              <a:t>Estrategia offline</a:t>
            </a:r>
          </a:p>
          <a:p>
            <a:pPr marL="342900" indent="-342900">
              <a:buAutoNum type="alphaLcPeriod"/>
            </a:pPr>
            <a:r>
              <a:rPr lang="es-ES" sz="1600" dirty="0" smtClean="0"/>
              <a:t>Estrategia digital</a:t>
            </a:r>
          </a:p>
          <a:p>
            <a:pPr marL="342900" indent="-342900">
              <a:buAutoNum type="alphaLcPeriod"/>
            </a:pPr>
            <a:r>
              <a:rPr lang="es-ES" sz="1600" dirty="0" smtClean="0"/>
              <a:t>Coordinación interinstitucional</a:t>
            </a:r>
            <a:endParaRPr lang="es-ES" sz="1600" dirty="0"/>
          </a:p>
        </p:txBody>
      </p:sp>
    </p:spTree>
    <p:extLst>
      <p:ext uri="{BB962C8B-B14F-4D97-AF65-F5344CB8AC3E}">
        <p14:creationId xmlns:p14="http://schemas.microsoft.com/office/powerpoint/2010/main" val="25172045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A. Estrategia </a:t>
            </a:r>
            <a:r>
              <a:rPr lang="es-ES" dirty="0" smtClean="0"/>
              <a:t>offline</a:t>
            </a:r>
            <a:endParaRPr lang="es-ES" dirty="0"/>
          </a:p>
        </p:txBody>
      </p:sp>
      <p:sp>
        <p:nvSpPr>
          <p:cNvPr id="3" name="Marcador de contenido 2"/>
          <p:cNvSpPr>
            <a:spLocks noGrp="1"/>
          </p:cNvSpPr>
          <p:nvPr>
            <p:ph idx="1"/>
          </p:nvPr>
        </p:nvSpPr>
        <p:spPr>
          <a:xfrm>
            <a:off x="458788" y="2946049"/>
            <a:ext cx="1960560" cy="2145770"/>
          </a:xfrm>
        </p:spPr>
        <p:txBody>
          <a:bodyPr/>
          <a:lstStyle/>
          <a:p>
            <a:r>
              <a:rPr lang="es-ES" sz="1200" b="1" dirty="0"/>
              <a:t>Impresos</a:t>
            </a:r>
          </a:p>
          <a:p>
            <a:pPr marL="171450" indent="-171450">
              <a:buFont typeface="Arial"/>
              <a:buChar char="•"/>
            </a:pPr>
            <a:r>
              <a:rPr lang="es-ES" sz="1200" dirty="0"/>
              <a:t>Papelería institucional</a:t>
            </a:r>
          </a:p>
          <a:p>
            <a:pPr marL="171450" indent="-171450">
              <a:buFont typeface="Arial"/>
              <a:buChar char="•"/>
            </a:pPr>
            <a:r>
              <a:rPr lang="es-ES" sz="1200" dirty="0"/>
              <a:t>Folletería</a:t>
            </a:r>
          </a:p>
          <a:p>
            <a:pPr marL="171450" indent="-171450">
              <a:buFont typeface="Arial"/>
              <a:buChar char="•"/>
            </a:pPr>
            <a:r>
              <a:rPr lang="es-ES" sz="1200" dirty="0" smtClean="0"/>
              <a:t>Prensa</a:t>
            </a:r>
            <a:endParaRPr lang="es-ES" sz="1200" dirty="0"/>
          </a:p>
          <a:p>
            <a:endParaRPr lang="es-ES" sz="1200" dirty="0"/>
          </a:p>
        </p:txBody>
      </p:sp>
      <p:sp>
        <p:nvSpPr>
          <p:cNvPr id="5" name="Marcador de contenido 2"/>
          <p:cNvSpPr txBox="1">
            <a:spLocks/>
          </p:cNvSpPr>
          <p:nvPr/>
        </p:nvSpPr>
        <p:spPr>
          <a:xfrm>
            <a:off x="7027601" y="2946049"/>
            <a:ext cx="1660787" cy="214577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200" b="1" dirty="0"/>
              <a:t>Comunicación interna</a:t>
            </a:r>
          </a:p>
          <a:p>
            <a:pPr marL="171450" indent="-171450">
              <a:buFont typeface="Arial"/>
              <a:buChar char="•"/>
            </a:pPr>
            <a:r>
              <a:rPr lang="es-ES" sz="1200" dirty="0" smtClean="0"/>
              <a:t>Pantallas</a:t>
            </a:r>
          </a:p>
          <a:p>
            <a:pPr marL="171450" indent="-171450">
              <a:buFont typeface="Arial"/>
              <a:buChar char="•"/>
            </a:pPr>
            <a:r>
              <a:rPr lang="es-ES" sz="1200" dirty="0" smtClean="0"/>
              <a:t>Señalética</a:t>
            </a:r>
          </a:p>
          <a:p>
            <a:pPr marL="171450" indent="-171450">
              <a:buFont typeface="Arial"/>
              <a:buChar char="•"/>
            </a:pPr>
            <a:r>
              <a:rPr lang="es-ES" sz="1200" dirty="0" smtClean="0"/>
              <a:t>Materiales especiales </a:t>
            </a:r>
            <a:endParaRPr lang="es-ES" sz="1200" dirty="0"/>
          </a:p>
        </p:txBody>
      </p:sp>
      <p:sp>
        <p:nvSpPr>
          <p:cNvPr id="6" name="Marcador de contenido 2"/>
          <p:cNvSpPr txBox="1">
            <a:spLocks/>
          </p:cNvSpPr>
          <p:nvPr/>
        </p:nvSpPr>
        <p:spPr>
          <a:xfrm>
            <a:off x="2705366" y="2946049"/>
            <a:ext cx="1985167" cy="214577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200" b="1" dirty="0" smtClean="0"/>
              <a:t>Documentos</a:t>
            </a:r>
          </a:p>
          <a:p>
            <a:pPr marL="171450" indent="-171450">
              <a:buFont typeface="Arial"/>
              <a:buChar char="•"/>
            </a:pPr>
            <a:r>
              <a:rPr lang="es-ES" sz="1200" dirty="0" smtClean="0"/>
              <a:t>Informes de actividades</a:t>
            </a:r>
          </a:p>
          <a:p>
            <a:pPr marL="171450" indent="-171450">
              <a:buFont typeface="Arial"/>
              <a:buChar char="•"/>
            </a:pPr>
            <a:r>
              <a:rPr lang="es-ES" sz="1200" dirty="0" smtClean="0"/>
              <a:t>Publicaciones estadísticas</a:t>
            </a:r>
          </a:p>
          <a:p>
            <a:pPr marL="171450" indent="-171450">
              <a:buFont typeface="Arial"/>
              <a:buChar char="•"/>
            </a:pPr>
            <a:r>
              <a:rPr lang="es-ES" sz="1200" dirty="0" smtClean="0"/>
              <a:t>Presentaciones</a:t>
            </a:r>
          </a:p>
        </p:txBody>
      </p:sp>
      <p:pic>
        <p:nvPicPr>
          <p:cNvPr id="7" name="pasted-image.pdf"/>
          <p:cNvPicPr/>
          <p:nvPr/>
        </p:nvPicPr>
        <p:blipFill>
          <a:blip r:embed="rId2" cstate="screen">
            <a:extLst>
              <a:ext uri="{28A0092B-C50C-407E-A947-70E740481C1C}">
                <a14:useLocalDpi xmlns:a14="http://schemas.microsoft.com/office/drawing/2010/main"/>
              </a:ext>
            </a:extLst>
          </a:blip>
          <a:stretch>
            <a:fillRect/>
          </a:stretch>
        </p:blipFill>
        <p:spPr>
          <a:xfrm rot="16200000">
            <a:off x="1970177" y="3561910"/>
            <a:ext cx="1120594" cy="222251"/>
          </a:xfrm>
          <a:prstGeom prst="rect">
            <a:avLst/>
          </a:prstGeom>
          <a:ln w="12700">
            <a:miter lim="400000"/>
          </a:ln>
        </p:spPr>
      </p:pic>
      <p:pic>
        <p:nvPicPr>
          <p:cNvPr id="8" name="pasted-image.pdf"/>
          <p:cNvPicPr/>
          <p:nvPr/>
        </p:nvPicPr>
        <p:blipFill>
          <a:blip r:embed="rId2" cstate="screen">
            <a:extLst>
              <a:ext uri="{28A0092B-C50C-407E-A947-70E740481C1C}">
                <a14:useLocalDpi xmlns:a14="http://schemas.microsoft.com/office/drawing/2010/main"/>
              </a:ext>
            </a:extLst>
          </a:blip>
          <a:stretch>
            <a:fillRect/>
          </a:stretch>
        </p:blipFill>
        <p:spPr>
          <a:xfrm rot="16200000">
            <a:off x="4403817" y="3561910"/>
            <a:ext cx="1120593" cy="222251"/>
          </a:xfrm>
          <a:prstGeom prst="rect">
            <a:avLst/>
          </a:prstGeom>
          <a:ln w="12700">
            <a:miter lim="400000"/>
          </a:ln>
        </p:spPr>
      </p:pic>
      <p:pic>
        <p:nvPicPr>
          <p:cNvPr id="9" name="pasted-image.pdf"/>
          <p:cNvPicPr/>
          <p:nvPr/>
        </p:nvPicPr>
        <p:blipFill>
          <a:blip r:embed="rId2" cstate="screen">
            <a:extLst>
              <a:ext uri="{28A0092B-C50C-407E-A947-70E740481C1C}">
                <a14:useLocalDpi xmlns:a14="http://schemas.microsoft.com/office/drawing/2010/main"/>
              </a:ext>
            </a:extLst>
          </a:blip>
          <a:stretch>
            <a:fillRect/>
          </a:stretch>
        </p:blipFill>
        <p:spPr>
          <a:xfrm rot="16200000">
            <a:off x="6356179" y="3561910"/>
            <a:ext cx="1120593" cy="222251"/>
          </a:xfrm>
          <a:prstGeom prst="rect">
            <a:avLst/>
          </a:prstGeom>
          <a:ln w="12700">
            <a:miter lim="400000"/>
          </a:ln>
        </p:spPr>
      </p:pic>
      <p:sp>
        <p:nvSpPr>
          <p:cNvPr id="13" name="Marcador de contenido 2"/>
          <p:cNvSpPr txBox="1">
            <a:spLocks/>
          </p:cNvSpPr>
          <p:nvPr/>
        </p:nvSpPr>
        <p:spPr>
          <a:xfrm>
            <a:off x="455612" y="944562"/>
            <a:ext cx="8221663" cy="875771"/>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200" dirty="0"/>
              <a:t>Para la estrategia offline se ha buscado fomentar la </a:t>
            </a:r>
            <a:r>
              <a:rPr lang="es-ES" sz="1200" b="1" dirty="0"/>
              <a:t>cultura de la información</a:t>
            </a:r>
            <a:r>
              <a:rPr lang="es-ES" sz="1200" dirty="0"/>
              <a:t> dando a conocer nuestros productos y servicio de manera personal a los diferentes tipos de usuarios, reforzando la comunicación con material impreso.</a:t>
            </a:r>
          </a:p>
          <a:p>
            <a:endParaRPr lang="es-ES" sz="1200" dirty="0"/>
          </a:p>
          <a:p>
            <a:r>
              <a:rPr lang="es-ES" sz="1200" dirty="0"/>
              <a:t>Se ha dado prioridad a la parte cualitativa (imagen de marca, atención a usuarios, vinculación institucional, etc.) lo cual ha mostrado buenos resultados que se ven reflejados con la aparición cada vez más frecuente en medios de comunicación.</a:t>
            </a:r>
          </a:p>
          <a:p>
            <a:endParaRPr lang="es-ES" sz="1200" dirty="0"/>
          </a:p>
          <a:p>
            <a:r>
              <a:rPr lang="es-ES" sz="1200" dirty="0" smtClean="0"/>
              <a:t>Se realiza una mezcla de actividades de divulgación, difusión y promoción con el objetivo de dar a conocer a los diversos tipos de usuarios los </a:t>
            </a:r>
            <a:r>
              <a:rPr lang="es-ES" sz="1200" dirty="0"/>
              <a:t>productos y servicios de información .</a:t>
            </a:r>
          </a:p>
        </p:txBody>
      </p:sp>
      <p:sp>
        <p:nvSpPr>
          <p:cNvPr id="15" name="Marcador de contenido 2"/>
          <p:cNvSpPr txBox="1">
            <a:spLocks/>
          </p:cNvSpPr>
          <p:nvPr/>
        </p:nvSpPr>
        <p:spPr>
          <a:xfrm>
            <a:off x="5063069" y="2946049"/>
            <a:ext cx="1577445" cy="2145770"/>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200" b="1" dirty="0" smtClean="0"/>
              <a:t>Eventos</a:t>
            </a:r>
          </a:p>
          <a:p>
            <a:pPr marL="171450" indent="-171450">
              <a:buFont typeface="Arial"/>
              <a:buChar char="•"/>
            </a:pPr>
            <a:r>
              <a:rPr lang="es-ES" sz="1200" dirty="0" smtClean="0"/>
              <a:t>Conferencias</a:t>
            </a:r>
            <a:endParaRPr lang="es-ES" sz="1200" dirty="0"/>
          </a:p>
          <a:p>
            <a:pPr marL="171450" indent="-171450">
              <a:buFont typeface="Arial"/>
              <a:buChar char="•"/>
            </a:pPr>
            <a:r>
              <a:rPr lang="es-ES" sz="1200" dirty="0"/>
              <a:t>Expos</a:t>
            </a:r>
          </a:p>
          <a:p>
            <a:pPr marL="171450" indent="-171450">
              <a:buFont typeface="Arial"/>
              <a:buChar char="•"/>
            </a:pPr>
            <a:r>
              <a:rPr lang="es-ES" sz="1200" dirty="0"/>
              <a:t>Sesiones de </a:t>
            </a:r>
            <a:r>
              <a:rPr lang="es-ES" sz="1200" dirty="0" smtClean="0"/>
              <a:t>difusión</a:t>
            </a:r>
            <a:endParaRPr lang="es-ES" sz="1200" dirty="0"/>
          </a:p>
        </p:txBody>
      </p:sp>
    </p:spTree>
    <p:extLst>
      <p:ext uri="{BB962C8B-B14F-4D97-AF65-F5344CB8AC3E}">
        <p14:creationId xmlns:p14="http://schemas.microsoft.com/office/powerpoint/2010/main" val="242025122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Impresos</a:t>
            </a:r>
            <a:endParaRPr lang="es-ES" dirty="0"/>
          </a:p>
        </p:txBody>
      </p:sp>
      <p:sp>
        <p:nvSpPr>
          <p:cNvPr id="3" name="Marcador de contenido 2"/>
          <p:cNvSpPr>
            <a:spLocks noGrp="1"/>
          </p:cNvSpPr>
          <p:nvPr>
            <p:ph idx="1"/>
          </p:nvPr>
        </p:nvSpPr>
        <p:spPr>
          <a:xfrm>
            <a:off x="3708401" y="944563"/>
            <a:ext cx="4978400" cy="3500388"/>
          </a:xfrm>
        </p:spPr>
        <p:txBody>
          <a:bodyPr/>
          <a:lstStyle/>
          <a:p>
            <a:r>
              <a:rPr lang="es-ES" sz="1200" b="1" dirty="0" smtClean="0"/>
              <a:t>Papelería institucional</a:t>
            </a:r>
          </a:p>
          <a:p>
            <a:r>
              <a:rPr lang="es-ES" sz="1200" dirty="0"/>
              <a:t>Con la creación del IIEG, fue necesario diseñar e implementar un sistema de identidad institucional consistente, alineado a la imagen oficial del Gobierno de Jalisco. Se han producido materiales de comunicación y se realiza el monitoreo de su correcta aplicación</a:t>
            </a:r>
            <a:r>
              <a:rPr lang="es-ES" sz="1200" dirty="0" smtClean="0"/>
              <a:t>.</a:t>
            </a:r>
          </a:p>
          <a:p>
            <a:endParaRPr lang="es-ES" sz="1200" dirty="0"/>
          </a:p>
          <a:p>
            <a:r>
              <a:rPr lang="es-ES" sz="1200" b="1" dirty="0" smtClean="0"/>
              <a:t>Folletería</a:t>
            </a:r>
          </a:p>
          <a:p>
            <a:r>
              <a:rPr lang="es-ES" sz="1200" dirty="0"/>
              <a:t>Como soporte de las acciones de difusión y promoción (principalmente en capacitaciones, expos y conferencias), se han generado piezas de comunicación con el objetivo de dar a conocer el que hacer del Instituto, los productos y servicios de información, los Proyectos de Uso de Información o logros relevantes como el Premio Mundial Geoespacial</a:t>
            </a:r>
            <a:r>
              <a:rPr lang="es-ES" sz="1200" dirty="0" smtClean="0"/>
              <a:t>.</a:t>
            </a:r>
          </a:p>
          <a:p>
            <a:endParaRPr lang="es-ES" sz="1200" dirty="0"/>
          </a:p>
          <a:p>
            <a:r>
              <a:rPr lang="es-ES" sz="1200" b="1" dirty="0" smtClean="0"/>
              <a:t>Prensa</a:t>
            </a:r>
          </a:p>
          <a:p>
            <a:r>
              <a:rPr lang="es-ES" sz="1200" dirty="0"/>
              <a:t>Se han realizado publicaciones en los principales periódicos de la ciudad para promocionar eventos específicos como la inauguración de la nueva sede o el Premio Mundial Geoespacial.   </a:t>
            </a:r>
          </a:p>
          <a:p>
            <a:endParaRPr lang="es-ES" sz="1200" dirty="0"/>
          </a:p>
          <a:p>
            <a:endParaRPr lang="es-ES" sz="1200" b="1" dirty="0" smtClean="0"/>
          </a:p>
          <a:p>
            <a:endParaRPr lang="es-ES" sz="1200" b="1" dirty="0"/>
          </a:p>
        </p:txBody>
      </p:sp>
      <p:pic>
        <p:nvPicPr>
          <p:cNvPr id="4" name="Imagen 3" descr="IIEG papeleria.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1" y="834496"/>
            <a:ext cx="2851151" cy="1254811"/>
          </a:xfrm>
          <a:prstGeom prst="rect">
            <a:avLst/>
          </a:prstGeom>
        </p:spPr>
      </p:pic>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1" y="2159113"/>
            <a:ext cx="2851149" cy="1254809"/>
          </a:xfrm>
          <a:prstGeom prst="rect">
            <a:avLst/>
          </a:prstGeom>
        </p:spPr>
      </p:pic>
      <p:pic>
        <p:nvPicPr>
          <p:cNvPr id="6" name="Imagen 5" descr="mural 21 ener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108" y="3480786"/>
            <a:ext cx="578124" cy="1035724"/>
          </a:xfrm>
          <a:prstGeom prst="rect">
            <a:avLst/>
          </a:prstGeom>
          <a:effectLst>
            <a:outerShdw blurRad="50800" dist="38100" dir="2700000" algn="tl" rotWithShape="0">
              <a:prstClr val="black">
                <a:alpha val="40000"/>
              </a:prstClr>
            </a:outerShdw>
          </a:effectLst>
        </p:spPr>
      </p:pic>
      <p:pic>
        <p:nvPicPr>
          <p:cNvPr id="7" name="Imagen 6" descr="Screen Shot 2018-10-09 at 5.06.36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4116" y="3480786"/>
            <a:ext cx="569527" cy="1035724"/>
          </a:xfrm>
          <a:prstGeom prst="rect">
            <a:avLst/>
          </a:prstGeom>
          <a:effectLst>
            <a:outerShdw blurRad="50800" dist="38100" dir="2700000" algn="tl" rotWithShape="0">
              <a:prstClr val="black">
                <a:alpha val="40000"/>
              </a:prstClr>
            </a:outerShdw>
          </a:effectLst>
        </p:spPr>
      </p:pic>
      <p:pic>
        <p:nvPicPr>
          <p:cNvPr id="8" name="Imagen 7" descr="Screen Shot 2018-10-09 at 5.04.32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771" y="3480786"/>
            <a:ext cx="529495" cy="1035725"/>
          </a:xfrm>
          <a:prstGeom prst="rect">
            <a:avLst/>
          </a:prstGeom>
          <a:effectLst>
            <a:outerShdw blurRad="50800" dist="38100" dir="2700000" algn="tl" rotWithShape="0">
              <a:prstClr val="black">
                <a:alpha val="40000"/>
              </a:prstClr>
            </a:outerShdw>
          </a:effectLst>
        </p:spPr>
      </p:pic>
      <p:pic>
        <p:nvPicPr>
          <p:cNvPr id="9" name="Imagen 8" descr="iieg-milenio.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6019" y="3480785"/>
            <a:ext cx="729266" cy="10357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678418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Documentos</a:t>
            </a:r>
            <a:endParaRPr lang="es-ES" dirty="0"/>
          </a:p>
        </p:txBody>
      </p:sp>
      <p:sp>
        <p:nvSpPr>
          <p:cNvPr id="3" name="Marcador de contenido 2"/>
          <p:cNvSpPr>
            <a:spLocks noGrp="1"/>
          </p:cNvSpPr>
          <p:nvPr>
            <p:ph idx="1"/>
          </p:nvPr>
        </p:nvSpPr>
        <p:spPr>
          <a:xfrm>
            <a:off x="4351867" y="944563"/>
            <a:ext cx="4334933" cy="3500388"/>
          </a:xfrm>
        </p:spPr>
        <p:txBody>
          <a:bodyPr/>
          <a:lstStyle/>
          <a:p>
            <a:r>
              <a:rPr lang="es-ES" sz="1200" b="1" dirty="0" smtClean="0"/>
              <a:t>Informes de actividades</a:t>
            </a:r>
          </a:p>
          <a:p>
            <a:r>
              <a:rPr lang="es-ES" sz="1200" dirty="0" smtClean="0"/>
              <a:t>Año </a:t>
            </a:r>
            <a:r>
              <a:rPr lang="es-ES" sz="1200" dirty="0"/>
              <a:t>con año se coordina la integración del Informe de actividades para informar tanto a nuestra Junta de Gobierno, al Consejo Consultivo y a los usuarios</a:t>
            </a:r>
            <a:r>
              <a:rPr lang="es-ES" sz="1200" dirty="0" smtClean="0"/>
              <a:t>.</a:t>
            </a:r>
          </a:p>
          <a:p>
            <a:endParaRPr lang="es-ES" sz="1200" dirty="0" smtClean="0"/>
          </a:p>
          <a:p>
            <a:endParaRPr lang="es-ES" sz="1200" dirty="0"/>
          </a:p>
          <a:p>
            <a:r>
              <a:rPr lang="es-ES" sz="1200" b="1" dirty="0" smtClean="0"/>
              <a:t>Publicaciones de información estadística y geográfica</a:t>
            </a:r>
          </a:p>
          <a:p>
            <a:r>
              <a:rPr lang="es-ES" sz="1200" dirty="0"/>
              <a:t>También se han realizado publicaciones digitales que integran información de las cuatro unidades de información, como el documento Conociendo Jalisco (2014 y 2015) o los Cuadernillos Municipales y Regionales</a:t>
            </a:r>
            <a:r>
              <a:rPr lang="es-ES" sz="1200" dirty="0" smtClean="0"/>
              <a:t>.</a:t>
            </a:r>
          </a:p>
          <a:p>
            <a:endParaRPr lang="es-ES" sz="1200" dirty="0" smtClean="0"/>
          </a:p>
          <a:p>
            <a:endParaRPr lang="es-ES" sz="1200" dirty="0"/>
          </a:p>
          <a:p>
            <a:r>
              <a:rPr lang="es-ES" sz="1200" b="1" dirty="0" smtClean="0"/>
              <a:t>Presentaciones</a:t>
            </a:r>
          </a:p>
          <a:p>
            <a:r>
              <a:rPr lang="es-ES" sz="1200" dirty="0"/>
              <a:t>Para dar soporte a la participación en eventos, tanto internos como externos, se coordina la integración de información, que es editada e ilustrada para la producción de presentaciones.</a:t>
            </a:r>
          </a:p>
          <a:p>
            <a:endParaRPr lang="es-ES" sz="1200" dirty="0"/>
          </a:p>
          <a:p>
            <a:endParaRPr lang="es-ES" sz="1200" dirty="0"/>
          </a:p>
          <a:p>
            <a:endParaRPr lang="es-ES" sz="1200" dirty="0" smtClean="0"/>
          </a:p>
          <a:p>
            <a:endParaRPr lang="es-ES" sz="1200" dirty="0"/>
          </a:p>
        </p:txBody>
      </p:sp>
      <p:pic>
        <p:nvPicPr>
          <p:cNvPr id="5" name="Imagen 4" descr="Screen Shot 2018-10-09 at 5.15.54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263" y="987704"/>
            <a:ext cx="736189" cy="947230"/>
          </a:xfrm>
          <a:prstGeom prst="rect">
            <a:avLst/>
          </a:prstGeom>
          <a:ln>
            <a:noFill/>
          </a:ln>
          <a:effectLst>
            <a:outerShdw blurRad="50800" dist="38100" dir="2700000" algn="tl" rotWithShape="0">
              <a:prstClr val="black">
                <a:alpha val="40000"/>
              </a:prstClr>
            </a:outerShdw>
          </a:effectLst>
        </p:spPr>
      </p:pic>
      <p:pic>
        <p:nvPicPr>
          <p:cNvPr id="6" name="Imagen 5" descr="Screen Shot 2018-10-09 at 5.16.0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0316" y="987705"/>
            <a:ext cx="737644" cy="947231"/>
          </a:xfrm>
          <a:prstGeom prst="rect">
            <a:avLst/>
          </a:prstGeom>
          <a:ln>
            <a:noFill/>
          </a:ln>
          <a:effectLst>
            <a:outerShdw blurRad="50800" dist="38100" dir="2700000" algn="tl" rotWithShape="0">
              <a:prstClr val="black">
                <a:alpha val="40000"/>
              </a:prstClr>
            </a:outerShdw>
          </a:effectLst>
        </p:spPr>
      </p:pic>
      <p:pic>
        <p:nvPicPr>
          <p:cNvPr id="7" name="Imagen 6" descr="Screen Shot 2018-10-09 at 5.16.09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0398" y="987704"/>
            <a:ext cx="736189" cy="947230"/>
          </a:xfrm>
          <a:prstGeom prst="rect">
            <a:avLst/>
          </a:prstGeom>
          <a:ln>
            <a:noFill/>
          </a:ln>
          <a:effectLst>
            <a:outerShdw blurRad="50800" dist="38100" dir="2700000" algn="tl" rotWithShape="0">
              <a:prstClr val="black">
                <a:alpha val="40000"/>
              </a:prstClr>
            </a:outerShdw>
          </a:effectLst>
        </p:spPr>
      </p:pic>
      <p:pic>
        <p:nvPicPr>
          <p:cNvPr id="8" name="Imagen 7" descr="Screen Shot 2018-10-09 at 5.16.16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97092" y="987704"/>
            <a:ext cx="739908" cy="947230"/>
          </a:xfrm>
          <a:prstGeom prst="rect">
            <a:avLst/>
          </a:prstGeom>
          <a:ln>
            <a:noFill/>
          </a:ln>
          <a:effectLst>
            <a:outerShdw blurRad="50800" dist="38100" dir="2700000" algn="tl" rotWithShape="0">
              <a:prstClr val="black">
                <a:alpha val="40000"/>
              </a:prstClr>
            </a:outerShdw>
          </a:effectLst>
        </p:spPr>
      </p:pic>
      <p:pic>
        <p:nvPicPr>
          <p:cNvPr id="9" name="Imagen 8" descr="Screen Shot 2018-10-09 at 5.19.00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2182282"/>
            <a:ext cx="1493019" cy="958851"/>
          </a:xfrm>
          <a:prstGeom prst="rect">
            <a:avLst/>
          </a:prstGeom>
          <a:ln>
            <a:noFill/>
          </a:ln>
          <a:effectLst>
            <a:outerShdw blurRad="292100" dist="139700" dir="2700000" algn="tl" rotWithShape="0">
              <a:srgbClr val="333333">
                <a:alpha val="65000"/>
              </a:srgbClr>
            </a:outerShdw>
          </a:effectLst>
        </p:spPr>
      </p:pic>
      <p:pic>
        <p:nvPicPr>
          <p:cNvPr id="10" name="Imagen 9" descr="Screen Shot 2018-10-09 at 5.20.44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85593" y="2182283"/>
            <a:ext cx="738944" cy="958850"/>
          </a:xfrm>
          <a:prstGeom prst="rect">
            <a:avLst/>
          </a:prstGeom>
          <a:ln>
            <a:noFill/>
          </a:ln>
          <a:effectLst>
            <a:outerShdw blurRad="292100" dist="139700" dir="2700000" algn="tl" rotWithShape="0">
              <a:srgbClr val="333333">
                <a:alpha val="65000"/>
              </a:srgbClr>
            </a:outerShdw>
          </a:effectLst>
        </p:spPr>
      </p:pic>
      <p:pic>
        <p:nvPicPr>
          <p:cNvPr id="11" name="Imagen 10" descr="Screen Shot 2018-10-09 at 5.21.01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97147" y="2182283"/>
            <a:ext cx="739853" cy="958850"/>
          </a:xfrm>
          <a:prstGeom prst="rect">
            <a:avLst/>
          </a:prstGeom>
          <a:ln>
            <a:noFill/>
          </a:ln>
          <a:effectLst>
            <a:outerShdw blurRad="292100" dist="139700" dir="2700000" algn="tl" rotWithShape="0">
              <a:srgbClr val="333333">
                <a:alpha val="65000"/>
              </a:srgbClr>
            </a:outerShdw>
          </a:effectLst>
        </p:spPr>
      </p:pic>
      <p:pic>
        <p:nvPicPr>
          <p:cNvPr id="12" name="Imagen 11" descr="Screen Shot 2018-10-09 at 5.50.09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9263" y="3377647"/>
            <a:ext cx="1648697" cy="929654"/>
          </a:xfrm>
          <a:prstGeom prst="rect">
            <a:avLst/>
          </a:prstGeom>
          <a:ln>
            <a:noFill/>
          </a:ln>
          <a:effectLst>
            <a:outerShdw blurRad="292100" dist="139700" dir="2700000" algn="tl" rotWithShape="0">
              <a:srgbClr val="333333">
                <a:alpha val="65000"/>
              </a:srgbClr>
            </a:outerShdw>
          </a:effectLst>
        </p:spPr>
      </p:pic>
      <p:pic>
        <p:nvPicPr>
          <p:cNvPr id="13" name="Imagen 12" descr="Screen Shot 2018-10-09 at 5.50.18 P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52181" y="3377647"/>
            <a:ext cx="1684819" cy="9471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78505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Eventos</a:t>
            </a:r>
            <a:endParaRPr lang="es-ES" dirty="0"/>
          </a:p>
        </p:txBody>
      </p:sp>
      <p:sp>
        <p:nvSpPr>
          <p:cNvPr id="3" name="Marcador de contenido 2"/>
          <p:cNvSpPr>
            <a:spLocks noGrp="1"/>
          </p:cNvSpPr>
          <p:nvPr>
            <p:ph idx="1"/>
          </p:nvPr>
        </p:nvSpPr>
        <p:spPr>
          <a:xfrm>
            <a:off x="3308350" y="944563"/>
            <a:ext cx="5378450" cy="3500388"/>
          </a:xfrm>
        </p:spPr>
        <p:txBody>
          <a:bodyPr/>
          <a:lstStyle/>
          <a:p>
            <a:r>
              <a:rPr lang="es-ES" sz="1200" b="1" dirty="0"/>
              <a:t>Conferencias</a:t>
            </a:r>
            <a:endParaRPr lang="es-ES" sz="1200" b="1" dirty="0" smtClean="0"/>
          </a:p>
          <a:p>
            <a:r>
              <a:rPr lang="es-ES_tradnl" sz="1200" dirty="0"/>
              <a:t>Con el objetivo de difundir los productos y servicios de información del Instituto, hemos participado como expositores en diversos foros y eventos tanto a nivel local, nacional e incluso internacional</a:t>
            </a:r>
            <a:r>
              <a:rPr lang="es-ES_tradnl" sz="1200" dirty="0" smtClean="0"/>
              <a:t>.</a:t>
            </a:r>
          </a:p>
          <a:p>
            <a:endParaRPr lang="es-ES_tradnl" sz="1200" dirty="0"/>
          </a:p>
          <a:p>
            <a:endParaRPr lang="es-ES" sz="1200" b="1" dirty="0" smtClean="0"/>
          </a:p>
          <a:p>
            <a:r>
              <a:rPr lang="es-ES" sz="1200" b="1" dirty="0" smtClean="0"/>
              <a:t>Expos</a:t>
            </a:r>
          </a:p>
          <a:p>
            <a:r>
              <a:rPr lang="es-ES" sz="1200" dirty="0" smtClean="0"/>
              <a:t>Hemos participado con la promoción de nuestros productos y servicios en eventos, en donde hemos colocado stand y distribuimos folletería institucional, además, se muestran las plataformas de consulta.</a:t>
            </a:r>
          </a:p>
          <a:p>
            <a:endParaRPr lang="es-ES" sz="1200" dirty="0" smtClean="0"/>
          </a:p>
          <a:p>
            <a:endParaRPr lang="es-ES" sz="1200" dirty="0"/>
          </a:p>
          <a:p>
            <a:r>
              <a:rPr lang="es-ES" sz="1200" b="1" dirty="0" smtClean="0"/>
              <a:t>Sesiones </a:t>
            </a:r>
            <a:r>
              <a:rPr lang="es-ES" sz="1200" b="1" dirty="0"/>
              <a:t>de difusión</a:t>
            </a:r>
          </a:p>
          <a:p>
            <a:r>
              <a:rPr lang="es-ES" sz="1200" dirty="0" smtClean="0"/>
              <a:t>Se </a:t>
            </a:r>
            <a:r>
              <a:rPr lang="es-ES" sz="1200" dirty="0"/>
              <a:t>implementó </a:t>
            </a:r>
            <a:r>
              <a:rPr lang="es-ES" sz="1200" dirty="0" smtClean="0"/>
              <a:t>un programa de “Sesiones Informativas” para dar a conocer </a:t>
            </a:r>
            <a:r>
              <a:rPr lang="es-ES" sz="1200" dirty="0"/>
              <a:t>los </a:t>
            </a:r>
            <a:r>
              <a:rPr lang="es-ES" sz="1200" dirty="0" smtClean="0"/>
              <a:t>principales proyectos </a:t>
            </a:r>
            <a:r>
              <a:rPr lang="es-ES" sz="1200" dirty="0"/>
              <a:t>y sistemas de información </a:t>
            </a:r>
            <a:r>
              <a:rPr lang="es-ES" sz="1200" dirty="0" smtClean="0"/>
              <a:t>que han sido desarrollados </a:t>
            </a:r>
            <a:r>
              <a:rPr lang="es-ES" sz="1200" dirty="0"/>
              <a:t>por el Instituto, así como </a:t>
            </a:r>
            <a:r>
              <a:rPr lang="es-ES" sz="1200" dirty="0" smtClean="0"/>
              <a:t>su funcionamiento </a:t>
            </a:r>
            <a:r>
              <a:rPr lang="es-ES" sz="1200" dirty="0"/>
              <a:t>y utilidad, para que puedan </a:t>
            </a:r>
            <a:r>
              <a:rPr lang="es-ES" sz="1200" dirty="0" smtClean="0"/>
              <a:t>ser aprovechados </a:t>
            </a:r>
            <a:r>
              <a:rPr lang="x-none" sz="1200" dirty="0" smtClean="0"/>
              <a:t>por la ciudadanía.</a:t>
            </a:r>
            <a:endParaRPr lang="en-US" sz="1200" dirty="0"/>
          </a:p>
          <a:p>
            <a:endParaRPr lang="es-ES" sz="1200" dirty="0" smtClean="0"/>
          </a:p>
          <a:p>
            <a:endParaRPr lang="es-ES" sz="1200" dirty="0"/>
          </a:p>
        </p:txBody>
      </p:sp>
      <p:pic>
        <p:nvPicPr>
          <p:cNvPr id="4" name="Imagen 3" descr="IMG_90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788" y="950913"/>
            <a:ext cx="2553915" cy="1702610"/>
          </a:xfrm>
          <a:prstGeom prst="rect">
            <a:avLst/>
          </a:prstGeom>
        </p:spPr>
      </p:pic>
      <p:pic>
        <p:nvPicPr>
          <p:cNvPr id="5" name="Imagen 4" descr="IMG_007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788" y="2745847"/>
            <a:ext cx="2553915" cy="1702610"/>
          </a:xfrm>
          <a:prstGeom prst="rect">
            <a:avLst/>
          </a:prstGeom>
        </p:spPr>
      </p:pic>
    </p:spTree>
    <p:extLst>
      <p:ext uri="{BB962C8B-B14F-4D97-AF65-F5344CB8AC3E}">
        <p14:creationId xmlns:p14="http://schemas.microsoft.com/office/powerpoint/2010/main" val="306593316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Comunicación interna</a:t>
            </a:r>
            <a:endParaRPr lang="es-ES" dirty="0"/>
          </a:p>
        </p:txBody>
      </p:sp>
      <p:pic>
        <p:nvPicPr>
          <p:cNvPr id="5" name="Imagen 4" descr="2018-10-09 17.35.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913" y="1512233"/>
            <a:ext cx="2345826" cy="1319527"/>
          </a:xfrm>
          <a:prstGeom prst="rect">
            <a:avLst/>
          </a:prstGeom>
        </p:spPr>
      </p:pic>
      <p:pic>
        <p:nvPicPr>
          <p:cNvPr id="6" name="Imagen 5" descr="2018-10-09 17.36.4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4046" y="1498851"/>
            <a:ext cx="1584571" cy="2816638"/>
          </a:xfrm>
          <a:prstGeom prst="rect">
            <a:avLst/>
          </a:prstGeom>
        </p:spPr>
      </p:pic>
      <p:pic>
        <p:nvPicPr>
          <p:cNvPr id="7" name="Imagen 6" descr="2018-10-09 17.37.2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913" y="3035248"/>
            <a:ext cx="2345826" cy="1319375"/>
          </a:xfrm>
          <a:prstGeom prst="rect">
            <a:avLst/>
          </a:prstGeom>
        </p:spPr>
      </p:pic>
      <p:pic>
        <p:nvPicPr>
          <p:cNvPr id="8" name="Imagen 7" descr="2018-10-09 17.45.3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6325" y="1498594"/>
            <a:ext cx="1582775" cy="2814205"/>
          </a:xfrm>
          <a:prstGeom prst="rect">
            <a:avLst/>
          </a:prstGeom>
        </p:spPr>
      </p:pic>
      <p:sp>
        <p:nvSpPr>
          <p:cNvPr id="11" name="Rectángulo 10"/>
          <p:cNvSpPr/>
          <p:nvPr/>
        </p:nvSpPr>
        <p:spPr>
          <a:xfrm>
            <a:off x="982913" y="2831760"/>
            <a:ext cx="1204076" cy="203488"/>
          </a:xfrm>
          <a:prstGeom prst="rect">
            <a:avLst/>
          </a:prstGeom>
        </p:spPr>
        <p:txBody>
          <a:bodyPr wrap="none">
            <a:spAutoFit/>
          </a:bodyPr>
          <a:lstStyle/>
          <a:p>
            <a:r>
              <a:rPr lang="es-ES" sz="1000" dirty="0" smtClean="0"/>
              <a:t>Pantallas internas</a:t>
            </a:r>
            <a:endParaRPr lang="es-ES" sz="1000" dirty="0"/>
          </a:p>
        </p:txBody>
      </p:sp>
      <p:sp>
        <p:nvSpPr>
          <p:cNvPr id="12" name="Rectángulo 11"/>
          <p:cNvSpPr/>
          <p:nvPr/>
        </p:nvSpPr>
        <p:spPr>
          <a:xfrm>
            <a:off x="982913" y="4348472"/>
            <a:ext cx="560119" cy="203488"/>
          </a:xfrm>
          <a:prstGeom prst="rect">
            <a:avLst/>
          </a:prstGeom>
        </p:spPr>
        <p:txBody>
          <a:bodyPr wrap="none">
            <a:spAutoFit/>
          </a:bodyPr>
          <a:lstStyle/>
          <a:p>
            <a:r>
              <a:rPr lang="es-ES" sz="1000" dirty="0" err="1" smtClean="0"/>
              <a:t>Viniles</a:t>
            </a:r>
            <a:endParaRPr lang="es-ES" sz="1000" dirty="0"/>
          </a:p>
        </p:txBody>
      </p:sp>
      <p:sp>
        <p:nvSpPr>
          <p:cNvPr id="13" name="Rectángulo 12"/>
          <p:cNvSpPr/>
          <p:nvPr/>
        </p:nvSpPr>
        <p:spPr>
          <a:xfrm>
            <a:off x="3908666" y="4467469"/>
            <a:ext cx="790614" cy="203488"/>
          </a:xfrm>
          <a:prstGeom prst="rect">
            <a:avLst/>
          </a:prstGeom>
        </p:spPr>
        <p:txBody>
          <a:bodyPr wrap="none">
            <a:spAutoFit/>
          </a:bodyPr>
          <a:lstStyle/>
          <a:p>
            <a:r>
              <a:rPr lang="es-ES" sz="1000" dirty="0" smtClean="0"/>
              <a:t>Rotulación</a:t>
            </a:r>
            <a:endParaRPr lang="es-ES" sz="1000" dirty="0"/>
          </a:p>
        </p:txBody>
      </p:sp>
      <p:sp>
        <p:nvSpPr>
          <p:cNvPr id="14" name="Rectángulo 13"/>
          <p:cNvSpPr/>
          <p:nvPr/>
        </p:nvSpPr>
        <p:spPr>
          <a:xfrm>
            <a:off x="6156325" y="4442069"/>
            <a:ext cx="598003" cy="203488"/>
          </a:xfrm>
          <a:prstGeom prst="rect">
            <a:avLst/>
          </a:prstGeom>
        </p:spPr>
        <p:txBody>
          <a:bodyPr wrap="none">
            <a:spAutoFit/>
          </a:bodyPr>
          <a:lstStyle/>
          <a:p>
            <a:r>
              <a:rPr lang="es-ES" sz="1000" dirty="0" err="1" smtClean="0"/>
              <a:t>Totems</a:t>
            </a:r>
            <a:endParaRPr lang="es-ES" sz="1000" dirty="0"/>
          </a:p>
        </p:txBody>
      </p:sp>
      <p:sp>
        <p:nvSpPr>
          <p:cNvPr id="15" name="Marcador de contenido 2"/>
          <p:cNvSpPr txBox="1">
            <a:spLocks/>
          </p:cNvSpPr>
          <p:nvPr/>
        </p:nvSpPr>
        <p:spPr>
          <a:xfrm>
            <a:off x="455612" y="955410"/>
            <a:ext cx="8221663" cy="875771"/>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buFont typeface="Arial"/>
              <a:buNone/>
              <a:defRPr sz="1400" kern="1200">
                <a:solidFill>
                  <a:schemeClr val="tx1"/>
                </a:solidFill>
                <a:latin typeface="+mn-lt"/>
                <a:ea typeface="+mn-ea"/>
                <a:cs typeface="+mn-cs"/>
              </a:defRPr>
            </a:lvl1pPr>
            <a:lvl2pPr marL="742950" indent="-28575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Font typeface="Courier New"/>
              <a:buChar char="o"/>
              <a:defRPr sz="1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sz="1200" dirty="0" smtClean="0"/>
              <a:t>Dentro de las instalaciones se han implementado diversos soportes y materiales impresos para complementar y reforzar los mensajes de comunicación tanto para el personal del IIEG como para los visitantes.</a:t>
            </a:r>
            <a:endParaRPr lang="en-US" sz="1200" dirty="0"/>
          </a:p>
        </p:txBody>
      </p:sp>
    </p:spTree>
    <p:extLst>
      <p:ext uri="{BB962C8B-B14F-4D97-AF65-F5344CB8AC3E}">
        <p14:creationId xmlns:p14="http://schemas.microsoft.com/office/powerpoint/2010/main" val="115963201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theme/theme1.xml><?xml version="1.0" encoding="utf-8"?>
<a:theme xmlns:a="http://schemas.openxmlformats.org/drawingml/2006/main" name="2018 IIEG Tema">
  <a:themeElements>
    <a:clrScheme name="IIEG ok">
      <a:dk1>
        <a:srgbClr val="000000"/>
      </a:dk1>
      <a:lt1>
        <a:srgbClr val="FFFFFF"/>
      </a:lt1>
      <a:dk2>
        <a:srgbClr val="6B0001"/>
      </a:dk2>
      <a:lt2>
        <a:srgbClr val="C8C8B1"/>
      </a:lt2>
      <a:accent1>
        <a:srgbClr val="7A7A7A"/>
      </a:accent1>
      <a:accent2>
        <a:srgbClr val="AE0603"/>
      </a:accent2>
      <a:accent3>
        <a:srgbClr val="526DB0"/>
      </a:accent3>
      <a:accent4>
        <a:srgbClr val="989AAC"/>
      </a:accent4>
      <a:accent5>
        <a:srgbClr val="FC0107"/>
      </a:accent5>
      <a:accent6>
        <a:srgbClr val="B4B392"/>
      </a:accent6>
      <a:hlink>
        <a:srgbClr val="1961DF"/>
      </a:hlink>
      <a:folHlink>
        <a:srgbClr val="969696"/>
      </a:folHlink>
    </a:clrScheme>
    <a:fontScheme name="Clásico de Offic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IEG ok">
    <a:dk1>
      <a:srgbClr val="000000"/>
    </a:dk1>
    <a:lt1>
      <a:srgbClr val="FFFFFF"/>
    </a:lt1>
    <a:dk2>
      <a:srgbClr val="6B0001"/>
    </a:dk2>
    <a:lt2>
      <a:srgbClr val="C8C8B1"/>
    </a:lt2>
    <a:accent1>
      <a:srgbClr val="7A7A7A"/>
    </a:accent1>
    <a:accent2>
      <a:srgbClr val="AE0603"/>
    </a:accent2>
    <a:accent3>
      <a:srgbClr val="526DB0"/>
    </a:accent3>
    <a:accent4>
      <a:srgbClr val="989AAC"/>
    </a:accent4>
    <a:accent5>
      <a:srgbClr val="FC0107"/>
    </a:accent5>
    <a:accent6>
      <a:srgbClr val="B4B392"/>
    </a:accent6>
    <a:hlink>
      <a:srgbClr val="1961DF"/>
    </a:hlink>
    <a:folHlink>
      <a:srgbClr val="969696"/>
    </a:folHlink>
  </a:clrScheme>
  <a:fontScheme name="Clásico de Offic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2018 IIEG Institucional Tema</Template>
  <TotalTime>365</TotalTime>
  <Words>8601</Words>
  <Application>Microsoft Office PowerPoint</Application>
  <PresentationFormat>Presentación en pantalla (16:9)</PresentationFormat>
  <Paragraphs>1096</Paragraphs>
  <Slides>124</Slides>
  <Notes>2</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124</vt:i4>
      </vt:variant>
    </vt:vector>
  </HeadingPairs>
  <TitlesOfParts>
    <vt:vector size="137" baseType="lpstr">
      <vt:lpstr>MS Mincho</vt:lpstr>
      <vt:lpstr>Arial</vt:lpstr>
      <vt:lpstr>Arial Black</vt:lpstr>
      <vt:lpstr>Arial Narrow</vt:lpstr>
      <vt:lpstr>Avenir Book</vt:lpstr>
      <vt:lpstr>Avenir Next Heavy</vt:lpstr>
      <vt:lpstr>Calibri</vt:lpstr>
      <vt:lpstr>Cambria</vt:lpstr>
      <vt:lpstr>Courier New</vt:lpstr>
      <vt:lpstr>Mangal</vt:lpstr>
      <vt:lpstr>Times New Roman</vt:lpstr>
      <vt:lpstr>Wingdings</vt:lpstr>
      <vt:lpstr>2018 IIEG Tema</vt:lpstr>
      <vt:lpstr>Sesión de Consejo Consultivo</vt:lpstr>
      <vt:lpstr>Orden del día</vt:lpstr>
      <vt:lpstr>3. Instalación del Consejo</vt:lpstr>
      <vt:lpstr>Consejo Consultivo</vt:lpstr>
      <vt:lpstr>Segunda Integración del Consejo Consultivo</vt:lpstr>
      <vt:lpstr>Segunda Integración del Consejo Consultivo</vt:lpstr>
      <vt:lpstr>Marco Legal del Consejo Consultivo</vt:lpstr>
      <vt:lpstr>4. Presentación y avances del trabajo institucional</vt:lpstr>
      <vt:lpstr>Tecnologías de la Información</vt:lpstr>
      <vt:lpstr>Infraestructura</vt:lpstr>
      <vt:lpstr>Almacenamiento, procesamiento y administración de información</vt:lpstr>
      <vt:lpstr>Unidad Geografía y Medio Ambiente (UGMA)</vt:lpstr>
      <vt:lpstr>Generación de información geográfica subnacional</vt:lpstr>
      <vt:lpstr>Tareas sustantivas</vt:lpstr>
      <vt:lpstr>Cartografia participativa para la toma de decisiones</vt:lpstr>
      <vt:lpstr>Cartografía participativa para recuperar el conocimiento de la comunidad para el diseño de políticas públicas</vt:lpstr>
      <vt:lpstr>Trabajo de campo – batimetría y topografía con equipo especializado</vt:lpstr>
      <vt:lpstr>Trabajo de campo – evaluación de riesgo y peligros naturales - geofísica</vt:lpstr>
      <vt:lpstr>Sensores remotos – Cobertura de suelo y cambio de cobertura de suelo - Local</vt:lpstr>
      <vt:lpstr>Sensores remotos – Cobertura de suelo y cambio de cobertura de suelo - Municipal</vt:lpstr>
      <vt:lpstr>Sensores remotos – Cobertura de suelo y cambio de cobertura de suelo - Regional</vt:lpstr>
      <vt:lpstr>Sensores remotos – Medio ambiente – Temperatura de superficie (LST)</vt:lpstr>
      <vt:lpstr>Sensores remotos – Medio ambiente – Evaluación de incendios forestales</vt:lpstr>
      <vt:lpstr>Registros administrativos</vt:lpstr>
      <vt:lpstr>Otras fuentes de datos geoespaciales – datos abiertos y SIGMA</vt:lpstr>
      <vt:lpstr>Herramienta integradora – SIG Jalisco</vt:lpstr>
      <vt:lpstr>Proyectos con recursos externos</vt:lpstr>
      <vt:lpstr>Proyectos con recursos externos</vt:lpstr>
      <vt:lpstr>Proyectos con recurso MIR</vt:lpstr>
      <vt:lpstr>Procesos MIR</vt:lpstr>
      <vt:lpstr>Unidad Sociodemográfica</vt:lpstr>
      <vt:lpstr>Información sociodemográfica por colonia</vt:lpstr>
      <vt:lpstr>Grado de Marginación por colonia</vt:lpstr>
      <vt:lpstr>Georreferenciación del estudio de Violencia Comunitaria contra las mujeres Instituo Jalisciense de las Mujeres</vt:lpstr>
      <vt:lpstr>Capas de Información georreferenciada SIPINNA Jalisco</vt:lpstr>
      <vt:lpstr>SEGURIDADMAP:  variables sociodemográficas, marginación por municipio, y colonia.</vt:lpstr>
      <vt:lpstr>Indicador de infraestructura para discapacitados</vt:lpstr>
      <vt:lpstr>Sistema de Consulta Interactiva de Información Sociodemográfica</vt:lpstr>
      <vt:lpstr>Marco demográfico histórico y carpetas municipales</vt:lpstr>
      <vt:lpstr>Productos y actividades</vt:lpstr>
      <vt:lpstr>Productos y actividades</vt:lpstr>
      <vt:lpstr>Productos y actividades</vt:lpstr>
      <vt:lpstr>Unidad Económico Financiera</vt:lpstr>
      <vt:lpstr>¿Qué hacemos en UEF?</vt:lpstr>
      <vt:lpstr>Relevancia</vt:lpstr>
      <vt:lpstr>¿Cómo transformamos  los datos?</vt:lpstr>
      <vt:lpstr>¿Cómo transformamos  los datos?</vt:lpstr>
      <vt:lpstr>¿Para qué transformamos  los datos?</vt:lpstr>
      <vt:lpstr>Beneficios </vt:lpstr>
      <vt:lpstr>Beneficios</vt:lpstr>
      <vt:lpstr>Beneficios </vt:lpstr>
      <vt:lpstr>Un poco de lo que hacemos…</vt:lpstr>
      <vt:lpstr>Acervo estadístico</vt:lpstr>
      <vt:lpstr>Herramientas de información</vt:lpstr>
      <vt:lpstr>Herramientas de información  (continuación)</vt:lpstr>
      <vt:lpstr>Gestión gubernamental</vt:lpstr>
      <vt:lpstr>Análisis económico</vt:lpstr>
      <vt:lpstr>Solicitudes especializadas</vt:lpstr>
      <vt:lpstr>Solicitudes especializadas  (continuación)</vt:lpstr>
      <vt:lpstr>Investigaciones</vt:lpstr>
      <vt:lpstr>Conferencias y exposiciones</vt:lpstr>
      <vt:lpstr>Estudios económicos </vt:lpstr>
      <vt:lpstr>Boletines de información</vt:lpstr>
      <vt:lpstr>Estrategia de microdatos y datos abiertos</vt:lpstr>
      <vt:lpstr>Atención de solicitudes de usuarios </vt:lpstr>
      <vt:lpstr>Cursos </vt:lpstr>
      <vt:lpstr>Seminario</vt:lpstr>
      <vt:lpstr>Seminario (continuación)</vt:lpstr>
      <vt:lpstr>Estancias académicas</vt:lpstr>
      <vt:lpstr>Estancias académicas (continuación)</vt:lpstr>
      <vt:lpstr>Unidad de Gobierno, Seguridad y Justicia</vt:lpstr>
      <vt:lpstr>Gobierno, Seguridad y Justicia</vt:lpstr>
      <vt:lpstr>Creación de la Unidad de Gobierno, Seguridad y Justicia</vt:lpstr>
      <vt:lpstr>Unidad de Gobierno, Seguridad y Justicia</vt:lpstr>
      <vt:lpstr>1.- OECD, 5° Foro Mundial </vt:lpstr>
      <vt:lpstr>2.- Banco Mundial</vt:lpstr>
      <vt:lpstr>3.- Subcomité de Gobierno, Seguridad y Justicia</vt:lpstr>
      <vt:lpstr>Presentación de PowerPoint</vt:lpstr>
      <vt:lpstr>Presentación de PowerPoint</vt:lpstr>
      <vt:lpstr>Presentación de PowerPoint</vt:lpstr>
      <vt:lpstr>Presentación de PowerPoint</vt:lpstr>
      <vt:lpstr>5.- Productos INEGI </vt:lpstr>
      <vt:lpstr>INEGI</vt:lpstr>
      <vt:lpstr>6.- Secretariado Ejecutivo del Sistema Nacional de Seguridad Pública</vt:lpstr>
      <vt:lpstr>Análisis, explotación y actualización del registro administrativo SESNSP</vt:lpstr>
      <vt:lpstr>La vida y la integridad corporal (Nacional; Tasa por cada 100 mil hab.)</vt:lpstr>
      <vt:lpstr>Incidencia en Jalisco 2006-2017</vt:lpstr>
      <vt:lpstr>7.- Feminicidio </vt:lpstr>
      <vt:lpstr>8.- Mapa de seguridad (seguridadmap)</vt:lpstr>
      <vt:lpstr>9.- Incidencia delictiva por distrito electoral </vt:lpstr>
      <vt:lpstr>Incidencia delictiva por distrito electoral</vt:lpstr>
      <vt:lpstr>10.- Otras colaboraciones</vt:lpstr>
      <vt:lpstr>Coordinación del Sistema</vt:lpstr>
      <vt:lpstr>Cultura de la información</vt:lpstr>
      <vt:lpstr>A. Estrategia offline</vt:lpstr>
      <vt:lpstr>Impresos</vt:lpstr>
      <vt:lpstr>Documentos</vt:lpstr>
      <vt:lpstr>Eventos</vt:lpstr>
      <vt:lpstr>Comunicación interna</vt:lpstr>
      <vt:lpstr>B. Estrategia digital</vt:lpstr>
      <vt:lpstr>Optimización de plataformas</vt:lpstr>
      <vt:lpstr>Boletines</vt:lpstr>
      <vt:lpstr>Infografías</vt:lpstr>
      <vt:lpstr>Material audiovisual</vt:lpstr>
      <vt:lpstr>Strategos</vt:lpstr>
      <vt:lpstr>Strategos. Visitas en línea</vt:lpstr>
      <vt:lpstr>Redes Sociales- Seguidores</vt:lpstr>
      <vt:lpstr>Campañas de Pago</vt:lpstr>
      <vt:lpstr>Campañas por correo electrónico</vt:lpstr>
      <vt:lpstr>c. Coordinación interinstitucional</vt:lpstr>
      <vt:lpstr>CEIEG. INTEGRACIÓN</vt:lpstr>
      <vt:lpstr>CEIEG. ESTRUCTURA DE TRABAJO</vt:lpstr>
      <vt:lpstr>CEIEG. SESIONES</vt:lpstr>
      <vt:lpstr>CEIEG. RUTA DE ACTIVIDADES DE LOS GRUPOS DE TRABAJO</vt:lpstr>
      <vt:lpstr>Vinculación</vt:lpstr>
      <vt:lpstr>Capacitaciones</vt:lpstr>
      <vt:lpstr>Presentación de PowerPoint</vt:lpstr>
      <vt:lpstr>Presentación de PowerPoint</vt:lpstr>
      <vt:lpstr>Pilares del enfoque de fortalecimiento de capacidades para la toma de decisiones basada en evidencia</vt:lpstr>
      <vt:lpstr>Cooperación Técnica Jalisco - Banco Mundial - INEGI </vt:lpstr>
      <vt:lpstr>5. Intervención de los miembros del Consejo Consultivo</vt:lpstr>
      <vt:lpstr>6. Asuntos varios</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Teresa Ortega Minakata</dc:creator>
  <cp:lastModifiedBy>Dante Delgadillo</cp:lastModifiedBy>
  <cp:revision>128</cp:revision>
  <dcterms:created xsi:type="dcterms:W3CDTF">2018-08-29T13:58:46Z</dcterms:created>
  <dcterms:modified xsi:type="dcterms:W3CDTF">2018-10-11T16:10:05Z</dcterms:modified>
</cp:coreProperties>
</file>