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24384000" cy="13716000"/>
  <p:notesSz cx="9236075" cy="7010400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31" d="100"/>
          <a:sy n="31" d="100"/>
        </p:scale>
        <p:origin x="-120" y="-2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31639" y="1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E3DB2-114C-4B5F-B96C-A9A496E8125F}" type="datetimeFigureOut">
              <a:rPr lang="es-MX" smtClean="0"/>
              <a:t>26/11/2015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31639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88E33-F5C9-4F9A-8C5C-23A74FFE13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82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1231477" y="3329940"/>
            <a:ext cx="6773122" cy="315468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410538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86153" indent="-586153" defTabSz="825500">
              <a:buSzPct val="75000"/>
              <a:buChar char="•"/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  <a:lvl2pPr marL="1221153" indent="-586153" defTabSz="825500">
              <a:buSzPct val="75000"/>
              <a:buChar char="•"/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2pPr>
            <a:lvl3pPr marL="1856153" indent="-586153" defTabSz="825500">
              <a:buSzPct val="75000"/>
              <a:buChar char="•"/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3pPr>
            <a:lvl4pPr marL="2491153" indent="-586153" defTabSz="825500">
              <a:buSzPct val="75000"/>
              <a:buChar char="•"/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4pPr>
            <a:lvl5pPr marL="3126153" indent="-586153" defTabSz="825500">
              <a:buSzPct val="75000"/>
              <a:buChar char="•"/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 lvl="0">
              <a:defRPr sz="1800"/>
            </a:pPr>
            <a:r>
              <a:rPr sz="4800"/>
              <a:t>Body Level One</a:t>
            </a:r>
          </a:p>
          <a:p>
            <a:pPr lvl="1">
              <a:defRPr sz="1800"/>
            </a:pPr>
            <a:r>
              <a:rPr sz="4800"/>
              <a:t>Body Level Two</a:t>
            </a:r>
          </a:p>
          <a:p>
            <a:pPr lvl="2">
              <a:defRPr sz="1800"/>
            </a:pPr>
            <a:r>
              <a:rPr sz="4800"/>
              <a:t>Body Level Three</a:t>
            </a:r>
          </a:p>
          <a:p>
            <a:pPr lvl="3">
              <a:defRPr sz="1800"/>
            </a:pPr>
            <a:r>
              <a:rPr sz="4800"/>
              <a:t>Body Level Four</a:t>
            </a:r>
          </a:p>
          <a:p>
            <a:pPr lvl="4">
              <a:defRPr sz="1800"/>
            </a:pPr>
            <a:r>
              <a:rPr sz="48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25500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>
            <a:normAutofit/>
          </a:bodyPr>
          <a:lstStyle>
            <a:lvl1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1pPr>
            <a:lvl2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2pPr>
            <a:lvl3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3pPr>
            <a:lvl4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4pPr>
            <a:lvl5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825500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825500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>
            <a:normAutofit/>
          </a:bodyPr>
          <a:lstStyle>
            <a:lvl1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1pPr>
            <a:lvl2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2pPr>
            <a:lvl3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3pPr>
            <a:lvl4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4pPr>
            <a:lvl5pPr defTabSz="825500"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 Heavy"/>
              </a:defRPr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825500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925955" y="4233333"/>
            <a:ext cx="20532090" cy="2286001"/>
          </a:xfrm>
          <a:prstGeom prst="rect">
            <a:avLst/>
          </a:prstGeom>
        </p:spPr>
        <p:txBody>
          <a:bodyPr anchor="ctr"/>
          <a:lstStyle>
            <a:lvl1pPr defTabSz="825500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1925955" y="6100233"/>
            <a:ext cx="20532090" cy="5346304"/>
          </a:xfrm>
          <a:prstGeom prst="rect">
            <a:avLst/>
          </a:prstGeom>
        </p:spPr>
        <p:txBody>
          <a:bodyPr/>
          <a:lstStyle>
            <a:lvl1pPr defTabSz="825500"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  <a:lvl2pPr defTabSz="825500"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2pPr>
            <a:lvl3pPr defTabSz="825500"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3pPr>
            <a:lvl4pPr defTabSz="825500"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4pPr>
            <a:lvl5pPr defTabSz="825500">
              <a:defRPr sz="48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 lvl="0">
              <a:defRPr sz="1800"/>
            </a:pPr>
            <a:r>
              <a:rPr sz="4800"/>
              <a:t>Body Level One</a:t>
            </a:r>
          </a:p>
          <a:p>
            <a:pPr lvl="1">
              <a:defRPr sz="1800"/>
            </a:pPr>
            <a:r>
              <a:rPr sz="4800"/>
              <a:t>Body Level Two</a:t>
            </a:r>
          </a:p>
          <a:p>
            <a:pPr lvl="2">
              <a:defRPr sz="1800"/>
            </a:pPr>
            <a:r>
              <a:rPr sz="4800"/>
              <a:t>Body Level Three</a:t>
            </a:r>
          </a:p>
          <a:p>
            <a:pPr lvl="3">
              <a:defRPr sz="1800"/>
            </a:pPr>
            <a:r>
              <a:rPr sz="4800"/>
              <a:t>Body Level Four</a:t>
            </a:r>
          </a:p>
          <a:p>
            <a:pPr lvl="4">
              <a:defRPr sz="1800"/>
            </a:pPr>
            <a:r>
              <a:rPr sz="4800"/>
              <a:t>Body Level Five</a:t>
            </a:r>
          </a:p>
        </p:txBody>
      </p:sp>
      <p:pic>
        <p:nvPicPr>
          <p:cNvPr id="2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6369" y="12584045"/>
            <a:ext cx="20511263" cy="841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825500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558800" indent="-558800" defTabSz="825500">
              <a:spcBef>
                <a:spcPts val="4500"/>
              </a:spcBef>
              <a:buSzPct val="75000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117600" indent="-558800" defTabSz="825500">
              <a:spcBef>
                <a:spcPts val="4500"/>
              </a:spcBef>
              <a:buSzPct val="75000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676400" indent="-558800" defTabSz="825500">
              <a:spcBef>
                <a:spcPts val="4500"/>
              </a:spcBef>
              <a:buSzPct val="75000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235200" indent="-558800" defTabSz="825500">
              <a:spcBef>
                <a:spcPts val="4500"/>
              </a:spcBef>
              <a:buSzPct val="75000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794000" indent="-558800" defTabSz="825500">
              <a:spcBef>
                <a:spcPts val="4500"/>
              </a:spcBef>
              <a:buSzPct val="75000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ec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"/>
            <a:ext cx="24384000" cy="1371514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928812" y="4309682"/>
            <a:ext cx="6126213" cy="7181520"/>
          </a:xfrm>
          <a:prstGeom prst="rect">
            <a:avLst/>
          </a:prstGeom>
        </p:spPr>
        <p:txBody>
          <a:bodyPr/>
          <a:lstStyle>
            <a:lvl1pPr algn="r">
              <a:defRPr sz="2400"/>
            </a:lvl1pPr>
            <a:lvl2pPr algn="r">
              <a:defRPr sz="2400"/>
            </a:lvl2pPr>
            <a:lvl3pPr algn="r">
              <a:defRPr sz="2400"/>
            </a:lvl3pPr>
            <a:lvl4pPr algn="r">
              <a:defRPr sz="2400"/>
            </a:lvl4pPr>
            <a:lvl5pPr algn="r"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0" y="428"/>
            <a:ext cx="24384000" cy="137151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914938" y="378089"/>
            <a:ext cx="20554125" cy="105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928812" y="3623799"/>
            <a:ext cx="20526376" cy="7867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1pPr>
      <a:lvl2pPr indent="2286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2pPr>
      <a:lvl3pPr indent="4572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3pPr>
      <a:lvl4pPr indent="6858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4pPr>
      <a:lvl5pPr indent="9144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5pPr>
      <a:lvl6pPr indent="11430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6pPr>
      <a:lvl7pPr indent="13716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7pPr>
      <a:lvl8pPr indent="16002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8pPr>
      <a:lvl9pPr indent="1828800" defTabSz="584200">
        <a:defRPr sz="6000">
          <a:solidFill>
            <a:srgbClr val="FFFFFF"/>
          </a:solidFill>
          <a:latin typeface="+mj-lt"/>
          <a:ea typeface="+mj-ea"/>
          <a:cs typeface="+mj-cs"/>
          <a:sym typeface="Avenir Next Heavy"/>
        </a:defRPr>
      </a:lvl9pPr>
    </p:titleStyle>
    <p:bodyStyle>
      <a:lvl1pPr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1pPr>
      <a:lvl2pPr indent="2286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2pPr>
      <a:lvl3pPr indent="4572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3pPr>
      <a:lvl4pPr indent="6858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4pPr>
      <a:lvl5pPr indent="9144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5pPr>
      <a:lvl6pPr indent="11430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6pPr>
      <a:lvl7pPr indent="13716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7pPr>
      <a:lvl8pPr indent="16002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8pPr>
      <a:lvl9pPr indent="1828800" defTabSz="584200">
        <a:defRPr sz="3600">
          <a:solidFill>
            <a:srgbClr val="414141"/>
          </a:solidFill>
          <a:latin typeface="Avenir Book"/>
          <a:ea typeface="Avenir Book"/>
          <a:cs typeface="Avenir Book"/>
          <a:sym typeface="Avenir Book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7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datos.jalisco.gob.m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15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datosjalisco.gob.m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www.iieg.gob.mx" TargetMode="Externa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362" y="4251293"/>
            <a:ext cx="9797277" cy="521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933575" y="4636558"/>
            <a:ext cx="611668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7 DICIEMBRE 2013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PUBLICACIÓN 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LA LEY ORGÁNICA </a:t>
            </a:r>
          </a:p>
        </p:txBody>
      </p:sp>
      <p:pic>
        <p:nvPicPr>
          <p:cNvPr id="1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5008297"/>
            <a:ext cx="360002" cy="3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FUSIÓN</a:t>
            </a:r>
          </a:p>
        </p:txBody>
      </p:sp>
      <p:pic>
        <p:nvPicPr>
          <p:cNvPr id="11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273" y="9711001"/>
            <a:ext cx="4766869" cy="1421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79997" y="2347912"/>
            <a:ext cx="7188201" cy="934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45699" y="6627087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933575" y="5468492"/>
            <a:ext cx="6116688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11 MARZO 2014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INSTALACIÓN 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LA JUNTA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GOBIERNO </a:t>
            </a:r>
          </a:p>
        </p:txBody>
      </p:sp>
      <p:pic>
        <p:nvPicPr>
          <p:cNvPr id="12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5928550"/>
            <a:ext cx="360002" cy="3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FUSIÓN</a:t>
            </a:r>
          </a:p>
        </p:txBody>
      </p:sp>
      <p:pic>
        <p:nvPicPr>
          <p:cNvPr id="12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6093" y="8094021"/>
            <a:ext cx="4946142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97776" y="2523344"/>
            <a:ext cx="12851512" cy="8567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FUNCIONES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El nuevo Instituto es un organismo público descentralizado, </a:t>
            </a:r>
            <a:br>
              <a:rPr sz="4800"/>
            </a:br>
            <a:r>
              <a:rPr sz="4800"/>
              <a:t>con personalidad jurídica y patrimonio propio, sectorizado a la SEPAF; </a:t>
            </a:r>
            <a:br>
              <a:rPr sz="4800"/>
            </a:br>
            <a:r>
              <a:rPr sz="4800"/>
              <a:t>el cual tiene entre sus principales funciones:</a:t>
            </a:r>
          </a:p>
        </p:txBody>
      </p:sp>
      <p:pic>
        <p:nvPicPr>
          <p:cNvPr id="12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759" y="5928042"/>
            <a:ext cx="4946143" cy="15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1933575" y="4599093"/>
            <a:ext cx="4746755" cy="130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RECABAR, GENERAR </a:t>
            </a:r>
          </a:p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Y PROCESAR</a:t>
            </a: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FUNCIONES</a:t>
            </a:r>
          </a:p>
        </p:txBody>
      </p:sp>
      <p:pic>
        <p:nvPicPr>
          <p:cNvPr id="1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8562" y="6021936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7208562" y="4941358"/>
            <a:ext cx="47467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ADMINISTRAR </a:t>
            </a:r>
          </a:p>
        </p:txBody>
      </p:sp>
      <p:pic>
        <p:nvPicPr>
          <p:cNvPr id="13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0295" y="6021936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7690295" y="4599093"/>
            <a:ext cx="4746756" cy="130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SOLICITAR</a:t>
            </a:r>
          </a:p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INFORMACIÓN </a:t>
            </a:r>
          </a:p>
        </p:txBody>
      </p:sp>
      <p:pic>
        <p:nvPicPr>
          <p:cNvPr id="13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762" y="6021936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2491762" y="4941358"/>
            <a:ext cx="47467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VINCULAR </a:t>
            </a:r>
          </a:p>
        </p:txBody>
      </p:sp>
      <p:sp>
        <p:nvSpPr>
          <p:cNvPr id="138" name="Shape 138"/>
          <p:cNvSpPr/>
          <p:nvPr/>
        </p:nvSpPr>
        <p:spPr>
          <a:xfrm>
            <a:off x="1933575" y="8463491"/>
            <a:ext cx="47467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NORMAR</a:t>
            </a:r>
          </a:p>
        </p:txBody>
      </p:sp>
      <p:pic>
        <p:nvPicPr>
          <p:cNvPr id="13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9544069"/>
            <a:ext cx="4746756" cy="14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8562" y="9544069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7208562" y="8121226"/>
            <a:ext cx="4746756" cy="130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ASESORAR Y  CAPACITAR</a:t>
            </a:r>
          </a:p>
        </p:txBody>
      </p:sp>
      <p:pic>
        <p:nvPicPr>
          <p:cNvPr id="14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0295" y="9544069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7771157" y="7558399"/>
            <a:ext cx="4746755" cy="199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AUXILIAR </a:t>
            </a:r>
          </a:p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EN DEFINICIÓN </a:t>
            </a:r>
          </a:p>
          <a:p>
            <a:pPr lvl="0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DE LÍMITES</a:t>
            </a:r>
          </a:p>
        </p:txBody>
      </p:sp>
      <p:pic>
        <p:nvPicPr>
          <p:cNvPr id="14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762" y="9544069"/>
            <a:ext cx="4746756" cy="14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2491762" y="8463491"/>
            <a:ext cx="47467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DIVULGAR </a:t>
            </a:r>
          </a:p>
        </p:txBody>
      </p:sp>
      <p:pic>
        <p:nvPicPr>
          <p:cNvPr id="14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3575" y="6021936"/>
            <a:ext cx="4746755" cy="14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ESTRUCTURA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La información que produce el Instituto es de carácter público y está disponible en línea, la cual está agrupada en cuatro grandes áreas para facilitar su consulta.</a:t>
            </a:r>
          </a:p>
        </p:txBody>
      </p:sp>
      <p:pic>
        <p:nvPicPr>
          <p:cNvPr id="15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341" y="5907073"/>
            <a:ext cx="4723118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ESTRUCTURA</a:t>
            </a:r>
          </a:p>
        </p:txBody>
      </p:sp>
      <p:pic>
        <p:nvPicPr>
          <p:cNvPr id="15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4857" y="2955129"/>
            <a:ext cx="5237366" cy="16252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2987510" y="4217793"/>
            <a:ext cx="474675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000"/>
              <a:t>UNIDADES DE INFORMACIÓN</a:t>
            </a:r>
          </a:p>
        </p:txBody>
      </p:sp>
      <p:sp>
        <p:nvSpPr>
          <p:cNvPr id="155" name="Shape 155"/>
          <p:cNvSpPr/>
          <p:nvPr/>
        </p:nvSpPr>
        <p:spPr>
          <a:xfrm>
            <a:off x="15877680" y="4217793"/>
            <a:ext cx="474675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000"/>
              <a:t>UNIDADES ADJETIVAS</a:t>
            </a:r>
          </a:p>
        </p:txBody>
      </p:sp>
      <p:sp>
        <p:nvSpPr>
          <p:cNvPr id="156" name="Shape 156"/>
          <p:cNvSpPr/>
          <p:nvPr/>
        </p:nvSpPr>
        <p:spPr>
          <a:xfrm>
            <a:off x="9434568" y="2494491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DIRECCIÓN GENERAL</a:t>
            </a:r>
          </a:p>
        </p:txBody>
      </p:sp>
      <p:pic>
        <p:nvPicPr>
          <p:cNvPr id="15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329" y="6031808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329" y="7823699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329" y="9599020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329" y="11374341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5366" y="6031808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5366" y="7823699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5366" y="9599020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5366" y="11374341"/>
            <a:ext cx="4723118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2491901" y="5525558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ECONÓMICO FINANCIERA</a:t>
            </a:r>
          </a:p>
        </p:txBody>
      </p:sp>
      <p:sp>
        <p:nvSpPr>
          <p:cNvPr id="166" name="Shape 166"/>
          <p:cNvSpPr/>
          <p:nvPr/>
        </p:nvSpPr>
        <p:spPr>
          <a:xfrm>
            <a:off x="2491901" y="7349472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GEOGRÁFICO AMBIENTAL</a:t>
            </a:r>
          </a:p>
        </p:txBody>
      </p:sp>
      <p:sp>
        <p:nvSpPr>
          <p:cNvPr id="167" name="Shape 167"/>
          <p:cNvSpPr/>
          <p:nvPr/>
        </p:nvSpPr>
        <p:spPr>
          <a:xfrm>
            <a:off x="2491901" y="9122586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SOCIO DEMOGRÁFICA</a:t>
            </a:r>
          </a:p>
        </p:txBody>
      </p:sp>
      <p:sp>
        <p:nvSpPr>
          <p:cNvPr id="168" name="Shape 168"/>
          <p:cNvSpPr/>
          <p:nvPr/>
        </p:nvSpPr>
        <p:spPr>
          <a:xfrm>
            <a:off x="2745901" y="10915088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GOBIERNO, SEGURIDAD Y JUSTICIA</a:t>
            </a:r>
          </a:p>
        </p:txBody>
      </p:sp>
      <p:sp>
        <p:nvSpPr>
          <p:cNvPr id="169" name="Shape 169"/>
          <p:cNvSpPr/>
          <p:nvPr/>
        </p:nvSpPr>
        <p:spPr>
          <a:xfrm>
            <a:off x="16003953" y="5525558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ADMINISTRACIÓN</a:t>
            </a:r>
          </a:p>
        </p:txBody>
      </p:sp>
      <p:sp>
        <p:nvSpPr>
          <p:cNvPr id="170" name="Shape 170"/>
          <p:cNvSpPr/>
          <p:nvPr/>
        </p:nvSpPr>
        <p:spPr>
          <a:xfrm>
            <a:off x="16003953" y="7349472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ASUNTOS JURÍDICOS</a:t>
            </a:r>
          </a:p>
        </p:txBody>
      </p:sp>
      <p:sp>
        <p:nvSpPr>
          <p:cNvPr id="171" name="Shape 171"/>
          <p:cNvSpPr/>
          <p:nvPr/>
        </p:nvSpPr>
        <p:spPr>
          <a:xfrm>
            <a:off x="16257953" y="9122586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COORDINACIÓN DEL SISTEMA</a:t>
            </a:r>
          </a:p>
        </p:txBody>
      </p:sp>
      <p:sp>
        <p:nvSpPr>
          <p:cNvPr id="172" name="Shape 172"/>
          <p:cNvSpPr/>
          <p:nvPr/>
        </p:nvSpPr>
        <p:spPr>
          <a:xfrm>
            <a:off x="16257953" y="10915088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ÓRGANO CONTROL Y VIGILANCIA</a:t>
            </a:r>
          </a:p>
        </p:txBody>
      </p:sp>
      <p:pic>
        <p:nvPicPr>
          <p:cNvPr id="17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4511" y="7823699"/>
            <a:ext cx="4723119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9677099" y="7349472"/>
            <a:ext cx="557794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10000"/>
              </a:lnSpc>
              <a:defRPr sz="21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2100" b="1"/>
              <a:t>TECNOLOGÍAS INFORMACIÓN</a:t>
            </a:r>
          </a:p>
        </p:txBody>
      </p:sp>
      <p:pic>
        <p:nvPicPr>
          <p:cNvPr id="17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539" y="3444652"/>
            <a:ext cx="24384001" cy="74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7610" y="4753537"/>
            <a:ext cx="6826557" cy="208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00825" y="5429620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671665" y="5481515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671665" y="7260679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00825" y="7254824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671665" y="9019491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92037" y="7260679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11893" y="9028730"/>
            <a:ext cx="1040068" cy="1040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671665" y="10788087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006464" y="10788087"/>
            <a:ext cx="1050926" cy="105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83779" y="4753537"/>
            <a:ext cx="6826557" cy="20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JUNTA DE GOBIERNO</a:t>
            </a:r>
          </a:p>
        </p:txBody>
      </p:sp>
      <p:sp>
        <p:nvSpPr>
          <p:cNvPr id="189" name="Shape 189"/>
          <p:cNvSpPr/>
          <p:nvPr/>
        </p:nvSpPr>
        <p:spPr>
          <a:xfrm>
            <a:off x="1950034" y="3373000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INSTANCIAS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FEDERALES</a:t>
            </a:r>
          </a:p>
        </p:txBody>
      </p:sp>
      <p:pic>
        <p:nvPicPr>
          <p:cNvPr id="19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9" y="6098709"/>
            <a:ext cx="24384001" cy="74560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1950034" y="7982106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DEPENDENCIAS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ESTATALES</a:t>
            </a:r>
          </a:p>
        </p:txBody>
      </p:sp>
      <p:pic>
        <p:nvPicPr>
          <p:cNvPr id="19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6336" y="3046572"/>
            <a:ext cx="13199491" cy="1897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5609" y="7198122"/>
            <a:ext cx="13640944" cy="3417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2617" y="4805114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2617" y="9414220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JUNTA DE GOBIERNO</a:t>
            </a:r>
          </a:p>
        </p:txBody>
      </p:sp>
      <p:sp>
        <p:nvSpPr>
          <p:cNvPr id="198" name="Shape 198"/>
          <p:cNvSpPr/>
          <p:nvPr/>
        </p:nvSpPr>
        <p:spPr>
          <a:xfrm>
            <a:off x="1950034" y="3684150"/>
            <a:ext cx="557794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UNIVERSIDADES</a:t>
            </a:r>
          </a:p>
        </p:txBody>
      </p:sp>
      <p:pic>
        <p:nvPicPr>
          <p:cNvPr id="19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9" y="7048987"/>
            <a:ext cx="24384001" cy="74560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1950034" y="8507107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ORGANISMOS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CIUDADANOS</a:t>
            </a:r>
          </a:p>
        </p:txBody>
      </p:sp>
      <p:pic>
        <p:nvPicPr>
          <p:cNvPr id="20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62605" y="2855799"/>
            <a:ext cx="12546953" cy="227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2864" y="8334700"/>
            <a:ext cx="2330273" cy="193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950" y="4805114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4950" y="9939222"/>
            <a:ext cx="4946143" cy="15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CONSEJO CONSULTIVO</a:t>
            </a:r>
          </a:p>
        </p:txBody>
      </p:sp>
      <p:pic>
        <p:nvPicPr>
          <p:cNvPr id="20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462" y="4805114"/>
            <a:ext cx="4723119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950034" y="3373000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INSTANCIAS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FEDERALES</a:t>
            </a:r>
          </a:p>
        </p:txBody>
      </p:sp>
      <p:pic>
        <p:nvPicPr>
          <p:cNvPr id="20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39" y="6920104"/>
            <a:ext cx="24384001" cy="74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462" y="9939222"/>
            <a:ext cx="4723119" cy="15348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1950034" y="8507107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DEPENDENCIAS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ESTATALES</a:t>
            </a:r>
          </a:p>
        </p:txBody>
      </p:sp>
      <p:pic>
        <p:nvPicPr>
          <p:cNvPr id="21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5993" y="1575159"/>
            <a:ext cx="15044548" cy="450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20436" y="7822426"/>
            <a:ext cx="13631291" cy="3706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CONSEJO CONSULTIVO</a:t>
            </a:r>
          </a:p>
        </p:txBody>
      </p:sp>
      <p:sp>
        <p:nvSpPr>
          <p:cNvPr id="216" name="Shape 216"/>
          <p:cNvSpPr/>
          <p:nvPr/>
        </p:nvSpPr>
        <p:spPr>
          <a:xfrm>
            <a:off x="1950034" y="3684150"/>
            <a:ext cx="557794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ACADEMIA</a:t>
            </a:r>
          </a:p>
        </p:txBody>
      </p:sp>
      <p:pic>
        <p:nvPicPr>
          <p:cNvPr id="21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9" y="6611111"/>
            <a:ext cx="24384001" cy="74560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1950034" y="6983107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ORGANISMOS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EMPRESARIALES</a:t>
            </a:r>
          </a:p>
        </p:txBody>
      </p:sp>
      <p:sp>
        <p:nvSpPr>
          <p:cNvPr id="219" name="Shape 219"/>
          <p:cNvSpPr/>
          <p:nvPr/>
        </p:nvSpPr>
        <p:spPr>
          <a:xfrm>
            <a:off x="1950034" y="9627213"/>
            <a:ext cx="557794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OBSERVATORIOS</a:t>
            </a:r>
          </a:p>
          <a:p>
            <a:pPr lvl="0" algn="l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CIUDADANOS</a:t>
            </a:r>
          </a:p>
        </p:txBody>
      </p:sp>
      <p:pic>
        <p:nvPicPr>
          <p:cNvPr id="22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48122" y="7077786"/>
            <a:ext cx="11753089" cy="1645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9" y="9270715"/>
            <a:ext cx="24384001" cy="74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9462" y="4805114"/>
            <a:ext cx="4723119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9462" y="8422071"/>
            <a:ext cx="4723119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9462" y="11059327"/>
            <a:ext cx="4723119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12936" y="9997027"/>
            <a:ext cx="2971484" cy="113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06894" y="2423496"/>
            <a:ext cx="13658216" cy="3727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EL ORIGEN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Tres organismos independientes sentaron las bases para que Jalisco contara con información de calidad; esta independencia, así como su ubicación distante, dificultaba la integración de la información.</a:t>
            </a:r>
          </a:p>
        </p:txBody>
      </p:sp>
      <p:pic>
        <p:nvPicPr>
          <p:cNvPr id="4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NUEVA SEDE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El nuevo edificio es un espacio digno, moderno e incluyente, con la tecnología suficiente para brindar un mejor servicio. Concentra en un solo sitio la información estadística y geográfica de Jalisco.</a:t>
            </a:r>
          </a:p>
        </p:txBody>
      </p:sp>
      <p:pic>
        <p:nvPicPr>
          <p:cNvPr id="23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UBICACIÓN DE LA NUEVA SEDE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NUEVA SEDE</a:t>
            </a:r>
          </a:p>
        </p:txBody>
      </p:sp>
      <p:pic>
        <p:nvPicPr>
          <p:cNvPr id="23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9566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4144" y="3810025"/>
            <a:ext cx="20555713" cy="7723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2751" y="6978346"/>
            <a:ext cx="800298" cy="102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4119" y="8103120"/>
            <a:ext cx="734629" cy="481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TERRENO EN CD. GRANJA</a:t>
            </a:r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NUEVA SEDE</a:t>
            </a:r>
          </a:p>
        </p:txBody>
      </p:sp>
      <p:pic>
        <p:nvPicPr>
          <p:cNvPr id="24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1604" y="3651448"/>
            <a:ext cx="20560792" cy="8919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362" y="3315248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NUEVA SEDE</a:t>
            </a:r>
          </a:p>
        </p:txBody>
      </p:sp>
      <p:sp>
        <p:nvSpPr>
          <p:cNvPr id="245" name="Shape 245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TERRENO</a:t>
            </a:r>
          </a:p>
        </p:txBody>
      </p:sp>
      <p:grpSp>
        <p:nvGrpSpPr>
          <p:cNvPr id="248" name="Group 248"/>
          <p:cNvGrpSpPr/>
          <p:nvPr/>
        </p:nvGrpSpPr>
        <p:grpSpPr>
          <a:xfrm>
            <a:off x="9947027" y="4817024"/>
            <a:ext cx="4746756" cy="2794097"/>
            <a:chOff x="0" y="0"/>
            <a:chExt cx="4746754" cy="2794095"/>
          </a:xfrm>
        </p:grpSpPr>
        <p:sp>
          <p:nvSpPr>
            <p:cNvPr id="246" name="Shape 246"/>
            <p:cNvSpPr/>
            <p:nvPr/>
          </p:nvSpPr>
          <p:spPr>
            <a:xfrm>
              <a:off x="0" y="1955895"/>
              <a:ext cx="474675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584200">
                <a:defRPr sz="4800" b="1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lvl="0">
                <a:defRPr sz="1800" b="0"/>
              </a:pPr>
              <a:r>
                <a:rPr sz="4800" b="1"/>
                <a:t>SUPERFICIE </a:t>
              </a:r>
            </a:p>
          </p:txBody>
        </p:sp>
        <p:pic>
          <p:nvPicPr>
            <p:cNvPr id="247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70109" y="0"/>
              <a:ext cx="2406536" cy="1207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" name="Group 251"/>
          <p:cNvGrpSpPr/>
          <p:nvPr/>
        </p:nvGrpSpPr>
        <p:grpSpPr>
          <a:xfrm>
            <a:off x="16673546" y="4804009"/>
            <a:ext cx="4746756" cy="2807112"/>
            <a:chOff x="0" y="0"/>
            <a:chExt cx="4746754" cy="2807110"/>
          </a:xfrm>
        </p:grpSpPr>
        <p:sp>
          <p:nvSpPr>
            <p:cNvPr id="249" name="Shape 249"/>
            <p:cNvSpPr/>
            <p:nvPr/>
          </p:nvSpPr>
          <p:spPr>
            <a:xfrm>
              <a:off x="0" y="1968910"/>
              <a:ext cx="4746755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584200">
                <a:defRPr sz="4800" b="1"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pPr lvl="0">
                <a:defRPr sz="1800" b="0"/>
              </a:pPr>
              <a:r>
                <a:rPr sz="4800" b="1"/>
                <a:t>PROPIEDAD </a:t>
              </a:r>
            </a:p>
          </p:txBody>
        </p:sp>
        <p:pic>
          <p:nvPicPr>
            <p:cNvPr id="250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61850" y="0"/>
              <a:ext cx="1088246" cy="1339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5799" y="8349159"/>
            <a:ext cx="2996173" cy="214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44169" y="8359922"/>
            <a:ext cx="3695663" cy="2123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80107" y="8675612"/>
            <a:ext cx="4398824" cy="149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49462" y="3315248"/>
            <a:ext cx="4723119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44145" y="7825832"/>
            <a:ext cx="4723119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30441" y="7825832"/>
            <a:ext cx="4723118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85366" y="7825832"/>
            <a:ext cx="4723118" cy="153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261"/>
          <p:cNvGrpSpPr/>
          <p:nvPr/>
        </p:nvGrpSpPr>
        <p:grpSpPr>
          <a:xfrm>
            <a:off x="3232327" y="4676028"/>
            <a:ext cx="4746755" cy="3228463"/>
            <a:chOff x="0" y="0"/>
            <a:chExt cx="4746754" cy="3228462"/>
          </a:xfrm>
        </p:grpSpPr>
        <p:pic>
          <p:nvPicPr>
            <p:cNvPr id="259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98336" y="0"/>
              <a:ext cx="1489051" cy="1489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Shape 260"/>
            <p:cNvSpPr/>
            <p:nvPr/>
          </p:nvSpPr>
          <p:spPr>
            <a:xfrm>
              <a:off x="0" y="1803522"/>
              <a:ext cx="4746755" cy="142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defTabSz="584200">
                <a:lnSpc>
                  <a:spcPct val="70000"/>
                </a:lnSpc>
                <a:defRPr sz="1800"/>
              </a:pPr>
              <a:r>
                <a:rPr sz="4800" b="1">
                  <a:latin typeface="Avenir Next"/>
                  <a:ea typeface="Avenir Next"/>
                  <a:cs typeface="Avenir Next"/>
                  <a:sym typeface="Avenir Next"/>
                </a:rPr>
                <a:t>VALOR</a:t>
              </a:r>
            </a:p>
            <a:p>
              <a:pPr lvl="0" defTabSz="584200">
                <a:lnSpc>
                  <a:spcPct val="70000"/>
                </a:lnSpc>
                <a:defRPr sz="1800"/>
              </a:pPr>
              <a:r>
                <a:rPr sz="4800" b="1">
                  <a:latin typeface="Avenir Next"/>
                  <a:ea typeface="Avenir Next"/>
                  <a:cs typeface="Avenir Next"/>
                  <a:sym typeface="Avenir Next"/>
                </a:rPr>
                <a:t>COMERCIAL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NUEVA SEDE</a:t>
            </a:r>
          </a:p>
        </p:txBody>
      </p:sp>
      <p:sp>
        <p:nvSpPr>
          <p:cNvPr id="264" name="Shape 264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CONSTRUCCIÓN</a:t>
            </a:r>
          </a:p>
        </p:txBody>
      </p:sp>
      <p:pic>
        <p:nvPicPr>
          <p:cNvPr id="26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173" y="5315810"/>
            <a:ext cx="2564854" cy="194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4037" y="7148416"/>
            <a:ext cx="2247126" cy="1789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1728" y="4112288"/>
            <a:ext cx="2988210" cy="114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12270" y="5029225"/>
            <a:ext cx="2247126" cy="182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78640" y="8336309"/>
            <a:ext cx="914388" cy="59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14722" y="8923891"/>
            <a:ext cx="2842223" cy="182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264171" y="4273922"/>
            <a:ext cx="2247126" cy="182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264171" y="8280425"/>
            <a:ext cx="2247126" cy="182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850874" y="10145642"/>
            <a:ext cx="3073718" cy="1180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303725" y="6138492"/>
            <a:ext cx="2168018" cy="11801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 279"/>
          <p:cNvGrpSpPr/>
          <p:nvPr/>
        </p:nvGrpSpPr>
        <p:grpSpPr>
          <a:xfrm>
            <a:off x="5628133" y="5407999"/>
            <a:ext cx="3746668" cy="4447764"/>
            <a:chOff x="0" y="0"/>
            <a:chExt cx="3746667" cy="4447763"/>
          </a:xfrm>
        </p:grpSpPr>
        <p:pic>
          <p:nvPicPr>
            <p:cNvPr id="275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8291" y="150398"/>
              <a:ext cx="3463037" cy="4190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1896533"/>
              <a:ext cx="360001" cy="36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386666" y="0"/>
              <a:ext cx="360002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386666" y="4087762"/>
              <a:ext cx="360002" cy="36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Group 284"/>
          <p:cNvGrpSpPr/>
          <p:nvPr/>
        </p:nvGrpSpPr>
        <p:grpSpPr>
          <a:xfrm>
            <a:off x="13840800" y="4970197"/>
            <a:ext cx="4650840" cy="4885566"/>
            <a:chOff x="0" y="0"/>
            <a:chExt cx="4650839" cy="4885565"/>
          </a:xfrm>
        </p:grpSpPr>
        <p:pic>
          <p:nvPicPr>
            <p:cNvPr id="280" name="pasted-image.pd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1406" y="67469"/>
              <a:ext cx="4353929" cy="462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4525565"/>
              <a:ext cx="360001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290838" y="0"/>
              <a:ext cx="360002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290838" y="4525565"/>
              <a:ext cx="360002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5" name="pasted-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25362" y="3315248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NUEVA SEDE</a:t>
            </a:r>
          </a:p>
        </p:txBody>
      </p:sp>
      <p:sp>
        <p:nvSpPr>
          <p:cNvPr id="288" name="Shape 288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INVERSIÓN TOTAL</a:t>
            </a:r>
          </a:p>
        </p:txBody>
      </p:sp>
      <p:pic>
        <p:nvPicPr>
          <p:cNvPr id="28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9566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3491" y="5499124"/>
            <a:ext cx="2406537" cy="1207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23331" y="8939390"/>
            <a:ext cx="1774064" cy="1472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6987" y="5817384"/>
            <a:ext cx="2083893" cy="57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26222" y="9792637"/>
            <a:ext cx="3661690" cy="57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57256" y="6834741"/>
            <a:ext cx="2564855" cy="622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416127" y="7470364"/>
            <a:ext cx="2247114" cy="1992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Group 300"/>
          <p:cNvGrpSpPr/>
          <p:nvPr/>
        </p:nvGrpSpPr>
        <p:grpSpPr>
          <a:xfrm>
            <a:off x="10650628" y="5922671"/>
            <a:ext cx="5643912" cy="4360659"/>
            <a:chOff x="0" y="0"/>
            <a:chExt cx="5643911" cy="4360657"/>
          </a:xfrm>
        </p:grpSpPr>
        <p:pic>
          <p:nvPicPr>
            <p:cNvPr id="296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8752" y="135308"/>
              <a:ext cx="5148441" cy="4097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60001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4000657"/>
              <a:ext cx="360001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283911" y="1949528"/>
              <a:ext cx="360001" cy="36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AMIGABLE CON EL MEDIO AMBIENTE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El inmueble cuenta con amplias áreas verdes así como con sistemas ecológicos de agua y energía, para optimizar los recursos respetando </a:t>
            </a:r>
            <a:br>
              <a:rPr sz="4800"/>
            </a:br>
            <a:r>
              <a:rPr sz="4800"/>
              <a:t>el medio ambiente.</a:t>
            </a:r>
          </a:p>
        </p:txBody>
      </p:sp>
      <p:pic>
        <p:nvPicPr>
          <p:cNvPr id="30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AGUA</a:t>
            </a:r>
          </a:p>
        </p:txBody>
      </p:sp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AMIGABLE CON EL MEDIO AMBIENTE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638212" cy="60708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Planta tratadora de aguas residuales.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Aprovechamiento de agua pluvial.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Mingitorios ecológicos. </a:t>
            </a:r>
          </a:p>
        </p:txBody>
      </p:sp>
      <p:pic>
        <p:nvPicPr>
          <p:cNvPr id="30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9780" y="4331649"/>
            <a:ext cx="2282216" cy="3553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3791" y="5111554"/>
            <a:ext cx="4891418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AMIGABLE CON EL MEDIO AMBIENTE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638212" cy="60708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Celdas fotovoltaicas.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Lámparas LED.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Iluminación natural.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Ventilación natural. </a:t>
            </a:r>
          </a:p>
        </p:txBody>
      </p:sp>
      <p:sp>
        <p:nvSpPr>
          <p:cNvPr id="314" name="Shape 314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ENERGÍA</a:t>
            </a:r>
          </a:p>
        </p:txBody>
      </p:sp>
      <p:pic>
        <p:nvPicPr>
          <p:cNvPr id="31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0363" y="4295969"/>
            <a:ext cx="3621051" cy="3625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6429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AMIGABLE CON EL MEDIO AMBIENTE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638212" cy="60708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Jardín.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Techo verde.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Huerto urbano.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Adopción de 80 árboles,uno por cada </a:t>
            </a:r>
            <a:br>
              <a:rPr sz="4800">
                <a:solidFill>
                  <a:srgbClr val="414141"/>
                </a:solidFill>
              </a:rPr>
            </a:br>
            <a:r>
              <a:rPr sz="4800">
                <a:solidFill>
                  <a:srgbClr val="414141"/>
                </a:solidFill>
              </a:rPr>
              <a:t>   servidor público. </a:t>
            </a:r>
          </a:p>
        </p:txBody>
      </p:sp>
      <p:sp>
        <p:nvSpPr>
          <p:cNvPr id="320" name="Shape 320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ÁREAS VERDES</a:t>
            </a:r>
          </a:p>
        </p:txBody>
      </p:sp>
      <p:pic>
        <p:nvPicPr>
          <p:cNvPr id="32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838" y="4311501"/>
            <a:ext cx="3594101" cy="359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6429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933575" y="2689224"/>
            <a:ext cx="2051685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UBICACIÓN DE LOS ANTIGUOS ORGANISMOS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EL ORIGEN</a:t>
            </a:r>
          </a:p>
        </p:txBody>
      </p:sp>
      <p:pic>
        <p:nvPicPr>
          <p:cNvPr id="4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9566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4144" y="3810025"/>
            <a:ext cx="20555713" cy="7723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2751" y="6978346"/>
            <a:ext cx="800298" cy="102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14750" y="8730946"/>
            <a:ext cx="800298" cy="102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44650" y="8730946"/>
            <a:ext cx="800298" cy="1029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06271" y="9885353"/>
            <a:ext cx="1204058" cy="48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66379" y="9898053"/>
            <a:ext cx="1325640" cy="48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87856" y="8115820"/>
            <a:ext cx="843355" cy="481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TECNOLOGÍA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El edificio tiene la infraestructura tecnológica necesaria para cubrir la demanda de información estatal de forma segura y eficiente, concentrando las telecomunicaciones y reduciendo costos de operación.</a:t>
            </a:r>
          </a:p>
        </p:txBody>
      </p:sp>
      <p:pic>
        <p:nvPicPr>
          <p:cNvPr id="32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8341" y="5907073"/>
            <a:ext cx="4723118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55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TECNOLOGÍA</a:t>
            </a:r>
          </a:p>
        </p:txBody>
      </p:sp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638212" cy="681879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SITE preparado para recibir </a:t>
            </a:r>
            <a:r>
              <a:rPr sz="4800" i="1">
                <a:solidFill>
                  <a:srgbClr val="414141"/>
                </a:solidFill>
              </a:rPr>
              <a:t>Data Center</a:t>
            </a:r>
            <a:r>
              <a:rPr sz="4800">
                <a:solidFill>
                  <a:srgbClr val="414141"/>
                </a:solidFill>
              </a:rPr>
              <a:t>.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Virtualización de VMware. 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Fibra óptica. 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Cableado CAT 6 certificado.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Accesos inalámbricos en interiores y exteriores.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Planta de energía de emergencia.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Detectores de humo. 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Detectores de intrusión.  </a:t>
            </a:r>
          </a:p>
        </p:txBody>
      </p:sp>
      <p:pic>
        <p:nvPicPr>
          <p:cNvPr id="33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895" y="4315571"/>
            <a:ext cx="3585986" cy="3585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TECNOLOGÍA </a:t>
            </a:r>
          </a:p>
        </p:txBody>
      </p:sp>
      <p:pic>
        <p:nvPicPr>
          <p:cNvPr id="33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3791" y="5111554"/>
            <a:ext cx="4891418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ENTORNO AGRADABLE  E INCLUYENTE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Además de ser un edificio altamente funcional, es accesible e incluyente; con espacios que fomentan un entorno agradable tanto para el personal como para sus visitantes.</a:t>
            </a:r>
          </a:p>
        </p:txBody>
      </p:sp>
      <p:pic>
        <p:nvPicPr>
          <p:cNvPr id="33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ENTORNO AGRADABLE  E INCLUYENTE</a:t>
            </a:r>
          </a:p>
        </p:txBody>
      </p:sp>
      <p:sp>
        <p:nvSpPr>
          <p:cNvPr id="339" name="Shape 339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638212" cy="681879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Espacio libre de humo.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Libre de unicel. 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Ciclopuerto.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Terraza comedor.</a:t>
            </a:r>
          </a:p>
        </p:txBody>
      </p:sp>
      <p:sp>
        <p:nvSpPr>
          <p:cNvPr id="340" name="Shape 340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ENTORNO</a:t>
            </a:r>
          </a:p>
        </p:txBody>
      </p:sp>
      <p:pic>
        <p:nvPicPr>
          <p:cNvPr id="34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5601" y="4303271"/>
            <a:ext cx="3610573" cy="361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3791" y="5111554"/>
            <a:ext cx="4891418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ENTORNO AGRADABLE  E INCLUYENTE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idx="1"/>
          </p:nvPr>
        </p:nvSpPr>
        <p:spPr>
          <a:xfrm>
            <a:off x="8816976" y="5486292"/>
            <a:ext cx="13974960" cy="681879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Accesos para personas con discapacidad motriz.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Rampas de ingreso.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C82506"/>
                </a:solidFill>
              </a:rPr>
              <a:t>•</a:t>
            </a:r>
            <a:r>
              <a:rPr sz="4800">
                <a:solidFill>
                  <a:srgbClr val="414141"/>
                </a:solidFill>
              </a:rPr>
              <a:t> Cajones de estacionamiento para personas</a:t>
            </a:r>
            <a:br>
              <a:rPr sz="4800">
                <a:solidFill>
                  <a:srgbClr val="414141"/>
                </a:solidFill>
              </a:rPr>
            </a:br>
            <a:r>
              <a:rPr sz="4800">
                <a:solidFill>
                  <a:srgbClr val="414141"/>
                </a:solidFill>
              </a:rPr>
              <a:t>   con alguna discapacidad.</a:t>
            </a:r>
          </a:p>
        </p:txBody>
      </p:sp>
      <p:pic>
        <p:nvPicPr>
          <p:cNvPr id="34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6429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8821739" y="4261734"/>
            <a:ext cx="1362868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ACCESIBLE</a:t>
            </a:r>
          </a:p>
        </p:txBody>
      </p:sp>
      <p:pic>
        <p:nvPicPr>
          <p:cNvPr id="34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083" y="4437065"/>
            <a:ext cx="3017610" cy="3596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INGRESOS PROPIOS</a:t>
            </a:r>
          </a:p>
        </p:txBody>
      </p:sp>
      <p:sp>
        <p:nvSpPr>
          <p:cNvPr id="351" name="Shape 3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Como resultado de la creación del Instituto, así como de una nueva visión y liderazgo, se potencializa la obtención de ingresos propios,</a:t>
            </a:r>
            <a:br>
              <a:rPr sz="4800"/>
            </a:br>
            <a:r>
              <a:rPr sz="4800"/>
              <a:t>incrementando el alcance de la institución.</a:t>
            </a:r>
          </a:p>
        </p:txBody>
      </p:sp>
      <p:pic>
        <p:nvPicPr>
          <p:cNvPr id="35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1933575" y="2769691"/>
            <a:ext cx="611668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rPr>
              <a:t>2007 a 2012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Administración anterior </a:t>
            </a:r>
          </a:p>
        </p:txBody>
      </p:sp>
      <p:pic>
        <p:nvPicPr>
          <p:cNvPr id="35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INGRESOS PROPIOS</a:t>
            </a:r>
          </a:p>
        </p:txBody>
      </p:sp>
      <p:sp>
        <p:nvSpPr>
          <p:cNvPr id="357" name="Shape 357"/>
          <p:cNvSpPr/>
          <p:nvPr/>
        </p:nvSpPr>
        <p:spPr>
          <a:xfrm>
            <a:off x="1933575" y="5703358"/>
            <a:ext cx="611668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rPr>
              <a:t>2013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Organismos sin fusionar </a:t>
            </a:r>
          </a:p>
        </p:txBody>
      </p:sp>
      <p:sp>
        <p:nvSpPr>
          <p:cNvPr id="358" name="Shape 358"/>
          <p:cNvSpPr/>
          <p:nvPr/>
        </p:nvSpPr>
        <p:spPr>
          <a:xfrm>
            <a:off x="1933575" y="7566025"/>
            <a:ext cx="6116688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rPr>
              <a:t>2014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Proceso de fusión </a:t>
            </a:r>
          </a:p>
        </p:txBody>
      </p:sp>
      <p:sp>
        <p:nvSpPr>
          <p:cNvPr id="359" name="Shape 359"/>
          <p:cNvSpPr/>
          <p:nvPr/>
        </p:nvSpPr>
        <p:spPr>
          <a:xfrm>
            <a:off x="1933575" y="9428691"/>
            <a:ext cx="611668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rPr>
              <a:t>2015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IIEG Consolidado </a:t>
            </a:r>
          </a:p>
        </p:txBody>
      </p:sp>
      <p:pic>
        <p:nvPicPr>
          <p:cNvPr id="36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5928550"/>
            <a:ext cx="360002" cy="3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7720441"/>
            <a:ext cx="360002" cy="3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9495762"/>
            <a:ext cx="360002" cy="3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9521576" y="2972891"/>
            <a:ext cx="129512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$15'274,301</a:t>
            </a:r>
          </a:p>
        </p:txBody>
      </p:sp>
      <p:sp>
        <p:nvSpPr>
          <p:cNvPr id="364" name="Shape 364"/>
          <p:cNvSpPr/>
          <p:nvPr/>
        </p:nvSpPr>
        <p:spPr>
          <a:xfrm>
            <a:off x="9521576" y="5689451"/>
            <a:ext cx="129512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$2'244,694</a:t>
            </a:r>
          </a:p>
        </p:txBody>
      </p:sp>
      <p:sp>
        <p:nvSpPr>
          <p:cNvPr id="365" name="Shape 365"/>
          <p:cNvSpPr/>
          <p:nvPr/>
        </p:nvSpPr>
        <p:spPr>
          <a:xfrm>
            <a:off x="9521576" y="7481341"/>
            <a:ext cx="129512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$4'302,223</a:t>
            </a:r>
          </a:p>
        </p:txBody>
      </p:sp>
      <p:sp>
        <p:nvSpPr>
          <p:cNvPr id="366" name="Shape 366"/>
          <p:cNvSpPr/>
          <p:nvPr/>
        </p:nvSpPr>
        <p:spPr>
          <a:xfrm>
            <a:off x="9521576" y="9256662"/>
            <a:ext cx="539432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$8'491,063*</a:t>
            </a:r>
          </a:p>
        </p:txBody>
      </p:sp>
      <p:sp>
        <p:nvSpPr>
          <p:cNvPr id="367" name="Shape 367"/>
          <p:cNvSpPr/>
          <p:nvPr/>
        </p:nvSpPr>
        <p:spPr>
          <a:xfrm>
            <a:off x="17886643" y="11082832"/>
            <a:ext cx="539432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/>
            </a:pPr>
            <a:r>
              <a:rPr sz="2400"/>
              <a:t>*(Proyección a diciembre 2015)</a:t>
            </a:r>
          </a:p>
        </p:txBody>
      </p:sp>
      <p:pic>
        <p:nvPicPr>
          <p:cNvPr id="36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5918" y="3211991"/>
            <a:ext cx="360002" cy="3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1707" y="4679950"/>
            <a:ext cx="20420586" cy="3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5224" y="2256980"/>
            <a:ext cx="8739151" cy="9202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9625" y="2256980"/>
            <a:ext cx="8739150" cy="920204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INGRESOS PROPIOS</a:t>
            </a:r>
          </a:p>
        </p:txBody>
      </p:sp>
      <p:sp>
        <p:nvSpPr>
          <p:cNvPr id="374" name="Shape 374"/>
          <p:cNvSpPr/>
          <p:nvPr/>
        </p:nvSpPr>
        <p:spPr>
          <a:xfrm>
            <a:off x="15994161" y="9696929"/>
            <a:ext cx="53943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 $15'037,980</a:t>
            </a:r>
          </a:p>
        </p:txBody>
      </p:sp>
      <p:pic>
        <p:nvPicPr>
          <p:cNvPr id="37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03044" y="5969044"/>
            <a:ext cx="1777912" cy="177791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4174694" y="9696929"/>
            <a:ext cx="53943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$15’274,301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1" animBg="1" advAuto="0"/>
      <p:bldP spid="376" grpId="2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INGRESOS PROPIOS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8816976" y="4267092"/>
            <a:ext cx="13638210" cy="277675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14141"/>
                </a:solidFill>
              </a:rPr>
              <a:t>En menos de la mitad de la administración actual se ha ingresado </a:t>
            </a:r>
            <a:r>
              <a:rPr sz="4800" b="1">
                <a:solidFill>
                  <a:srgbClr val="414141"/>
                </a:solidFill>
              </a:rPr>
              <a:t>casi el mismo monto</a:t>
            </a:r>
            <a:r>
              <a:rPr sz="4800">
                <a:solidFill>
                  <a:srgbClr val="414141"/>
                </a:solidFill>
              </a:rPr>
              <a:t> que en todo el sexenio pasado.</a:t>
            </a:r>
          </a:p>
        </p:txBody>
      </p:sp>
      <p:sp>
        <p:nvSpPr>
          <p:cNvPr id="380" name="Shape 380"/>
          <p:cNvSpPr/>
          <p:nvPr/>
        </p:nvSpPr>
        <p:spPr>
          <a:xfrm>
            <a:off x="8816976" y="8754426"/>
            <a:ext cx="13638210" cy="277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defRPr sz="4800">
                <a:solidFill>
                  <a:srgbClr val="41414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14141"/>
                </a:solidFill>
              </a:rPr>
              <a:t>En 2014 y 2015 prácticamente se duplicaron los montos con respecto a 2013. </a:t>
            </a:r>
          </a:p>
        </p:txBody>
      </p:sp>
      <p:pic>
        <p:nvPicPr>
          <p:cNvPr id="38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9949" y="4256652"/>
            <a:ext cx="2321878" cy="2459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6657" y="8889194"/>
            <a:ext cx="2468462" cy="1573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1925955" y="3877733"/>
            <a:ext cx="20532090" cy="2286001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0000"/>
              </a:lnSpc>
              <a:defRPr sz="1800"/>
            </a:pPr>
            <a:r>
              <a:rPr sz="6000"/>
              <a:t>FORTALECIMIENTO DE POLÍTICAS PÚBLICAS</a:t>
            </a:r>
            <a:br>
              <a:rPr sz="6000"/>
            </a:br>
            <a:r>
              <a:rPr sz="6000"/>
              <a:t>CON BASE EN EVIDENCIA</a:t>
            </a:r>
          </a:p>
        </p:txBody>
      </p:sp>
      <p:sp>
        <p:nvSpPr>
          <p:cNvPr id="385" name="Shape 3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A finales de 2014, el Gobierno de Jalisco, INEGI y Banco Mundial, celebraron un Acuerdo de Cooperación Técnica para mejorar el Sistema de Información Estratégica de Jalisco y sus Municipios, fortalecer las políticas públicas y generar un modelo a replicar en otras entidades.</a:t>
            </a:r>
          </a:p>
        </p:txBody>
      </p:sp>
      <p:pic>
        <p:nvPicPr>
          <p:cNvPr id="38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1933575" y="2486025"/>
            <a:ext cx="6116688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1984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CREACIÓN DE COEPO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El Consejo Estatal de Población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fue establecido para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generar políticas públicas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en materia demográfica.</a:t>
            </a:r>
          </a:p>
        </p:txBody>
      </p:sp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2928324"/>
            <a:ext cx="360002" cy="3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5791" y="9913874"/>
            <a:ext cx="1642416" cy="1679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3633" y="1458690"/>
            <a:ext cx="10571862" cy="6836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58870" y="7491787"/>
            <a:ext cx="7321209" cy="5490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3678" y="8424709"/>
            <a:ext cx="3015044" cy="334358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EL ORIGEN</a:t>
            </a:r>
          </a:p>
        </p:txBody>
      </p:sp>
      <p:pic>
        <p:nvPicPr>
          <p:cNvPr id="6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5087" y="3841769"/>
            <a:ext cx="4723119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JALISCO - BANCO MUNDIAL - INEGI</a:t>
            </a:r>
          </a:p>
        </p:txBody>
      </p:sp>
      <p:pic>
        <p:nvPicPr>
          <p:cNvPr id="38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796" y="6029140"/>
            <a:ext cx="5441341" cy="1835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7700" y="6285527"/>
            <a:ext cx="7538733" cy="1381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01801" y="6043929"/>
            <a:ext cx="4694531" cy="180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JALISCO - BANCO MUNDIAL - INEGI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xfrm>
            <a:off x="5351927" y="4698892"/>
            <a:ext cx="17069394" cy="149154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ESTRATEGIA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Diseño de la Estrategia de Desarrollo Estadístico en Jalisco.</a:t>
            </a:r>
          </a:p>
        </p:txBody>
      </p:sp>
      <p:pic>
        <p:nvPicPr>
          <p:cNvPr id="39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3921" y="3350487"/>
            <a:ext cx="4946143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/>
          <p:nvPr/>
        </p:nvSpPr>
        <p:spPr>
          <a:xfrm>
            <a:off x="1999231" y="2500668"/>
            <a:ext cx="136286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584200">
              <a:lnSpc>
                <a:spcPct val="110000"/>
              </a:lnSpc>
              <a:defRPr sz="4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4800" b="1"/>
              <a:t>EJES DE ACCIÓN</a:t>
            </a:r>
          </a:p>
        </p:txBody>
      </p:sp>
      <p:pic>
        <p:nvPicPr>
          <p:cNvPr id="39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8147" y="4540444"/>
            <a:ext cx="1295706" cy="129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8147" y="6328466"/>
            <a:ext cx="1295706" cy="1295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8147" y="8127053"/>
            <a:ext cx="1295706" cy="129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08147" y="9919390"/>
            <a:ext cx="1295706" cy="1295706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5351927" y="6426092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PUESTA EN MARCHA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Preparación para poner en marcha esta estrategia.</a:t>
            </a:r>
          </a:p>
        </p:txBody>
      </p:sp>
      <p:sp>
        <p:nvSpPr>
          <p:cNvPr id="402" name="Shape 402"/>
          <p:cNvSpPr/>
          <p:nvPr/>
        </p:nvSpPr>
        <p:spPr>
          <a:xfrm>
            <a:off x="5351927" y="8242192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MONITOREO Y EVALUACIÓN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Diseño de un sistema de monitoreo y evaluación estatal.</a:t>
            </a:r>
          </a:p>
        </p:txBody>
      </p:sp>
      <p:sp>
        <p:nvSpPr>
          <p:cNvPr id="403" name="Shape 403"/>
          <p:cNvSpPr/>
          <p:nvPr/>
        </p:nvSpPr>
        <p:spPr>
          <a:xfrm>
            <a:off x="5351927" y="10058292"/>
            <a:ext cx="18238787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DATOS ABIERTOS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Evaluación del nivel de preparación para impulsar un sistema de datos abiertos.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PROYECTOS INEGI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Mediante la iniciativa "Proyectos de Uso de Información", </a:t>
            </a:r>
            <a:br>
              <a:rPr sz="4800"/>
            </a:br>
            <a:r>
              <a:rPr sz="4800"/>
              <a:t>el INEGI documenta prácticas de alto impacto social y económico </a:t>
            </a:r>
            <a:br>
              <a:rPr sz="4800"/>
            </a:br>
            <a:r>
              <a:rPr sz="4800"/>
              <a:t>para impulsar su replica en entidades y municipios.</a:t>
            </a:r>
          </a:p>
        </p:txBody>
      </p:sp>
      <p:pic>
        <p:nvPicPr>
          <p:cNvPr id="40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5500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INEGI</a:t>
            </a:r>
          </a:p>
        </p:txBody>
      </p:sp>
      <p:sp>
        <p:nvSpPr>
          <p:cNvPr id="410" name="Shape 410"/>
          <p:cNvSpPr>
            <a:spLocks noGrp="1"/>
          </p:cNvSpPr>
          <p:nvPr>
            <p:ph type="body" idx="1"/>
          </p:nvPr>
        </p:nvSpPr>
        <p:spPr>
          <a:xfrm>
            <a:off x="1928812" y="8387200"/>
            <a:ext cx="20526376" cy="2577125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14141"/>
                </a:solidFill>
              </a:rPr>
              <a:t>Jalisco, a través del IIEG, es la única entidad que ha desarrollado </a:t>
            </a:r>
            <a:br>
              <a:rPr sz="4800">
                <a:solidFill>
                  <a:srgbClr val="414141"/>
                </a:solidFill>
              </a:rPr>
            </a:br>
            <a:r>
              <a:rPr sz="4800">
                <a:solidFill>
                  <a:srgbClr val="414141"/>
                </a:solidFill>
              </a:rPr>
              <a:t>los 8 Proyectos de Uso de Información sugeridos por el INEGI</a:t>
            </a:r>
            <a:br>
              <a:rPr sz="4800">
                <a:solidFill>
                  <a:srgbClr val="414141"/>
                </a:solidFill>
              </a:rPr>
            </a:br>
            <a:r>
              <a:rPr sz="4800">
                <a:solidFill>
                  <a:srgbClr val="414141"/>
                </a:solidFill>
              </a:rPr>
              <a:t>para implementarse a nivel estatal.</a:t>
            </a:r>
          </a:p>
        </p:txBody>
      </p:sp>
      <p:pic>
        <p:nvPicPr>
          <p:cNvPr id="41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6978" y="3707458"/>
            <a:ext cx="9283524" cy="3571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INEGI</a:t>
            </a:r>
          </a:p>
        </p:txBody>
      </p:sp>
      <p:sp>
        <p:nvSpPr>
          <p:cNvPr id="414" name="Shape 414"/>
          <p:cNvSpPr>
            <a:spLocks noGrp="1"/>
          </p:cNvSpPr>
          <p:nvPr>
            <p:ph type="body" idx="1"/>
          </p:nvPr>
        </p:nvSpPr>
        <p:spPr>
          <a:xfrm>
            <a:off x="5351927" y="3682892"/>
            <a:ext cx="17069394" cy="64225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CENTRO DE INFORMACIÓN ESTADÍSTICA Y GEOGRÁFICA</a:t>
            </a:r>
          </a:p>
        </p:txBody>
      </p:sp>
      <p:sp>
        <p:nvSpPr>
          <p:cNvPr id="415" name="Shape 415"/>
          <p:cNvSpPr/>
          <p:nvPr/>
        </p:nvSpPr>
        <p:spPr>
          <a:xfrm>
            <a:off x="5351927" y="5908261"/>
            <a:ext cx="17069394" cy="64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SISTEMA DE CONSULTA DE LOS ESTADOS</a:t>
            </a:r>
          </a:p>
        </p:txBody>
      </p:sp>
      <p:sp>
        <p:nvSpPr>
          <p:cNvPr id="416" name="Shape 416"/>
          <p:cNvSpPr/>
          <p:nvPr/>
        </p:nvSpPr>
        <p:spPr>
          <a:xfrm>
            <a:off x="5351927" y="8137111"/>
            <a:ext cx="17069394" cy="61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SERVICIO DE INFORMACIÓN GEORREFERENCIADA</a:t>
            </a:r>
          </a:p>
        </p:txBody>
      </p:sp>
      <p:sp>
        <p:nvSpPr>
          <p:cNvPr id="417" name="Shape 417"/>
          <p:cNvSpPr/>
          <p:nvPr/>
        </p:nvSpPr>
        <p:spPr>
          <a:xfrm>
            <a:off x="5351927" y="10161422"/>
            <a:ext cx="18238787" cy="64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PROYECTOS DE USO DE INFORMACIÓN</a:t>
            </a:r>
          </a:p>
        </p:txBody>
      </p:sp>
      <p:pic>
        <p:nvPicPr>
          <p:cNvPr id="41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419" y="3205343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895" y="4357170"/>
            <a:ext cx="4946143" cy="15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895" y="6579028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895" y="8806138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5895" y="10830448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5316550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5998" y="7592297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419" y="9749738"/>
            <a:ext cx="1626362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INEGI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xfrm>
            <a:off x="5351927" y="3682892"/>
            <a:ext cx="17069394" cy="54539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CENTRO DE INFORMACIÓN PARA LA PROMOCIÓN DE INVERSIONES</a:t>
            </a:r>
          </a:p>
        </p:txBody>
      </p:sp>
      <p:sp>
        <p:nvSpPr>
          <p:cNvPr id="429" name="Shape 429"/>
          <p:cNvSpPr/>
          <p:nvPr/>
        </p:nvSpPr>
        <p:spPr>
          <a:xfrm>
            <a:off x="5351927" y="5908261"/>
            <a:ext cx="17069394" cy="5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ANÁLISIS DE </a:t>
            </a:r>
            <a:r>
              <a:rPr sz="3600" b="1" i="1">
                <a:latin typeface="Avenir Next"/>
                <a:ea typeface="Avenir Next"/>
                <a:cs typeface="Avenir Next"/>
                <a:sym typeface="Avenir Next"/>
              </a:rPr>
              <a:t>CLUSTERS</a:t>
            </a: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 ECONÓMICOS</a:t>
            </a:r>
          </a:p>
        </p:txBody>
      </p:sp>
      <p:sp>
        <p:nvSpPr>
          <p:cNvPr id="430" name="Shape 430"/>
          <p:cNvSpPr/>
          <p:nvPr/>
        </p:nvSpPr>
        <p:spPr>
          <a:xfrm>
            <a:off x="5351927" y="8137111"/>
            <a:ext cx="17069394" cy="62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INDICADORES ESTATALES</a:t>
            </a:r>
          </a:p>
        </p:txBody>
      </p:sp>
      <p:sp>
        <p:nvSpPr>
          <p:cNvPr id="431" name="Shape 431"/>
          <p:cNvSpPr/>
          <p:nvPr/>
        </p:nvSpPr>
        <p:spPr>
          <a:xfrm>
            <a:off x="5351927" y="10161422"/>
            <a:ext cx="18238787" cy="545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6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BANCO MUNDIAL</a:t>
            </a:r>
          </a:p>
        </p:txBody>
      </p:sp>
      <p:pic>
        <p:nvPicPr>
          <p:cNvPr id="4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895" y="4357170"/>
            <a:ext cx="4946143" cy="15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895" y="658427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895" y="8816640"/>
            <a:ext cx="4946143" cy="15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5895" y="10830448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5998" y="5316550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7592297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44419" y="9749738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85998" y="3205343"/>
            <a:ext cx="1743203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PROYECTOS IIEG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El Instituto ha desarrollado nuevos proyectos conjuntando las fortalezas técnicas de las unidades de información para conseguir resultados de mayor alcance en beneficio de la sociedad.</a:t>
            </a:r>
          </a:p>
        </p:txBody>
      </p:sp>
      <p:pic>
        <p:nvPicPr>
          <p:cNvPr id="44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RELEVANTES</a:t>
            </a:r>
          </a:p>
        </p:txBody>
      </p:sp>
      <p:sp>
        <p:nvSpPr>
          <p:cNvPr id="446" name="Shape 446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ECONÓMICO FINANCIEROS</a:t>
            </a:r>
          </a:p>
        </p:txBody>
      </p:sp>
      <p:sp>
        <p:nvSpPr>
          <p:cNvPr id="447" name="Shape 447"/>
          <p:cNvSpPr/>
          <p:nvPr/>
        </p:nvSpPr>
        <p:spPr>
          <a:xfrm>
            <a:off x="5351927" y="6289819"/>
            <a:ext cx="17069394" cy="102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SISTEMA DE INFORMACIÓN Y MONITOREO DE SECTORES ESTRATÉGICOS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A nivel estatal.</a:t>
            </a:r>
          </a:p>
        </p:txBody>
      </p:sp>
      <p:sp>
        <p:nvSpPr>
          <p:cNvPr id="448" name="Shape 448"/>
          <p:cNvSpPr/>
          <p:nvPr/>
        </p:nvSpPr>
        <p:spPr>
          <a:xfrm>
            <a:off x="5351927" y="8137111"/>
            <a:ext cx="17069394" cy="1197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PORTAL EMPLEO JALISCO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Bolsa de trabajo y centro de inteligencia del mercado laboral.</a:t>
            </a:r>
          </a:p>
        </p:txBody>
      </p:sp>
      <p:sp>
        <p:nvSpPr>
          <p:cNvPr id="449" name="Shape 449"/>
          <p:cNvSpPr/>
          <p:nvPr/>
        </p:nvSpPr>
        <p:spPr>
          <a:xfrm>
            <a:off x="5351927" y="10161422"/>
            <a:ext cx="18238787" cy="102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SISTEMA DE INFORMACIÓN DE GESTIÓN GUBERNAMENTAL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Para la Secretaría de Desarrollo Económico.</a:t>
            </a:r>
          </a:p>
        </p:txBody>
      </p:sp>
      <p:pic>
        <p:nvPicPr>
          <p:cNvPr id="45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429" y="3285449"/>
            <a:ext cx="4946142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5351927" y="4442527"/>
            <a:ext cx="17069394" cy="105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SISTEMA DE INTELIGENCIA COMERCIAL DE EMPRESAS IMMEX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A nivel estatal y nacional.</a:t>
            </a:r>
          </a:p>
        </p:txBody>
      </p:sp>
      <p:pic>
        <p:nvPicPr>
          <p:cNvPr id="4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5998" y="5904665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7829363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5998" y="3979967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9749738"/>
            <a:ext cx="1743203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RELEVANTES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ECONÓMICO FINANCIEROS</a:t>
            </a:r>
          </a:p>
        </p:txBody>
      </p:sp>
      <p:sp>
        <p:nvSpPr>
          <p:cNvPr id="459" name="Shape 459"/>
          <p:cNvSpPr/>
          <p:nvPr/>
        </p:nvSpPr>
        <p:spPr>
          <a:xfrm>
            <a:off x="5351927" y="7101603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ESTUDIO DE EXPECTATIVAS ECONÓMICAS DEL SECTOR EMPRESARIAL DE JALISCO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IIEG, EGADE / ITESM y Coparmex.</a:t>
            </a:r>
          </a:p>
        </p:txBody>
      </p:sp>
      <p:sp>
        <p:nvSpPr>
          <p:cNvPr id="460" name="Shape 460"/>
          <p:cNvSpPr/>
          <p:nvPr/>
        </p:nvSpPr>
        <p:spPr>
          <a:xfrm>
            <a:off x="5351927" y="9621941"/>
            <a:ext cx="17069394" cy="2190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ESTUDIOS DE DERRAMA ECONÓMICA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Expo Guadalajara.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Canaco.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Fiestas de Octubre.</a:t>
            </a:r>
          </a:p>
        </p:txBody>
      </p:sp>
      <p:pic>
        <p:nvPicPr>
          <p:cNvPr id="46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429" y="3285449"/>
            <a:ext cx="4946142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5351927" y="4442527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SIMULADOR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Agenda Única de Competitividad de Jalisco.</a:t>
            </a:r>
          </a:p>
        </p:txBody>
      </p:sp>
      <p:pic>
        <p:nvPicPr>
          <p:cNvPr id="46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419" y="6767248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419" y="9554529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3979967"/>
            <a:ext cx="1743203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RELEVANTES</a:t>
            </a:r>
          </a:p>
        </p:txBody>
      </p:sp>
      <p:sp>
        <p:nvSpPr>
          <p:cNvPr id="468" name="Shape 468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GEOGRAFÍA Y MEDIO AMBIENTE</a:t>
            </a:r>
          </a:p>
        </p:txBody>
      </p:sp>
      <p:sp>
        <p:nvSpPr>
          <p:cNvPr id="469" name="Shape 469"/>
          <p:cNvSpPr/>
          <p:nvPr/>
        </p:nvSpPr>
        <p:spPr>
          <a:xfrm>
            <a:off x="5351927" y="6680539"/>
            <a:ext cx="17069394" cy="126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ESTRATEGIA DE DESARROLLO RURAL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Junta Intermunicipal de Medio Ambiente de Sierra Occidental y Costa (JISOC).</a:t>
            </a:r>
          </a:p>
        </p:txBody>
      </p:sp>
      <p:sp>
        <p:nvSpPr>
          <p:cNvPr id="470" name="Shape 470"/>
          <p:cNvSpPr/>
          <p:nvPr/>
        </p:nvSpPr>
        <p:spPr>
          <a:xfrm>
            <a:off x="5351927" y="10448511"/>
            <a:ext cx="17069394" cy="14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PROYECTO EJECUTIVO Y MANIFESTACIÓN DE IMPACTO AMBIENTAL </a:t>
            </a:r>
            <a:br>
              <a:rPr sz="3000" b="1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PARA EL RELLENO SANITARIO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El Arenal.</a:t>
            </a:r>
          </a:p>
        </p:txBody>
      </p:sp>
      <p:sp>
        <p:nvSpPr>
          <p:cNvPr id="471" name="Shape 471"/>
          <p:cNvSpPr/>
          <p:nvPr/>
        </p:nvSpPr>
        <p:spPr>
          <a:xfrm>
            <a:off x="5351927" y="4442527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SISTEMA DE INFORMACIÓN GEOGRÁFICA </a:t>
            </a:r>
            <a:br>
              <a:rPr sz="3000" b="1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PARA LA MEJORA REGULATORIA Y APERTURA DE NEGOCIOS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Zapotlán el Grande.</a:t>
            </a:r>
          </a:p>
        </p:txBody>
      </p:sp>
      <p:pic>
        <p:nvPicPr>
          <p:cNvPr id="47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8544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419" y="6341160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419" y="10228195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4375116"/>
            <a:ext cx="1743203" cy="1626363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5351927" y="8445992"/>
            <a:ext cx="17069394" cy="162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PROGRAMA INTERMUNICIPAL DE MANEJO INTEGRAL DE RESIDUOS SÓLIDOS Y DE MANEJO ESPECIAL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Junta Intermunicipal de Medio Ambiente de Sierra Occidental y Costa (JISOC).</a:t>
            </a:r>
          </a:p>
        </p:txBody>
      </p:sp>
      <p:pic>
        <p:nvPicPr>
          <p:cNvPr id="47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419" y="8237354"/>
            <a:ext cx="1626362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33575" y="3976158"/>
            <a:ext cx="611668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1997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CREACIÓN DE SEIJAL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1928812" y="5799815"/>
            <a:ext cx="6126213" cy="186466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El Sistema Estatal de Información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se creó para apoyar la toma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de decisiones económicas y sociales.</a:t>
            </a:r>
          </a:p>
        </p:txBody>
      </p:sp>
      <p:pic>
        <p:nvPicPr>
          <p:cNvPr id="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4253358"/>
            <a:ext cx="360002" cy="3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EL ORIGEN</a:t>
            </a:r>
          </a:p>
        </p:txBody>
      </p:sp>
      <p:pic>
        <p:nvPicPr>
          <p:cNvPr id="7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2775" y="10844543"/>
            <a:ext cx="2051115" cy="46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52420" y="2174551"/>
            <a:ext cx="11802555" cy="951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79717" y="2478188"/>
            <a:ext cx="4330434" cy="3247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32659" y="5995028"/>
            <a:ext cx="4210432" cy="5559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31862" y="531924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RELEVANTES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GEOGRAFÍA Y MEDIO AMBIENTE</a:t>
            </a:r>
          </a:p>
        </p:txBody>
      </p:sp>
      <p:sp>
        <p:nvSpPr>
          <p:cNvPr id="481" name="Shape 481"/>
          <p:cNvSpPr/>
          <p:nvPr/>
        </p:nvSpPr>
        <p:spPr>
          <a:xfrm>
            <a:off x="5351927" y="6289819"/>
            <a:ext cx="17805598" cy="14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PROGRAMA PARA DETENER Y REVERTIR LA DEFORESTACIÓN Y LA DEGRADACIÓN FORESTAL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Junta Intermunicipal para el Medio Ambiente de la Costa Sur (JICOSUR).</a:t>
            </a:r>
          </a:p>
        </p:txBody>
      </p:sp>
      <p:sp>
        <p:nvSpPr>
          <p:cNvPr id="482" name="Shape 482"/>
          <p:cNvSpPr/>
          <p:nvPr/>
        </p:nvSpPr>
        <p:spPr>
          <a:xfrm>
            <a:off x="5351927" y="8137111"/>
            <a:ext cx="17069394" cy="14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MONITOREO DEL CAMBIO CLIMÁTICO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Interpretación de Chips para el sistema de monitoreo, reporte y verificación en Jalisco.</a:t>
            </a:r>
          </a:p>
        </p:txBody>
      </p:sp>
      <p:sp>
        <p:nvSpPr>
          <p:cNvPr id="483" name="Shape 483"/>
          <p:cNvSpPr/>
          <p:nvPr/>
        </p:nvSpPr>
        <p:spPr>
          <a:xfrm>
            <a:off x="5351927" y="10161422"/>
            <a:ext cx="18238787" cy="125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SISTEMA DE INFORMACIÓN DEL BANCO DE PROYECTOS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A nivel estatal.</a:t>
            </a:r>
          </a:p>
        </p:txBody>
      </p:sp>
      <p:sp>
        <p:nvSpPr>
          <p:cNvPr id="484" name="Shape 484"/>
          <p:cNvSpPr/>
          <p:nvPr/>
        </p:nvSpPr>
        <p:spPr>
          <a:xfrm>
            <a:off x="5351927" y="4442527"/>
            <a:ext cx="17069394" cy="105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ESTUDIO OCEANOGRÁFICO PARA EL DISEÑO DE LA TOMA MARINA 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000">
                <a:latin typeface="Avenir Next"/>
                <a:ea typeface="Avenir Next"/>
                <a:cs typeface="Avenir Next"/>
                <a:sym typeface="Avenir Next"/>
              </a:rPr>
              <a:t>Centro de Desarrollo Tecnológico de Especies Marinas.</a:t>
            </a:r>
          </a:p>
        </p:txBody>
      </p:sp>
      <p:pic>
        <p:nvPicPr>
          <p:cNvPr id="48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85449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5998" y="9754061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5998" y="7829363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44419" y="5904665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44419" y="3979967"/>
            <a:ext cx="1626362" cy="1626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PROYECTOS RELEVANTES</a:t>
            </a:r>
          </a:p>
        </p:txBody>
      </p:sp>
      <p:sp>
        <p:nvSpPr>
          <p:cNvPr id="492" name="Shape 492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SOCIO DEMOGRÁFICOS</a:t>
            </a:r>
          </a:p>
        </p:txBody>
      </p:sp>
      <p:sp>
        <p:nvSpPr>
          <p:cNvPr id="493" name="Shape 493"/>
          <p:cNvSpPr/>
          <p:nvPr/>
        </p:nvSpPr>
        <p:spPr>
          <a:xfrm>
            <a:off x="5351927" y="6543819"/>
            <a:ext cx="17069394" cy="14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0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000" b="1"/>
              <a:t>SISTEMA DE CONSULTA INTERACTIVA  SOCIODEMOGRÁFICA</a:t>
            </a:r>
          </a:p>
        </p:txBody>
      </p:sp>
      <p:sp>
        <p:nvSpPr>
          <p:cNvPr id="494" name="Shape 494"/>
          <p:cNvSpPr/>
          <p:nvPr/>
        </p:nvSpPr>
        <p:spPr>
          <a:xfrm>
            <a:off x="5351927" y="8251021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GUADALAJARA INCLUYENTE E INVENTARIO DE INFRAESTRUCTURA PARA </a:t>
            </a:r>
            <a:br>
              <a:rPr sz="3000" b="1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000" b="1">
                <a:latin typeface="Avenir Next"/>
                <a:ea typeface="Avenir Next"/>
                <a:cs typeface="Avenir Next"/>
                <a:sym typeface="Avenir Next"/>
              </a:rPr>
              <a:t>LA DISCAPACIDAD</a:t>
            </a:r>
          </a:p>
        </p:txBody>
      </p:sp>
      <p:sp>
        <p:nvSpPr>
          <p:cNvPr id="495" name="Shape 495"/>
          <p:cNvSpPr/>
          <p:nvPr/>
        </p:nvSpPr>
        <p:spPr>
          <a:xfrm>
            <a:off x="5351927" y="10415422"/>
            <a:ext cx="18238787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0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000" b="1"/>
              <a:t>SISTEMA DE VISUALIZACIÓN DE MARGINACIÓN POR COLONIAS</a:t>
            </a:r>
          </a:p>
        </p:txBody>
      </p:sp>
      <p:pic>
        <p:nvPicPr>
          <p:cNvPr id="49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429" y="3285449"/>
            <a:ext cx="4946142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/>
        </p:nvSpPr>
        <p:spPr>
          <a:xfrm>
            <a:off x="5351927" y="4696527"/>
            <a:ext cx="17069394" cy="14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 defTabSz="584200">
              <a:lnSpc>
                <a:spcPct val="80000"/>
              </a:lnSpc>
              <a:defRPr sz="30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000" b="1"/>
              <a:t>SISTEMA DE CONSULTA DE INFORMACIÓN SOCIODEMOGRÁFICA POR COLONIA</a:t>
            </a:r>
          </a:p>
        </p:txBody>
      </p:sp>
      <p:pic>
        <p:nvPicPr>
          <p:cNvPr id="49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5998" y="9754061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419" y="7880164"/>
            <a:ext cx="1626362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5998" y="3979966"/>
            <a:ext cx="1743203" cy="162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5998" y="5968619"/>
            <a:ext cx="1743203" cy="1626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CONSULTAS</a:t>
            </a:r>
          </a:p>
        </p:txBody>
      </p:sp>
      <p:sp>
        <p:nvSpPr>
          <p:cNvPr id="504" name="Shape 504"/>
          <p:cNvSpPr>
            <a:spLocks noGrp="1"/>
          </p:cNvSpPr>
          <p:nvPr>
            <p:ph type="body" idx="1"/>
          </p:nvPr>
        </p:nvSpPr>
        <p:spPr>
          <a:xfrm>
            <a:off x="1925955" y="6100233"/>
            <a:ext cx="20532090" cy="37611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Desde la fusión del IIEG se han registrado más de 3 mil consultas especializadas y más de 63 mil visitas en línea.</a:t>
            </a:r>
          </a:p>
        </p:txBody>
      </p:sp>
      <p:pic>
        <p:nvPicPr>
          <p:cNvPr id="50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15342"/>
            <a:ext cx="4946143" cy="15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CONSULTAS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50426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CONSULTAS EN LÍNEA</a:t>
            </a:r>
          </a:p>
        </p:txBody>
      </p:sp>
      <p:sp>
        <p:nvSpPr>
          <p:cNvPr id="509" name="Shape 509"/>
          <p:cNvSpPr/>
          <p:nvPr/>
        </p:nvSpPr>
        <p:spPr>
          <a:xfrm>
            <a:off x="8748512" y="5185143"/>
            <a:ext cx="13672810" cy="216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VISITAS AL DÍA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Se registra un promedio de 112 visitas al día en el portal web.</a:t>
            </a:r>
          </a:p>
        </p:txBody>
      </p:sp>
      <p:pic>
        <p:nvPicPr>
          <p:cNvPr id="5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168" y="4844677"/>
            <a:ext cx="2319440" cy="2163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1168" y="8414398"/>
            <a:ext cx="2319440" cy="2389925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/>
          <p:nvPr/>
        </p:nvSpPr>
        <p:spPr>
          <a:xfrm>
            <a:off x="8748512" y="8741143"/>
            <a:ext cx="13345653" cy="238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INCREMENTO DE CONSULTAS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En año y medio las consultas se incrementaron 153%; pasaron de 1,493 en marzo de 2014 a 3,787 en septiembre de 2015.</a:t>
            </a:r>
          </a:p>
        </p:txBody>
      </p:sp>
      <p:pic>
        <p:nvPicPr>
          <p:cNvPr id="51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5362" y="3277148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CONSULTAS</a:t>
            </a:r>
          </a:p>
        </p:txBody>
      </p:sp>
      <p:sp>
        <p:nvSpPr>
          <p:cNvPr id="516" name="Shape 516"/>
          <p:cNvSpPr>
            <a:spLocks noGrp="1"/>
          </p:cNvSpPr>
          <p:nvPr>
            <p:ph type="body" idx="1"/>
          </p:nvPr>
        </p:nvSpPr>
        <p:spPr>
          <a:xfrm>
            <a:off x="1914460" y="2616422"/>
            <a:ext cx="20555081" cy="8225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>
              <a:defRPr sz="1800" b="0"/>
            </a:pPr>
            <a:r>
              <a:rPr sz="3600" b="1"/>
              <a:t>CONSULTAS ESPECIALIZADAS</a:t>
            </a:r>
          </a:p>
        </p:txBody>
      </p:sp>
      <p:sp>
        <p:nvSpPr>
          <p:cNvPr id="517" name="Shape 517"/>
          <p:cNvSpPr/>
          <p:nvPr/>
        </p:nvSpPr>
        <p:spPr>
          <a:xfrm>
            <a:off x="8748512" y="4339309"/>
            <a:ext cx="13672810" cy="169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CONSULTAS EN 2014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Se atendieron 1,789 consultas especializadas en el primer año </a:t>
            </a:r>
            <a:br>
              <a:rPr sz="3600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ejercicio.</a:t>
            </a:r>
          </a:p>
        </p:txBody>
      </p:sp>
      <p:pic>
        <p:nvPicPr>
          <p:cNvPr id="51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3285449"/>
            <a:ext cx="4946143" cy="153487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8748512" y="7127950"/>
            <a:ext cx="13672810" cy="1837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CONSULTAS EN 2015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enero a septiembre de 2015 se atendieron 1,718 consultas especializadas.</a:t>
            </a:r>
          </a:p>
        </p:txBody>
      </p:sp>
      <p:pic>
        <p:nvPicPr>
          <p:cNvPr id="52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8898" y="4106307"/>
            <a:ext cx="2163980" cy="216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8898" y="6740930"/>
            <a:ext cx="2163980" cy="2163979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8748512" y="9949345"/>
            <a:ext cx="13672810" cy="174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EFECTIVIDAD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Se resuelve el 100% de las consultas especializadas.</a:t>
            </a:r>
          </a:p>
        </p:txBody>
      </p:sp>
      <p:pic>
        <p:nvPicPr>
          <p:cNvPr id="52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42350" y="9375553"/>
            <a:ext cx="2358810" cy="213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 lvl="0">
              <a:defRPr sz="1800" i="0"/>
            </a:pPr>
            <a:r>
              <a:rPr sz="6000" i="1"/>
              <a:t>OPEN DATA</a:t>
            </a:r>
          </a:p>
        </p:txBody>
      </p:sp>
      <p:sp>
        <p:nvSpPr>
          <p:cNvPr id="526" name="Shape 526"/>
          <p:cNvSpPr>
            <a:spLocks noGrp="1"/>
          </p:cNvSpPr>
          <p:nvPr>
            <p:ph type="body" idx="1"/>
          </p:nvPr>
        </p:nvSpPr>
        <p:spPr>
          <a:xfrm>
            <a:off x="1925955" y="6100233"/>
            <a:ext cx="20707442" cy="534630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Durante el </a:t>
            </a:r>
            <a:r>
              <a:rPr sz="4800" i="1"/>
              <a:t>Campus Party</a:t>
            </a:r>
            <a:r>
              <a:rPr sz="4800"/>
              <a:t> 2015 se presentó el portal datos.jalisco.gob.mx con 104 </a:t>
            </a:r>
            <a:r>
              <a:rPr sz="4800" i="1"/>
              <a:t>data sets</a:t>
            </a:r>
            <a:r>
              <a:rPr sz="4800"/>
              <a:t> generados por instituciones gubernamentales, </a:t>
            </a:r>
            <a:br>
              <a:rPr sz="4800"/>
            </a:br>
            <a:r>
              <a:rPr sz="4800"/>
              <a:t>en formatos abiertos para ser usados y redistribuidos de forma libre.</a:t>
            </a:r>
          </a:p>
        </p:txBody>
      </p:sp>
      <p:pic>
        <p:nvPicPr>
          <p:cNvPr id="52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/>
        </p:nvSpPr>
        <p:spPr>
          <a:xfrm>
            <a:off x="1933575" y="2486025"/>
            <a:ext cx="6116688" cy="248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24 JULIO 2015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PRESENTACIÓN </a:t>
            </a:r>
            <a:br>
              <a:rPr sz="3600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DEL PORTAL</a:t>
            </a:r>
          </a:p>
          <a:p>
            <a:pPr lvl="0" algn="r" defTabSz="584200">
              <a:defRPr sz="1800"/>
            </a:pPr>
            <a:r>
              <a:rPr sz="3600" u="sng">
                <a:latin typeface="Avenir Next"/>
                <a:ea typeface="Avenir Next"/>
                <a:cs typeface="Avenir Next"/>
                <a:sym typeface="Avenir Next"/>
                <a:hlinkClick r:id="rId2"/>
              </a:rPr>
              <a:t>datos.jalisco.gob.mx</a:t>
            </a:r>
          </a:p>
        </p:txBody>
      </p:sp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5918" y="3211991"/>
            <a:ext cx="360002" cy="3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OPEN DATA</a:t>
            </a:r>
          </a:p>
        </p:txBody>
      </p:sp>
      <p:pic>
        <p:nvPicPr>
          <p:cNvPr id="53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8870" y="2511456"/>
            <a:ext cx="13039599" cy="8693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66826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OPEN DATA</a:t>
            </a:r>
          </a:p>
        </p:txBody>
      </p:sp>
      <p:sp>
        <p:nvSpPr>
          <p:cNvPr id="537" name="Shape 537"/>
          <p:cNvSpPr/>
          <p:nvPr/>
        </p:nvSpPr>
        <p:spPr>
          <a:xfrm>
            <a:off x="12242335" y="3413429"/>
            <a:ext cx="10178987" cy="19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DESARROLLO DEL PORTAL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En coordinación con la Dirección de Tecnologías de Información del Gobierno del Estado.</a:t>
            </a:r>
          </a:p>
        </p:txBody>
      </p:sp>
      <p:sp>
        <p:nvSpPr>
          <p:cNvPr id="538" name="Shape 538"/>
          <p:cNvSpPr/>
          <p:nvPr/>
        </p:nvSpPr>
        <p:spPr>
          <a:xfrm>
            <a:off x="12242335" y="5973470"/>
            <a:ext cx="10178987" cy="181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TOTAL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104 </a:t>
            </a:r>
            <a:r>
              <a:rPr sz="3600" i="1">
                <a:latin typeface="Avenir Next"/>
                <a:ea typeface="Avenir Next"/>
                <a:cs typeface="Avenir Next"/>
                <a:sym typeface="Avenir Next"/>
              </a:rPr>
              <a:t>data sets </a:t>
            </a: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liberados en el portal </a:t>
            </a:r>
            <a:r>
              <a:rPr sz="3600" u="sng">
                <a:latin typeface="Avenir Next"/>
                <a:ea typeface="Avenir Next"/>
                <a:cs typeface="Avenir Next"/>
                <a:sym typeface="Avenir Next"/>
                <a:hlinkClick r:id="rId2"/>
              </a:rPr>
              <a:t>datos.jalisco.gob.mx</a:t>
            </a:r>
          </a:p>
        </p:txBody>
      </p:sp>
      <p:sp>
        <p:nvSpPr>
          <p:cNvPr id="539" name="Shape 539"/>
          <p:cNvSpPr/>
          <p:nvPr/>
        </p:nvSpPr>
        <p:spPr>
          <a:xfrm>
            <a:off x="12242335" y="8769465"/>
            <a:ext cx="10178987" cy="181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 defTabSz="584200">
              <a:lnSpc>
                <a:spcPct val="8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IIEG</a:t>
            </a:r>
          </a:p>
          <a:p>
            <a:pPr lvl="0" algn="l" defTabSz="584200">
              <a:lnSpc>
                <a:spcPct val="80000"/>
              </a:lnSpc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64 </a:t>
            </a:r>
            <a:r>
              <a:rPr sz="3600" i="1">
                <a:latin typeface="Avenir Next"/>
                <a:ea typeface="Avenir Next"/>
                <a:cs typeface="Avenir Next"/>
                <a:sym typeface="Avenir Next"/>
              </a:rPr>
              <a:t>data sets </a:t>
            </a: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corresponden a la información liberada por el Instituto.</a:t>
            </a:r>
          </a:p>
        </p:txBody>
      </p:sp>
      <p:pic>
        <p:nvPicPr>
          <p:cNvPr id="54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2233" y="2387600"/>
            <a:ext cx="5207001" cy="96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6292" y="5803723"/>
            <a:ext cx="1986078" cy="1986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6292" y="8648324"/>
            <a:ext cx="1986078" cy="1986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jalisc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08869" y="3318235"/>
            <a:ext cx="2360924" cy="794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xfrm>
            <a:off x="1925955" y="3371850"/>
            <a:ext cx="20532090" cy="2286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REPRESENTACIÓN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idx="1"/>
          </p:nvPr>
        </p:nvSpPr>
        <p:spPr>
          <a:xfrm>
            <a:off x="1925955" y="5238750"/>
            <a:ext cx="20429507" cy="665949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Jalisco es líder en la generación y procesamiento de información. </a:t>
            </a:r>
            <a:br>
              <a:rPr sz="4800"/>
            </a:br>
            <a:r>
              <a:rPr sz="4800"/>
              <a:t>A través del IIEG, se tiene un papel activo dentro del Comité Estatal y </a:t>
            </a:r>
            <a:br>
              <a:rPr sz="4800"/>
            </a:br>
            <a:r>
              <a:rPr sz="4800"/>
              <a:t>el Consejo Consultivo del Sistema Nacional de Información Estadística </a:t>
            </a:r>
            <a:br>
              <a:rPr sz="4800"/>
            </a:br>
            <a:r>
              <a:rPr sz="4800"/>
              <a:t>y Geográfica (SNIEG).</a:t>
            </a:r>
          </a:p>
        </p:txBody>
      </p:sp>
      <p:pic>
        <p:nvPicPr>
          <p:cNvPr id="54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045590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REPRESENTACIÓN</a:t>
            </a:r>
          </a:p>
        </p:txBody>
      </p:sp>
      <p:sp>
        <p:nvSpPr>
          <p:cNvPr id="550" name="Shape 550"/>
          <p:cNvSpPr>
            <a:spLocks noGrp="1"/>
          </p:cNvSpPr>
          <p:nvPr>
            <p:ph type="body" idx="1"/>
          </p:nvPr>
        </p:nvSpPr>
        <p:spPr>
          <a:xfrm>
            <a:off x="12181815" y="5486292"/>
            <a:ext cx="10273373" cy="16256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Región Centro Norte.</a:t>
            </a:r>
          </a:p>
        </p:txBody>
      </p:sp>
      <p:sp>
        <p:nvSpPr>
          <p:cNvPr id="551" name="Shape 551"/>
          <p:cNvSpPr/>
          <p:nvPr/>
        </p:nvSpPr>
        <p:spPr>
          <a:xfrm>
            <a:off x="12186577" y="3633976"/>
            <a:ext cx="10263848" cy="130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SISTEMA NACIONAL DE INFORMACIÓN</a:t>
            </a:r>
          </a:p>
          <a:p>
            <a:pPr lvl="0" algn="l" defTabSz="584200">
              <a:lnSpc>
                <a:spcPct val="110000"/>
              </a:lnSpc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ESTADÍSTICA Y GEOGRÁFICA (SNIEG)</a:t>
            </a:r>
          </a:p>
        </p:txBody>
      </p:sp>
      <p:pic>
        <p:nvPicPr>
          <p:cNvPr id="55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0829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region nor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419" y="2180673"/>
            <a:ext cx="14283514" cy="1036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1933575" y="3952404"/>
            <a:ext cx="611668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1997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CREACIÓN DE IITEJ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928812" y="5776061"/>
            <a:ext cx="6126213" cy="170361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El Instituto de Información Territorial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coordinaba la integración, conservación </a:t>
            </a:r>
            <a:br>
              <a:rPr sz="2400">
                <a:solidFill>
                  <a:srgbClr val="414141"/>
                </a:solidFill>
              </a:rPr>
            </a:br>
            <a:r>
              <a:rPr sz="2400">
                <a:solidFill>
                  <a:srgbClr val="414141"/>
                </a:solidFill>
              </a:rPr>
              <a:t>y actualización de la información geográfica.</a:t>
            </a:r>
          </a:p>
        </p:txBody>
      </p:sp>
      <p:pic>
        <p:nvPicPr>
          <p:cNvPr id="8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EL ORIGEN</a:t>
            </a:r>
          </a:p>
        </p:txBody>
      </p:sp>
      <p:pic>
        <p:nvPicPr>
          <p:cNvPr id="8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6826" y="5308148"/>
            <a:ext cx="4946143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2439" y="9836105"/>
            <a:ext cx="1896454" cy="196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8870" y="15310"/>
            <a:ext cx="10821925" cy="818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99425" y="8121092"/>
            <a:ext cx="5087126" cy="381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52732" y="7053206"/>
            <a:ext cx="6587085" cy="494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5918" y="4253358"/>
            <a:ext cx="360002" cy="36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REPRESENTACIÓN</a:t>
            </a:r>
          </a:p>
        </p:txBody>
      </p:sp>
      <p:pic>
        <p:nvPicPr>
          <p:cNvPr id="55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8713" y="3774545"/>
            <a:ext cx="4324351" cy="117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4402" y="9399630"/>
            <a:ext cx="2892972" cy="12562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Group 560"/>
          <p:cNvGrpSpPr/>
          <p:nvPr/>
        </p:nvGrpSpPr>
        <p:grpSpPr>
          <a:xfrm>
            <a:off x="8748512" y="3402272"/>
            <a:ext cx="14716988" cy="1875896"/>
            <a:chOff x="0" y="0"/>
            <a:chExt cx="14716986" cy="1875895"/>
          </a:xfrm>
        </p:grpSpPr>
        <p:sp>
          <p:nvSpPr>
            <p:cNvPr id="558" name="Shape 558"/>
            <p:cNvSpPr/>
            <p:nvPr/>
          </p:nvSpPr>
          <p:spPr>
            <a:xfrm>
              <a:off x="0" y="0"/>
              <a:ext cx="14716987" cy="1608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SNIEG. REGIÓN CENTRO NORTE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El IIEG representa al Gobierno de Jalisco ante la Región Centro Norte del SNIEG.</a:t>
              </a:r>
            </a:p>
          </p:txBody>
        </p:sp>
        <p:pic>
          <p:nvPicPr>
            <p:cNvPr id="559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3" y="1722409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3" name="Group 563"/>
          <p:cNvGrpSpPr/>
          <p:nvPr/>
        </p:nvGrpSpPr>
        <p:grpSpPr>
          <a:xfrm>
            <a:off x="8748512" y="5661324"/>
            <a:ext cx="13672810" cy="1994989"/>
            <a:chOff x="0" y="0"/>
            <a:chExt cx="13672808" cy="1994988"/>
          </a:xfrm>
        </p:grpSpPr>
        <p:sp>
          <p:nvSpPr>
            <p:cNvPr id="561" name="Shape 561"/>
            <p:cNvSpPr/>
            <p:nvPr/>
          </p:nvSpPr>
          <p:spPr>
            <a:xfrm>
              <a:off x="0" y="0"/>
              <a:ext cx="13672809" cy="166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SNIEG. CONSEJO CONSULTIVO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El IIEG, es representante de la Región Centro Norte ante el propio Consejo Consultivo del SNIEG.</a:t>
              </a:r>
            </a:p>
          </p:txBody>
        </p:sp>
        <p:pic>
          <p:nvPicPr>
            <p:cNvPr id="56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3" y="1841502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6" name="Group 566"/>
          <p:cNvGrpSpPr/>
          <p:nvPr/>
        </p:nvGrpSpPr>
        <p:grpSpPr>
          <a:xfrm>
            <a:off x="8748512" y="9155867"/>
            <a:ext cx="14060425" cy="2120058"/>
            <a:chOff x="0" y="0"/>
            <a:chExt cx="14060423" cy="2120056"/>
          </a:xfrm>
        </p:grpSpPr>
        <p:sp>
          <p:nvSpPr>
            <p:cNvPr id="564" name="Shape 564"/>
            <p:cNvSpPr/>
            <p:nvPr/>
          </p:nvSpPr>
          <p:spPr>
            <a:xfrm>
              <a:off x="0" y="0"/>
              <a:ext cx="14060424" cy="2120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CEIEG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El Director General del Instituto es Presidente Suplente del Comité Estatal de Información Estadística y Geográfica (CEIEG) de Jalisco. </a:t>
              </a:r>
            </a:p>
          </p:txBody>
        </p:sp>
        <p:pic>
          <p:nvPicPr>
            <p:cNvPr id="565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53" y="1767558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title"/>
          </p:nvPr>
        </p:nvSpPr>
        <p:spPr>
          <a:xfrm>
            <a:off x="1892088" y="2269066"/>
            <a:ext cx="20532090" cy="2286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RETOS A FUTURO</a:t>
            </a:r>
          </a:p>
        </p:txBody>
      </p:sp>
      <p:sp>
        <p:nvSpPr>
          <p:cNvPr id="569" name="Shape 569"/>
          <p:cNvSpPr>
            <a:spLocks noGrp="1"/>
          </p:cNvSpPr>
          <p:nvPr>
            <p:ph type="body" idx="1"/>
          </p:nvPr>
        </p:nvSpPr>
        <p:spPr>
          <a:xfrm>
            <a:off x="1892088" y="4288366"/>
            <a:ext cx="20903499" cy="751271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Desde la creación del Instituto hemos afrontado grandes retos, </a:t>
            </a:r>
            <a:br>
              <a:rPr sz="4800"/>
            </a:br>
            <a:r>
              <a:rPr sz="4800"/>
              <a:t>se realizó una reingeniería en la forma de procesar la información </a:t>
            </a:r>
            <a:br>
              <a:rPr sz="4800"/>
            </a:br>
            <a:r>
              <a:rPr sz="4800"/>
              <a:t>y se adquirió nueva infraestructura para cumplir con nuestras funciones.</a:t>
            </a:r>
          </a:p>
          <a:p>
            <a:pPr lvl="0">
              <a:defRPr sz="1800"/>
            </a:pPr>
            <a:endParaRPr sz="4800"/>
          </a:p>
          <a:p>
            <a:pPr lvl="0">
              <a:defRPr sz="1800"/>
            </a:pPr>
            <a:r>
              <a:rPr sz="4800"/>
              <a:t>El trabajo apenas comienza. Será necesario redoblar esfuerzos para incrementar la información de calidad que apoye la toma de decisiones para el bienestar de la ciudadanía.</a:t>
            </a:r>
          </a:p>
        </p:txBody>
      </p:sp>
      <p:pic>
        <p:nvPicPr>
          <p:cNvPr id="57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1495" y="3892007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RETOS A FUTURO</a:t>
            </a:r>
          </a:p>
        </p:txBody>
      </p:sp>
      <p:grpSp>
        <p:nvGrpSpPr>
          <p:cNvPr id="575" name="Group 575"/>
          <p:cNvGrpSpPr/>
          <p:nvPr/>
        </p:nvGrpSpPr>
        <p:grpSpPr>
          <a:xfrm>
            <a:off x="5403650" y="2470938"/>
            <a:ext cx="18061850" cy="1390536"/>
            <a:chOff x="0" y="0"/>
            <a:chExt cx="18061849" cy="1390534"/>
          </a:xfrm>
        </p:grpSpPr>
        <p:sp>
          <p:nvSpPr>
            <p:cNvPr id="573" name="Shape 573"/>
            <p:cNvSpPr/>
            <p:nvPr/>
          </p:nvSpPr>
          <p:spPr>
            <a:xfrm>
              <a:off x="0" y="0"/>
              <a:ext cx="18061850" cy="1390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UNIDAD DE GOBIERNO, SEGURIDAD Y JUSTICIA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Lanzamiento de esta Unidad Estadística.</a:t>
              </a:r>
            </a:p>
          </p:txBody>
        </p:sp>
        <p:pic>
          <p:nvPicPr>
            <p:cNvPr id="574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849" y="1163609"/>
              <a:ext cx="4919003" cy="15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8" name="Group 578"/>
          <p:cNvGrpSpPr/>
          <p:nvPr/>
        </p:nvGrpSpPr>
        <p:grpSpPr>
          <a:xfrm>
            <a:off x="5384468" y="7314367"/>
            <a:ext cx="17044856" cy="1421446"/>
            <a:chOff x="0" y="0"/>
            <a:chExt cx="17044855" cy="1421444"/>
          </a:xfrm>
        </p:grpSpPr>
        <p:sp>
          <p:nvSpPr>
            <p:cNvPr id="576" name="Shape 576"/>
            <p:cNvSpPr/>
            <p:nvPr/>
          </p:nvSpPr>
          <p:spPr>
            <a:xfrm>
              <a:off x="0" y="0"/>
              <a:ext cx="17044856" cy="1227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ACCESIBILIDAD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Ampliar la accesibilidad a otras discapacidades como la visual o auditiva. </a:t>
              </a:r>
            </a:p>
          </p:txBody>
        </p:sp>
        <p:pic>
          <p:nvPicPr>
            <p:cNvPr id="577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031" y="1267959"/>
              <a:ext cx="4919003" cy="15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7363" y="2524794"/>
            <a:ext cx="2266608" cy="114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7601" y="4760745"/>
            <a:ext cx="2106131" cy="162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8721" y="7477144"/>
            <a:ext cx="2163891" cy="1301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60061" y="9875653"/>
            <a:ext cx="1961211" cy="15578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Group 585"/>
          <p:cNvGrpSpPr/>
          <p:nvPr/>
        </p:nvGrpSpPr>
        <p:grpSpPr>
          <a:xfrm>
            <a:off x="5384468" y="9718900"/>
            <a:ext cx="17044856" cy="1844250"/>
            <a:chOff x="0" y="0"/>
            <a:chExt cx="17044855" cy="1844248"/>
          </a:xfrm>
        </p:grpSpPr>
        <p:pic>
          <p:nvPicPr>
            <p:cNvPr id="583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031" y="1690762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4" name="Shape 584"/>
            <p:cNvSpPr/>
            <p:nvPr/>
          </p:nvSpPr>
          <p:spPr>
            <a:xfrm>
              <a:off x="0" y="0"/>
              <a:ext cx="17044856" cy="16966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ESTANCIAS ACADÉMICAS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Formación de capital humano capacitado en el manejo de la información estadística y geográfica.</a:t>
              </a:r>
            </a:p>
          </p:txBody>
        </p:sp>
      </p:grpSp>
      <p:grpSp>
        <p:nvGrpSpPr>
          <p:cNvPr id="588" name="Group 588"/>
          <p:cNvGrpSpPr/>
          <p:nvPr/>
        </p:nvGrpSpPr>
        <p:grpSpPr>
          <a:xfrm>
            <a:off x="5392470" y="4518727"/>
            <a:ext cx="17028852" cy="1939255"/>
            <a:chOff x="0" y="0"/>
            <a:chExt cx="17028850" cy="1939253"/>
          </a:xfrm>
        </p:grpSpPr>
        <p:sp>
          <p:nvSpPr>
            <p:cNvPr id="586" name="Shape 586"/>
            <p:cNvSpPr/>
            <p:nvPr/>
          </p:nvSpPr>
          <p:spPr>
            <a:xfrm>
              <a:off x="0" y="0"/>
              <a:ext cx="17028851" cy="1756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 i="1">
                  <a:latin typeface="Avenir Next"/>
                  <a:ea typeface="Avenir Next"/>
                  <a:cs typeface="Avenir Next"/>
                  <a:sym typeface="Avenir Next"/>
                </a:rPr>
                <a:t>DATA CENTER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Obtener los recursos económicos para contar con una infraestructura  tecnológica más robusta.</a:t>
              </a:r>
            </a:p>
          </p:txBody>
        </p:sp>
        <p:pic>
          <p:nvPicPr>
            <p:cNvPr id="587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28" y="1785768"/>
              <a:ext cx="4919003" cy="15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RETOS A FUTURO</a:t>
            </a:r>
          </a:p>
        </p:txBody>
      </p:sp>
      <p:grpSp>
        <p:nvGrpSpPr>
          <p:cNvPr id="593" name="Group 593"/>
          <p:cNvGrpSpPr/>
          <p:nvPr/>
        </p:nvGrpSpPr>
        <p:grpSpPr>
          <a:xfrm>
            <a:off x="5403650" y="2864638"/>
            <a:ext cx="18061850" cy="1858963"/>
            <a:chOff x="0" y="0"/>
            <a:chExt cx="18061849" cy="1858961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18061850" cy="1540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LEY DE INFORMACIÓN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Para incrementar la calidad y la cantidad de información estadística y geográfica </a:t>
              </a:r>
              <a:br>
                <a:rPr sz="3600">
                  <a:latin typeface="Avenir Next"/>
                  <a:ea typeface="Avenir Next"/>
                  <a:cs typeface="Avenir Next"/>
                  <a:sym typeface="Avenir Next"/>
                </a:rPr>
              </a:b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de Jalisco.</a:t>
              </a:r>
            </a:p>
          </p:txBody>
        </p:sp>
        <p:pic>
          <p:nvPicPr>
            <p:cNvPr id="592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849" y="1705475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6" name="Group 596"/>
          <p:cNvGrpSpPr/>
          <p:nvPr/>
        </p:nvGrpSpPr>
        <p:grpSpPr>
          <a:xfrm>
            <a:off x="5384468" y="9244767"/>
            <a:ext cx="17044856" cy="1421446"/>
            <a:chOff x="0" y="0"/>
            <a:chExt cx="17044855" cy="1421444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17044856" cy="1366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 i="1">
                  <a:latin typeface="Avenir Next"/>
                  <a:ea typeface="Avenir Next"/>
                  <a:cs typeface="Avenir Next"/>
                  <a:sym typeface="Avenir Next"/>
                </a:rPr>
                <a:t>OPEN DATA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Incrementar la cantidad de </a:t>
              </a:r>
              <a:r>
                <a:rPr sz="3600" i="1">
                  <a:latin typeface="Avenir Next"/>
                  <a:ea typeface="Avenir Next"/>
                  <a:cs typeface="Avenir Next"/>
                  <a:sym typeface="Avenir Next"/>
                </a:rPr>
                <a:t>data sets</a:t>
              </a: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 disponibles en formato de datos abiertos.</a:t>
              </a:r>
            </a:p>
          </p:txBody>
        </p:sp>
        <p:pic>
          <p:nvPicPr>
            <p:cNvPr id="595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031" y="1267959"/>
              <a:ext cx="4919003" cy="15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9" name="Group 599"/>
          <p:cNvGrpSpPr/>
          <p:nvPr/>
        </p:nvGrpSpPr>
        <p:grpSpPr>
          <a:xfrm>
            <a:off x="5392470" y="5996323"/>
            <a:ext cx="17028852" cy="1863054"/>
            <a:chOff x="0" y="0"/>
            <a:chExt cx="17028850" cy="1863053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17028851" cy="1593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 b="1">
                  <a:latin typeface="Avenir Next"/>
                  <a:ea typeface="Avenir Next"/>
                  <a:cs typeface="Avenir Next"/>
                  <a:sym typeface="Avenir Next"/>
                </a:rPr>
                <a:t>MOVILIDAD</a:t>
              </a:r>
            </a:p>
            <a:p>
              <a:pPr lvl="0" algn="l" defTabSz="584200">
                <a:lnSpc>
                  <a:spcPct val="80000"/>
                </a:lnSpc>
                <a:defRPr sz="1800"/>
              </a:pP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Desincentivar el uso del automóvil con programas como </a:t>
              </a:r>
              <a:r>
                <a:rPr sz="3600" i="1">
                  <a:latin typeface="Avenir Next"/>
                  <a:ea typeface="Avenir Next"/>
                  <a:cs typeface="Avenir Next"/>
                  <a:sym typeface="Avenir Next"/>
                </a:rPr>
                <a:t>Carpool</a:t>
              </a:r>
              <a:r>
                <a:rPr sz="3600">
                  <a:latin typeface="Avenir Next"/>
                  <a:ea typeface="Avenir Next"/>
                  <a:cs typeface="Avenir Next"/>
                  <a:sym typeface="Avenir Next"/>
                </a:rPr>
                <a:t> así como fomentar el uso de transportes alternativos.</a:t>
              </a:r>
            </a:p>
          </p:txBody>
        </p:sp>
        <p:pic>
          <p:nvPicPr>
            <p:cNvPr id="598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28" y="1709567"/>
              <a:ext cx="4919003" cy="153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3248" y="2647548"/>
            <a:ext cx="2274838" cy="2274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8796" y="6192391"/>
            <a:ext cx="1983741" cy="154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4975" y="9167419"/>
            <a:ext cx="2071383" cy="198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title"/>
          </p:nvPr>
        </p:nvSpPr>
        <p:spPr>
          <a:xfrm>
            <a:off x="8776944" y="5627224"/>
            <a:ext cx="13714041" cy="2766352"/>
          </a:xfrm>
          <a:prstGeom prst="rect">
            <a:avLst/>
          </a:prstGeom>
        </p:spPr>
        <p:txBody>
          <a:bodyPr/>
          <a:lstStyle>
            <a:lvl1pPr algn="ctr">
              <a:defRPr u="sng">
                <a:hlinkClick r:id="rId2"/>
              </a:defRPr>
            </a:lvl1pPr>
          </a:lstStyle>
          <a:p>
            <a:pPr lvl="0">
              <a:defRPr sz="1800" u="none"/>
            </a:pPr>
            <a:r>
              <a:rPr sz="6000" u="sng">
                <a:hlinkClick r:id="rId2"/>
              </a:rPr>
              <a:t>www.iieg.gob.mx</a:t>
            </a:r>
          </a:p>
        </p:txBody>
      </p:sp>
      <p:sp>
        <p:nvSpPr>
          <p:cNvPr id="605" name="Shape 605"/>
          <p:cNvSpPr>
            <a:spLocks noGrp="1"/>
          </p:cNvSpPr>
          <p:nvPr>
            <p:ph type="body" idx="1"/>
          </p:nvPr>
        </p:nvSpPr>
        <p:spPr>
          <a:xfrm>
            <a:off x="8847852" y="5287433"/>
            <a:ext cx="13572225" cy="116714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4800"/>
              <a:t>Para conocer más visita nuestro sitio </a:t>
            </a:r>
          </a:p>
        </p:txBody>
      </p:sp>
      <p:pic>
        <p:nvPicPr>
          <p:cNvPr id="60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54723" y="-1"/>
            <a:ext cx="96342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/>
        </p:nvSpPr>
        <p:spPr>
          <a:xfrm>
            <a:off x="8769800" y="7499217"/>
            <a:ext cx="1371404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C82506"/>
                </a:solidFill>
                <a:latin typeface="+mj-lt"/>
                <a:ea typeface="+mj-ea"/>
                <a:cs typeface="+mj-cs"/>
                <a:sym typeface="Avenir Next Heav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C82506"/>
                </a:solidFill>
              </a:rPr>
              <a:t>¡ESTAMOS A UN CLIC DE DISTANCIA!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362" y="4251293"/>
            <a:ext cx="9797277" cy="521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3764" y="5244397"/>
            <a:ext cx="9566958" cy="3227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2361" y="5553119"/>
            <a:ext cx="8750211" cy="2609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/>
              <a:t>FUSIÓN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800"/>
              <a:t>Mediante decreto del Sr. Gobernador Jorge Aristóteles Sandoval Diaz, </a:t>
            </a:r>
            <a:br>
              <a:rPr sz="4800"/>
            </a:br>
            <a:r>
              <a:rPr sz="4800"/>
              <a:t>se designó al Instituto de Información Estadística y Geográfica como el encargado de procesar la información económica, geográfica y social, fusionando las actividades y el patrimonio de los tres organismos.</a:t>
            </a:r>
          </a:p>
        </p:txBody>
      </p:sp>
      <p:pic>
        <p:nvPicPr>
          <p:cNvPr id="9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362" y="5907073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933575" y="2486025"/>
            <a:ext cx="6116688" cy="248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15 ABRIL 2013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PRESENTACIÓN 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LA INICIATIVA </a:t>
            </a:r>
            <a:br>
              <a:rPr sz="3600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AL CONGRESO</a:t>
            </a:r>
          </a:p>
        </p:txBody>
      </p:sp>
      <p:pic>
        <p:nvPicPr>
          <p:cNvPr id="9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2814024"/>
            <a:ext cx="360002" cy="3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FUSIÓN</a:t>
            </a:r>
          </a:p>
        </p:txBody>
      </p:sp>
      <p:pic>
        <p:nvPicPr>
          <p:cNvPr id="99" name="pasted-image.pdf"/>
          <p:cNvPicPr/>
          <p:nvPr/>
        </p:nvPicPr>
        <p:blipFill>
          <a:blip r:embed="rId4">
            <a:extLst/>
          </a:blip>
          <a:srcRect l="13849" t="8373" r="112" b="5588"/>
          <a:stretch>
            <a:fillRect/>
          </a:stretch>
        </p:blipFill>
        <p:spPr>
          <a:xfrm>
            <a:off x="9521575" y="2524238"/>
            <a:ext cx="12911965" cy="890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4120" y="5111554"/>
            <a:ext cx="4946143" cy="15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1933575" y="3746255"/>
            <a:ext cx="611668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r" defTabSz="584200">
              <a:defRPr sz="1800"/>
            </a:pPr>
            <a:r>
              <a:rPr sz="3600" b="1">
                <a:latin typeface="Avenir Next"/>
                <a:ea typeface="Avenir Next"/>
                <a:cs typeface="Avenir Next"/>
                <a:sym typeface="Avenir Next"/>
              </a:rPr>
              <a:t>7 NOVIEMBRE 2013</a:t>
            </a:r>
          </a:p>
          <a:p>
            <a:pPr lvl="0" algn="r" defTabSz="584200">
              <a:defRPr sz="1800"/>
            </a:pP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APROBACIÓN </a:t>
            </a:r>
            <a:br>
              <a:rPr sz="3600">
                <a:latin typeface="Avenir Next"/>
                <a:ea typeface="Avenir Next"/>
                <a:cs typeface="Avenir Next"/>
                <a:sym typeface="Avenir Next"/>
              </a:rPr>
            </a:br>
            <a:r>
              <a:rPr sz="3600">
                <a:latin typeface="Avenir Next"/>
                <a:ea typeface="Avenir Next"/>
                <a:cs typeface="Avenir Next"/>
                <a:sym typeface="Avenir Next"/>
              </a:rPr>
              <a:t>DE LA INICIATIVA</a:t>
            </a:r>
          </a:p>
        </p:txBody>
      </p:sp>
      <p:pic>
        <p:nvPicPr>
          <p:cNvPr id="103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519" y="2226068"/>
            <a:ext cx="50801" cy="9514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918" y="4107390"/>
            <a:ext cx="360002" cy="3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FUSIÓN</a:t>
            </a:r>
          </a:p>
        </p:txBody>
      </p:sp>
      <p:pic>
        <p:nvPicPr>
          <p:cNvPr id="10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6093" y="5736784"/>
            <a:ext cx="4946142" cy="15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1152" y="9791292"/>
            <a:ext cx="4509111" cy="155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1576" y="2504608"/>
            <a:ext cx="12112144" cy="7453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84433" y="7573912"/>
            <a:ext cx="3327401" cy="420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Heavy"/>
        <a:ea typeface="Avenir Next Heavy"/>
        <a:cs typeface="Avenir Next Heavy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Heavy"/>
        <a:ea typeface="Avenir Next Heavy"/>
        <a:cs typeface="Avenir Next Heavy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1562</Words>
  <Application>Microsoft Office PowerPoint</Application>
  <PresentationFormat>Personalizado</PresentationFormat>
  <Paragraphs>307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White</vt:lpstr>
      <vt:lpstr>Presentación de PowerPoint</vt:lpstr>
      <vt:lpstr>EL ORIGEN</vt:lpstr>
      <vt:lpstr>EL ORIGEN</vt:lpstr>
      <vt:lpstr>EL ORIGEN</vt:lpstr>
      <vt:lpstr>EL ORIGEN</vt:lpstr>
      <vt:lpstr>EL ORIGEN</vt:lpstr>
      <vt:lpstr>FUSIÓN</vt:lpstr>
      <vt:lpstr>FUSIÓN</vt:lpstr>
      <vt:lpstr>FUSIÓN</vt:lpstr>
      <vt:lpstr>FUSIÓN</vt:lpstr>
      <vt:lpstr>FUSIÓN</vt:lpstr>
      <vt:lpstr>FUNCIONES</vt:lpstr>
      <vt:lpstr>FUNCIONES</vt:lpstr>
      <vt:lpstr>ESTRUCTURA</vt:lpstr>
      <vt:lpstr>ESTRUCTURA</vt:lpstr>
      <vt:lpstr>JUNTA DE GOBIERNO</vt:lpstr>
      <vt:lpstr>JUNTA DE GOBIERNO</vt:lpstr>
      <vt:lpstr>CONSEJO CONSULTIVO</vt:lpstr>
      <vt:lpstr>CONSEJO CONSULTIVO</vt:lpstr>
      <vt:lpstr>NUEVA SEDE</vt:lpstr>
      <vt:lpstr>NUEVA SEDE</vt:lpstr>
      <vt:lpstr>NUEVA SEDE</vt:lpstr>
      <vt:lpstr>NUEVA SEDE</vt:lpstr>
      <vt:lpstr>NUEVA SEDE</vt:lpstr>
      <vt:lpstr>NUEVA SEDE</vt:lpstr>
      <vt:lpstr>AMIGABLE CON EL MEDIO AMBIENTE</vt:lpstr>
      <vt:lpstr>AMIGABLE CON EL MEDIO AMBIENTE</vt:lpstr>
      <vt:lpstr>AMIGABLE CON EL MEDIO AMBIENTE</vt:lpstr>
      <vt:lpstr>AMIGABLE CON EL MEDIO AMBIENTE</vt:lpstr>
      <vt:lpstr>TECNOLOGÍA</vt:lpstr>
      <vt:lpstr>TECNOLOGÍA</vt:lpstr>
      <vt:lpstr>ENTORNO AGRADABLE  E INCLUYENTE</vt:lpstr>
      <vt:lpstr>ENTORNO AGRADABLE  E INCLUYENTE</vt:lpstr>
      <vt:lpstr>ENTORNO AGRADABLE  E INCLUYENTE</vt:lpstr>
      <vt:lpstr>INGRESOS PROPIOS</vt:lpstr>
      <vt:lpstr>INGRESOS PROPIOS</vt:lpstr>
      <vt:lpstr>INGRESOS PROPIOS</vt:lpstr>
      <vt:lpstr>INGRESOS PROPIOS</vt:lpstr>
      <vt:lpstr>FORTALECIMIENTO DE POLÍTICAS PÚBLICAS CON BASE EN EVIDENCIA</vt:lpstr>
      <vt:lpstr>JALISCO - BANCO MUNDIAL - INEGI</vt:lpstr>
      <vt:lpstr>JALISCO - BANCO MUNDIAL - INEGI</vt:lpstr>
      <vt:lpstr>PROYECTOS INEGI</vt:lpstr>
      <vt:lpstr>PROYECTOS INEGI</vt:lpstr>
      <vt:lpstr>PROYECTOS INEGI</vt:lpstr>
      <vt:lpstr>PROYECTOS INEGI</vt:lpstr>
      <vt:lpstr>PROYECTOS IIEG</vt:lpstr>
      <vt:lpstr>PROYECTOS RELEVANTES</vt:lpstr>
      <vt:lpstr>PROYECTOS RELEVANTES</vt:lpstr>
      <vt:lpstr>PROYECTOS RELEVANTES</vt:lpstr>
      <vt:lpstr>PROYECTOS RELEVANTES</vt:lpstr>
      <vt:lpstr>PROYECTOS RELEVANTES</vt:lpstr>
      <vt:lpstr>CONSULTAS</vt:lpstr>
      <vt:lpstr>CONSULTAS</vt:lpstr>
      <vt:lpstr>CONSULTAS</vt:lpstr>
      <vt:lpstr>OPEN DATA</vt:lpstr>
      <vt:lpstr>OPEN DATA</vt:lpstr>
      <vt:lpstr>OPEN DATA</vt:lpstr>
      <vt:lpstr>REPRESENTACIÓN</vt:lpstr>
      <vt:lpstr>REPRESENTACIÓN</vt:lpstr>
      <vt:lpstr>REPRESENTACIÓN</vt:lpstr>
      <vt:lpstr>RETOS A FUTURO</vt:lpstr>
      <vt:lpstr>RETOS A FUTURO</vt:lpstr>
      <vt:lpstr>RETOS A FUTURO</vt:lpstr>
      <vt:lpstr>www.iieg.gob.mx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</cp:revision>
  <cp:lastPrinted>2015-11-25T20:35:40Z</cp:lastPrinted>
  <dcterms:modified xsi:type="dcterms:W3CDTF">2015-11-26T17:38:02Z</dcterms:modified>
</cp:coreProperties>
</file>