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97" r:id="rId3"/>
    <p:sldId id="414" r:id="rId4"/>
    <p:sldId id="415" r:id="rId5"/>
    <p:sldId id="423" r:id="rId6"/>
    <p:sldId id="416" r:id="rId7"/>
    <p:sldId id="424" r:id="rId8"/>
    <p:sldId id="417" r:id="rId9"/>
    <p:sldId id="418" r:id="rId10"/>
    <p:sldId id="421" r:id="rId11"/>
    <p:sldId id="422" r:id="rId12"/>
    <p:sldId id="425" r:id="rId13"/>
    <p:sldId id="426" r:id="rId14"/>
    <p:sldId id="427" r:id="rId15"/>
    <p:sldId id="428" r:id="rId16"/>
    <p:sldId id="429" r:id="rId17"/>
    <p:sldId id="400" r:id="rId18"/>
    <p:sldId id="401" r:id="rId19"/>
    <p:sldId id="402" r:id="rId20"/>
    <p:sldId id="403" r:id="rId21"/>
    <p:sldId id="410" r:id="rId22"/>
    <p:sldId id="411" r:id="rId23"/>
    <p:sldId id="412" r:id="rId24"/>
    <p:sldId id="413" r:id="rId25"/>
    <p:sldId id="391" r:id="rId26"/>
    <p:sldId id="393" r:id="rId27"/>
    <p:sldId id="39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05" autoAdjust="0"/>
    <p:restoredTop sz="97206" autoAdjust="0"/>
  </p:normalViewPr>
  <p:slideViewPr>
    <p:cSldViewPr snapToGrid="0" snapToObjects="1">
      <p:cViewPr>
        <p:scale>
          <a:sx n="135" d="100"/>
          <a:sy n="135" d="100"/>
        </p:scale>
        <p:origin x="-80" y="80"/>
      </p:cViewPr>
      <p:guideLst>
        <p:guide orient="horz" pos="484"/>
        <p:guide pos="605"/>
        <p:guide pos="1817"/>
        <p:guide pos="124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B8B9AE-7FAF-FF45-A425-DA2763DC3CB1}" type="datetimeFigureOut">
              <a:rPr lang="es-ES" smtClean="0"/>
              <a:t>28/10/14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Haga clic para modificar el estilo de texto del patrón</a:t>
            </a:r>
          </a:p>
          <a:p>
            <a:pPr lvl="1"/>
            <a:r>
              <a:rPr lang="x-none" smtClean="0"/>
              <a:t>Segundo nivel</a:t>
            </a:r>
          </a:p>
          <a:p>
            <a:pPr lvl="2"/>
            <a:r>
              <a:rPr lang="x-none" smtClean="0"/>
              <a:t>Tercer nivel</a:t>
            </a:r>
          </a:p>
          <a:p>
            <a:pPr lvl="3"/>
            <a:r>
              <a:rPr lang="x-none" smtClean="0"/>
              <a:t>Cuarto nivel</a:t>
            </a:r>
          </a:p>
          <a:p>
            <a:pPr lvl="4"/>
            <a:r>
              <a:rPr lang="x-none"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6AF04-826F-524C-895D-C1C4F8A414BE}" type="slidenum">
              <a:rPr lang="es-ES" smtClean="0"/>
              <a:t>‹#›</a:t>
            </a:fld>
            <a:endParaRPr lang="es-ES"/>
          </a:p>
        </p:txBody>
      </p:sp>
    </p:spTree>
    <p:extLst>
      <p:ext uri="{BB962C8B-B14F-4D97-AF65-F5344CB8AC3E}">
        <p14:creationId xmlns:p14="http://schemas.microsoft.com/office/powerpoint/2010/main" val="8978414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A9EFEC1-4509-42EA-B23D-310F8DF805FE}" type="slidenum">
              <a:rPr lang="es-ES"/>
              <a:pPr/>
              <a:t>26</a:t>
            </a:fld>
            <a:endParaRPr lang="es-ES"/>
          </a:p>
        </p:txBody>
      </p:sp>
      <p:sp>
        <p:nvSpPr>
          <p:cNvPr id="83971" name="Rectangle 2"/>
          <p:cNvSpPr>
            <a:spLocks noGrp="1" noRot="1" noChangeAspect="1" noChangeArrowheads="1" noTextEdit="1"/>
          </p:cNvSpPr>
          <p:nvPr>
            <p:ph type="sldImg"/>
          </p:nvPr>
        </p:nvSpPr>
        <p:spPr>
          <a:xfrm>
            <a:off x="1144588" y="685800"/>
            <a:ext cx="4570412" cy="3429000"/>
          </a:xfrm>
          <a:ln/>
        </p:spPr>
      </p:sp>
      <p:sp>
        <p:nvSpPr>
          <p:cNvPr id="83972" name="Rectangle 3"/>
          <p:cNvSpPr>
            <a:spLocks noGrp="1" noChangeArrowheads="1"/>
          </p:cNvSpPr>
          <p:nvPr>
            <p:ph type="body" idx="1"/>
          </p:nvPr>
        </p:nvSpPr>
        <p:spPr>
          <a:noFill/>
          <a:ln/>
        </p:spPr>
        <p:txBody>
          <a:bodyPr/>
          <a:lstStyle/>
          <a:p>
            <a:pPr eaLnBrk="1" hangingPunct="1"/>
            <a:endParaRPr lang="es-ES_tradnl"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A9EFEC1-4509-42EA-B23D-310F8DF805FE}" type="slidenum">
              <a:rPr lang="es-ES"/>
              <a:pPr/>
              <a:t>27</a:t>
            </a:fld>
            <a:endParaRPr lang="es-ES"/>
          </a:p>
        </p:txBody>
      </p:sp>
      <p:sp>
        <p:nvSpPr>
          <p:cNvPr id="83971" name="Rectangle 2"/>
          <p:cNvSpPr>
            <a:spLocks noGrp="1" noRot="1" noChangeAspect="1" noChangeArrowheads="1" noTextEdit="1"/>
          </p:cNvSpPr>
          <p:nvPr>
            <p:ph type="sldImg"/>
          </p:nvPr>
        </p:nvSpPr>
        <p:spPr>
          <a:xfrm>
            <a:off x="1144588" y="685800"/>
            <a:ext cx="4570412" cy="3429000"/>
          </a:xfrm>
          <a:ln/>
        </p:spPr>
      </p:sp>
      <p:sp>
        <p:nvSpPr>
          <p:cNvPr id="83972" name="Rectangle 3"/>
          <p:cNvSpPr>
            <a:spLocks noGrp="1" noChangeArrowheads="1"/>
          </p:cNvSpPr>
          <p:nvPr>
            <p:ph type="body" idx="1"/>
          </p:nvPr>
        </p:nvSpPr>
        <p:spPr>
          <a:noFill/>
          <a:ln/>
        </p:spPr>
        <p:txBody>
          <a:bodyPr/>
          <a:lstStyle/>
          <a:p>
            <a:pPr eaLnBrk="1" hangingPunct="1"/>
            <a:endParaRPr lang="es-ES_tradnl"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28/10/14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17233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28/10/14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167561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28/10/14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130005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D206F01F-F2D1-614E-A4D3-FB58CF237DCB}" type="datetimeFigureOut">
              <a:rPr lang="en-US" smtClean="0"/>
              <a:t>28/10/14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95017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D206F01F-F2D1-614E-A4D3-FB58CF237DCB}" type="datetimeFigureOut">
              <a:rPr lang="en-US" smtClean="0"/>
              <a:t>28/10/14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87571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D206F01F-F2D1-614E-A4D3-FB58CF237DCB}" type="datetimeFigureOut">
              <a:rPr lang="en-US" smtClean="0"/>
              <a:t>28/10/14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0716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D206F01F-F2D1-614E-A4D3-FB58CF237DCB}" type="datetimeFigureOut">
              <a:rPr lang="en-US" smtClean="0"/>
              <a:t>28/10/14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06236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D206F01F-F2D1-614E-A4D3-FB58CF237DCB}" type="datetimeFigureOut">
              <a:rPr lang="en-US" smtClean="0"/>
              <a:t>28/10/14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382643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6F01F-F2D1-614E-A4D3-FB58CF237DCB}" type="datetimeFigureOut">
              <a:rPr lang="en-US" smtClean="0"/>
              <a:t>28/10/14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208961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206F01F-F2D1-614E-A4D3-FB58CF237DCB}" type="datetimeFigureOut">
              <a:rPr lang="en-US" smtClean="0"/>
              <a:t>28/10/14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399459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D206F01F-F2D1-614E-A4D3-FB58CF237DCB}" type="datetimeFigureOut">
              <a:rPr lang="en-US" smtClean="0"/>
              <a:t>28/10/14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E17D6-94DF-F542-8C90-85399E536F70}" type="slidenum">
              <a:rPr lang="en-US" smtClean="0"/>
              <a:t>‹#›</a:t>
            </a:fld>
            <a:endParaRPr lang="en-US"/>
          </a:p>
        </p:txBody>
      </p:sp>
    </p:spTree>
    <p:extLst>
      <p:ext uri="{BB962C8B-B14F-4D97-AF65-F5344CB8AC3E}">
        <p14:creationId xmlns:p14="http://schemas.microsoft.com/office/powerpoint/2010/main" val="4412477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18"/>
            <a:ext cx="9142618" cy="685696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D206F01F-F2D1-614E-A4D3-FB58CF237DCB}" type="datetimeFigureOut">
              <a:rPr lang="en-US" smtClean="0"/>
              <a:pPr/>
              <a:t>28/10/14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65E17D6-94DF-F542-8C90-85399E536F70}" type="slidenum">
              <a:rPr lang="en-US" smtClean="0"/>
              <a:pPr/>
              <a:t>‹#›</a:t>
            </a:fld>
            <a:endParaRPr lang="en-US"/>
          </a:p>
        </p:txBody>
      </p:sp>
    </p:spTree>
    <p:extLst>
      <p:ext uri="{BB962C8B-B14F-4D97-AF65-F5344CB8AC3E}">
        <p14:creationId xmlns:p14="http://schemas.microsoft.com/office/powerpoint/2010/main" val="299151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ortada_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76137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854952" y="791534"/>
            <a:ext cx="5730317"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just"/>
            <a:r>
              <a:rPr lang="es-MX" sz="1400" b="1" dirty="0">
                <a:solidFill>
                  <a:srgbClr val="008000"/>
                </a:solidFill>
                <a:latin typeface="Arial"/>
                <a:cs typeface="Arial"/>
              </a:rPr>
              <a:t>Estudio de expectativas económicas del sector privado Jalisciense.</a:t>
            </a:r>
          </a:p>
          <a:p>
            <a:pPr algn="just"/>
            <a:endParaRPr lang="es-MX" sz="1400" b="1" dirty="0">
              <a:solidFill>
                <a:srgbClr val="008000"/>
              </a:solidFill>
              <a:latin typeface="Arial"/>
              <a:cs typeface="Arial"/>
            </a:endParaRPr>
          </a:p>
          <a:p>
            <a:pPr algn="just"/>
            <a:r>
              <a:rPr lang="es-MX" sz="1400" dirty="0">
                <a:solidFill>
                  <a:schemeClr val="tx1">
                    <a:lumMod val="50000"/>
                    <a:lumOff val="50000"/>
                  </a:schemeClr>
                </a:solidFill>
                <a:latin typeface="Arial"/>
                <a:cs typeface="Arial"/>
              </a:rPr>
              <a:t>Su objetivo es  recopilar anualmente las tendencias empresariales, y con ello obtener una visión general de la economía estatal y nacional, así como los impactos de elementos coyunturales. Esto nos permitirá no sólo obtener una radiografía de la realidad económica, sino también generar un  referente para la toma de decisiones empresariales, y además un documento de consulta para las autoridades correspondientes. Este año el estudio de expectativa arrancará con  empresas pertenecientes a 1 cúpula  empresarial (</a:t>
            </a:r>
            <a:r>
              <a:rPr lang="es-MX" sz="1400" dirty="0" err="1">
                <a:solidFill>
                  <a:schemeClr val="tx1">
                    <a:lumMod val="50000"/>
                    <a:lumOff val="50000"/>
                  </a:schemeClr>
                </a:solidFill>
                <a:latin typeface="Arial"/>
                <a:cs typeface="Arial"/>
              </a:rPr>
              <a:t>Coparmex</a:t>
            </a:r>
            <a:r>
              <a:rPr lang="es-MX" sz="1400" dirty="0">
                <a:solidFill>
                  <a:schemeClr val="tx1">
                    <a:lumMod val="50000"/>
                    <a:lumOff val="50000"/>
                  </a:schemeClr>
                </a:solidFill>
                <a:latin typeface="Arial"/>
                <a:cs typeface="Arial"/>
              </a:rPr>
              <a:t>) de la Zona Metropolitana. Este estudio forma parte de los proyectos programados dentro del gasto corriente de la institución.</a:t>
            </a:r>
          </a:p>
          <a:p>
            <a:pPr algn="just"/>
            <a:r>
              <a:rPr lang="es-MX" sz="1400" dirty="0" smtClean="0">
                <a:solidFill>
                  <a:schemeClr val="tx1">
                    <a:lumMod val="50000"/>
                    <a:lumOff val="50000"/>
                  </a:schemeClr>
                </a:solidFill>
                <a:latin typeface="Arial"/>
                <a:cs typeface="Arial"/>
              </a:rPr>
              <a:t>Es </a:t>
            </a:r>
            <a:r>
              <a:rPr lang="es-MX" sz="1400" dirty="0">
                <a:solidFill>
                  <a:schemeClr val="tx1">
                    <a:lumMod val="50000"/>
                    <a:lumOff val="50000"/>
                  </a:schemeClr>
                </a:solidFill>
                <a:latin typeface="Arial"/>
                <a:cs typeface="Arial"/>
              </a:rPr>
              <a:t>un modelo triple hélice más transparencia único en su tipo en el estado de Jalisco. Con la participación de: </a:t>
            </a:r>
          </a:p>
          <a:p>
            <a:pPr algn="just"/>
            <a:endParaRPr lang="es-MX" sz="1400" dirty="0">
              <a:solidFill>
                <a:schemeClr val="tx1">
                  <a:lumMod val="50000"/>
                  <a:lumOff val="50000"/>
                </a:schemeClr>
              </a:solidFill>
              <a:latin typeface="Arial"/>
              <a:cs typeface="Arial"/>
            </a:endParaRPr>
          </a:p>
          <a:p>
            <a:pPr algn="just"/>
            <a:r>
              <a:rPr lang="es-MX" sz="1400" dirty="0">
                <a:solidFill>
                  <a:schemeClr val="accent1">
                    <a:lumMod val="75000"/>
                  </a:schemeClr>
                </a:solidFill>
                <a:latin typeface="Arial"/>
                <a:cs typeface="Arial"/>
              </a:rPr>
              <a:t>IIEG.-	 Gobierno (Ejecutor, organizado por en información)</a:t>
            </a:r>
          </a:p>
          <a:p>
            <a:pPr algn="just"/>
            <a:r>
              <a:rPr lang="es-MX" sz="1400" dirty="0">
                <a:solidFill>
                  <a:schemeClr val="accent1">
                    <a:lumMod val="75000"/>
                  </a:schemeClr>
                </a:solidFill>
                <a:latin typeface="Arial"/>
                <a:cs typeface="Arial"/>
              </a:rPr>
              <a:t>ITESM.- </a:t>
            </a:r>
            <a:r>
              <a:rPr lang="es-MX" sz="1400" dirty="0" smtClean="0">
                <a:solidFill>
                  <a:schemeClr val="accent1">
                    <a:lumMod val="75000"/>
                  </a:schemeClr>
                </a:solidFill>
                <a:latin typeface="Arial"/>
                <a:cs typeface="Arial"/>
              </a:rPr>
              <a:t>Academia  </a:t>
            </a:r>
            <a:r>
              <a:rPr lang="es-MX" sz="1400" dirty="0">
                <a:solidFill>
                  <a:schemeClr val="accent1">
                    <a:lumMod val="75000"/>
                  </a:schemeClr>
                </a:solidFill>
                <a:latin typeface="Arial"/>
                <a:cs typeface="Arial"/>
              </a:rPr>
              <a:t>(Metodología)</a:t>
            </a:r>
          </a:p>
          <a:p>
            <a:pPr algn="just"/>
            <a:r>
              <a:rPr lang="es-MX" sz="1400" dirty="0">
                <a:solidFill>
                  <a:schemeClr val="accent1">
                    <a:lumMod val="75000"/>
                  </a:schemeClr>
                </a:solidFill>
                <a:latin typeface="Arial"/>
                <a:cs typeface="Arial"/>
              </a:rPr>
              <a:t>COPARMEX.- IP  (Fuente de Información)</a:t>
            </a:r>
          </a:p>
        </p:txBody>
      </p:sp>
    </p:spTree>
    <p:extLst>
      <p:ext uri="{BB962C8B-B14F-4D97-AF65-F5344CB8AC3E}">
        <p14:creationId xmlns:p14="http://schemas.microsoft.com/office/powerpoint/2010/main" val="41802339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854952" y="791534"/>
            <a:ext cx="5730317"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just"/>
            <a:r>
              <a:rPr lang="es-MX" sz="1400" b="1" dirty="0">
                <a:solidFill>
                  <a:srgbClr val="008000"/>
                </a:solidFill>
                <a:latin typeface="Arial"/>
                <a:cs typeface="Arial"/>
              </a:rPr>
              <a:t>Estudio de impacto económico Fiestas de Octubre 2014.</a:t>
            </a:r>
          </a:p>
          <a:p>
            <a:pPr algn="just"/>
            <a:endParaRPr lang="es-MX" sz="1400" b="1" dirty="0">
              <a:solidFill>
                <a:srgbClr val="008000"/>
              </a:solidFill>
              <a:latin typeface="Arial"/>
              <a:cs typeface="Arial"/>
            </a:endParaRPr>
          </a:p>
          <a:p>
            <a:pPr algn="just"/>
            <a:r>
              <a:rPr lang="es-MX" sz="1400" dirty="0">
                <a:solidFill>
                  <a:schemeClr val="tx1">
                    <a:lumMod val="50000"/>
                    <a:lumOff val="50000"/>
                  </a:schemeClr>
                </a:solidFill>
                <a:latin typeface="Arial"/>
                <a:cs typeface="Arial"/>
              </a:rPr>
              <a:t>Conocer el impacto económico que generan las Fiestas de Octubre 2014 en el estado de Jalisco, mediante el análisis de los siguientes puntos a considerar:</a:t>
            </a:r>
          </a:p>
          <a:p>
            <a:pPr algn="just"/>
            <a:r>
              <a:rPr lang="es-MX" sz="1400" dirty="0" smtClean="0">
                <a:solidFill>
                  <a:schemeClr val="tx1">
                    <a:lumMod val="50000"/>
                    <a:lumOff val="50000"/>
                  </a:schemeClr>
                </a:solidFill>
                <a:latin typeface="Arial"/>
                <a:cs typeface="Arial"/>
              </a:rPr>
              <a:t>Comportamiento </a:t>
            </a:r>
            <a:r>
              <a:rPr lang="es-MX" sz="1400" dirty="0">
                <a:solidFill>
                  <a:schemeClr val="tx1">
                    <a:lumMod val="50000"/>
                    <a:lumOff val="50000"/>
                  </a:schemeClr>
                </a:solidFill>
                <a:latin typeface="Arial"/>
                <a:cs typeface="Arial"/>
              </a:rPr>
              <a:t>de ventas de los negocios implicados en los eventos.</a:t>
            </a:r>
          </a:p>
          <a:p>
            <a:pPr algn="just"/>
            <a:r>
              <a:rPr lang="es-MX" sz="1400" dirty="0">
                <a:solidFill>
                  <a:schemeClr val="tx1">
                    <a:lumMod val="50000"/>
                    <a:lumOff val="50000"/>
                  </a:schemeClr>
                </a:solidFill>
                <a:latin typeface="Arial"/>
                <a:cs typeface="Arial"/>
              </a:rPr>
              <a:t>Generación de empleo durante el evento.</a:t>
            </a:r>
          </a:p>
          <a:p>
            <a:pPr algn="just"/>
            <a:r>
              <a:rPr lang="es-MX" sz="1400" dirty="0">
                <a:solidFill>
                  <a:schemeClr val="tx1">
                    <a:lumMod val="50000"/>
                    <a:lumOff val="50000"/>
                  </a:schemeClr>
                </a:solidFill>
                <a:latin typeface="Arial"/>
                <a:cs typeface="Arial"/>
              </a:rPr>
              <a:t>Análisis de satisfacción de los espectáculos ofrecidos durante el evento y comparativa entre los mismos.</a:t>
            </a:r>
          </a:p>
          <a:p>
            <a:pPr algn="just"/>
            <a:r>
              <a:rPr lang="es-MX" sz="1400" dirty="0">
                <a:solidFill>
                  <a:schemeClr val="tx1">
                    <a:lumMod val="50000"/>
                    <a:lumOff val="50000"/>
                  </a:schemeClr>
                </a:solidFill>
                <a:latin typeface="Arial"/>
                <a:cs typeface="Arial"/>
              </a:rPr>
              <a:t>Derrama económica del evento, por concepto de: gasto correspondiente a los asistentes al mismo, patrocinios y gastos de la organización del evento.</a:t>
            </a:r>
          </a:p>
          <a:p>
            <a:pPr algn="just"/>
            <a:r>
              <a:rPr lang="es-MX" sz="1400" dirty="0" smtClean="0">
                <a:solidFill>
                  <a:schemeClr val="tx1">
                    <a:lumMod val="50000"/>
                    <a:lumOff val="50000"/>
                  </a:schemeClr>
                </a:solidFill>
                <a:latin typeface="Arial"/>
                <a:cs typeface="Arial"/>
              </a:rPr>
              <a:t>Considerando </a:t>
            </a:r>
            <a:r>
              <a:rPr lang="es-MX" sz="1400" dirty="0">
                <a:solidFill>
                  <a:schemeClr val="tx1">
                    <a:lumMod val="50000"/>
                    <a:lumOff val="50000"/>
                  </a:schemeClr>
                </a:solidFill>
                <a:latin typeface="Arial"/>
                <a:cs typeface="Arial"/>
              </a:rPr>
              <a:t>como unidades de análisis para obtener información más completa; el foro principal, desfile y palenque.</a:t>
            </a:r>
          </a:p>
        </p:txBody>
      </p:sp>
    </p:spTree>
    <p:extLst>
      <p:ext uri="{BB962C8B-B14F-4D97-AF65-F5344CB8AC3E}">
        <p14:creationId xmlns:p14="http://schemas.microsoft.com/office/powerpoint/2010/main" val="10211362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175" indent="3175">
              <a:buNone/>
            </a:pPr>
            <a:r>
              <a:rPr lang="es-MX" sz="1400" b="1" dirty="0" smtClean="0">
                <a:solidFill>
                  <a:srgbClr val="800000"/>
                </a:solidFill>
                <a:latin typeface="Arial"/>
                <a:cs typeface="Arial"/>
              </a:rPr>
              <a:t>5.2 Unidad </a:t>
            </a:r>
            <a:r>
              <a:rPr lang="es-MX" sz="1400" b="1" dirty="0">
                <a:solidFill>
                  <a:srgbClr val="800000"/>
                </a:solidFill>
                <a:latin typeface="Arial"/>
                <a:cs typeface="Arial"/>
              </a:rPr>
              <a:t>Geográfico </a:t>
            </a:r>
            <a:r>
              <a:rPr lang="es-MX" sz="1400" b="1" dirty="0" smtClean="0">
                <a:solidFill>
                  <a:srgbClr val="800000"/>
                </a:solidFill>
                <a:latin typeface="Arial"/>
                <a:cs typeface="Arial"/>
              </a:rPr>
              <a:t>Ambiental</a:t>
            </a:r>
          </a:p>
          <a:p>
            <a:pPr marL="3175" indent="0">
              <a:buNone/>
            </a:pPr>
            <a:endParaRPr lang="es-MX" sz="1400" b="1" dirty="0" smtClean="0">
              <a:solidFill>
                <a:srgbClr val="000000"/>
              </a:solidFill>
              <a:latin typeface="Arial"/>
              <a:cs typeface="Arial"/>
            </a:endParaRPr>
          </a:p>
          <a:p>
            <a:pPr marL="547688" indent="-285750">
              <a:buClrTx/>
              <a:buFont typeface="Arial"/>
              <a:buChar char="•"/>
            </a:pPr>
            <a:r>
              <a:rPr lang="es-MX" sz="1400" dirty="0">
                <a:solidFill>
                  <a:srgbClr val="000000"/>
                </a:solidFill>
                <a:latin typeface="Arial"/>
                <a:cs typeface="Arial"/>
              </a:rPr>
              <a:t>Red Geodésica del Municipio de Zapopan. </a:t>
            </a:r>
            <a:endParaRPr lang="es-ES_tradnl" sz="1400" dirty="0">
              <a:solidFill>
                <a:srgbClr val="000000"/>
              </a:solidFill>
              <a:latin typeface="Arial"/>
              <a:cs typeface="Arial"/>
            </a:endParaRPr>
          </a:p>
          <a:p>
            <a:pPr marL="547688" indent="-285750">
              <a:buClrTx/>
              <a:buFont typeface="Arial"/>
              <a:buChar char="•"/>
            </a:pPr>
            <a:r>
              <a:rPr lang="es-MX" sz="1400" dirty="0" smtClean="0">
                <a:solidFill>
                  <a:srgbClr val="000000"/>
                </a:solidFill>
                <a:latin typeface="Arial"/>
                <a:cs typeface="Arial"/>
              </a:rPr>
              <a:t>Vectorización </a:t>
            </a:r>
            <a:r>
              <a:rPr lang="es-MX" sz="1400" dirty="0">
                <a:solidFill>
                  <a:srgbClr val="000000"/>
                </a:solidFill>
                <a:latin typeface="Arial"/>
                <a:cs typeface="Arial"/>
              </a:rPr>
              <a:t>de cartas Edafológicas y Geológicas  1:50,000.</a:t>
            </a:r>
            <a:endParaRPr lang="es-ES_tradnl" sz="1400" dirty="0">
              <a:solidFill>
                <a:srgbClr val="000000"/>
              </a:solidFill>
              <a:latin typeface="Arial"/>
              <a:cs typeface="Arial"/>
            </a:endParaRPr>
          </a:p>
          <a:p>
            <a:pPr marL="547688" indent="-285750">
              <a:buClrTx/>
              <a:buFont typeface="Arial"/>
              <a:buChar char="•"/>
            </a:pPr>
            <a:r>
              <a:rPr lang="es-MX" sz="1400" dirty="0" smtClean="0">
                <a:solidFill>
                  <a:srgbClr val="000000"/>
                </a:solidFill>
                <a:latin typeface="Arial"/>
                <a:cs typeface="Arial"/>
              </a:rPr>
              <a:t>Estaciones Global Navigation Satellite System (GNSS).</a:t>
            </a:r>
          </a:p>
          <a:p>
            <a:pPr marL="547688" indent="-285750">
              <a:buClrTx/>
              <a:buFont typeface="Arial"/>
              <a:buChar char="•"/>
            </a:pPr>
            <a:r>
              <a:rPr lang="es-MX" sz="1400" dirty="0">
                <a:solidFill>
                  <a:srgbClr val="000000"/>
                </a:solidFill>
                <a:latin typeface="Arial"/>
                <a:cs typeface="Arial"/>
              </a:rPr>
              <a:t>Interpretación de chips para MRV - </a:t>
            </a:r>
            <a:r>
              <a:rPr lang="es-MX" sz="1400" dirty="0" err="1" smtClean="0">
                <a:solidFill>
                  <a:srgbClr val="000000"/>
                </a:solidFill>
                <a:latin typeface="Arial"/>
                <a:cs typeface="Arial"/>
              </a:rPr>
              <a:t>MADMex</a:t>
            </a:r>
            <a:endParaRPr lang="es-MX" sz="1400" dirty="0" smtClean="0">
              <a:solidFill>
                <a:srgbClr val="000000"/>
              </a:solidFill>
              <a:latin typeface="Arial"/>
              <a:cs typeface="Arial"/>
            </a:endParaRPr>
          </a:p>
          <a:p>
            <a:pPr marL="547688" indent="-285750">
              <a:buClrTx/>
              <a:buFont typeface="Arial"/>
              <a:buChar char="•"/>
            </a:pPr>
            <a:r>
              <a:rPr lang="es-MX" sz="1400" dirty="0" smtClean="0">
                <a:solidFill>
                  <a:srgbClr val="000000"/>
                </a:solidFill>
                <a:latin typeface="Arial"/>
                <a:cs typeface="Arial"/>
              </a:rPr>
              <a:t>Cinco </a:t>
            </a:r>
            <a:r>
              <a:rPr lang="es-MX" sz="1400" dirty="0">
                <a:solidFill>
                  <a:srgbClr val="000000"/>
                </a:solidFill>
                <a:latin typeface="Arial"/>
                <a:cs typeface="Arial"/>
              </a:rPr>
              <a:t>Programas de Ordenamiento Ecológico Local, para los Municipios involucrados en la Presa el </a:t>
            </a:r>
            <a:r>
              <a:rPr lang="es-MX" sz="1400" dirty="0" smtClean="0">
                <a:solidFill>
                  <a:srgbClr val="000000"/>
                </a:solidFill>
                <a:latin typeface="Arial"/>
                <a:cs typeface="Arial"/>
              </a:rPr>
              <a:t>Zapotillo</a:t>
            </a:r>
          </a:p>
          <a:p>
            <a:pPr marL="547688" indent="-285750">
              <a:buClrTx/>
              <a:buFont typeface="Arial"/>
              <a:buChar char="•"/>
            </a:pPr>
            <a:r>
              <a:rPr lang="es-MX" sz="1400" dirty="0" smtClean="0">
                <a:solidFill>
                  <a:srgbClr val="000000"/>
                </a:solidFill>
                <a:latin typeface="Arial"/>
                <a:cs typeface="Arial"/>
              </a:rPr>
              <a:t>Dos </a:t>
            </a:r>
            <a:r>
              <a:rPr lang="es-MX" sz="1400" dirty="0">
                <a:solidFill>
                  <a:srgbClr val="000000"/>
                </a:solidFill>
                <a:latin typeface="Arial"/>
                <a:cs typeface="Arial"/>
              </a:rPr>
              <a:t>Planes de desarrollo Urbano de Centro de Población del Nuevo fundo legal y la cabecera Municipal de Cañadas de Obregón</a:t>
            </a:r>
            <a:r>
              <a:rPr lang="es-MX" sz="1400" dirty="0" smtClean="0">
                <a:solidFill>
                  <a:srgbClr val="000000"/>
                </a:solidFill>
                <a:latin typeface="Arial"/>
                <a:cs typeface="Arial"/>
              </a:rPr>
              <a:t>.</a:t>
            </a:r>
            <a:endParaRPr lang="es-ES_tradnl" sz="1400" dirty="0">
              <a:solidFill>
                <a:srgbClr val="000000"/>
              </a:solidFill>
              <a:latin typeface="Arial"/>
              <a:cs typeface="Arial"/>
            </a:endParaRPr>
          </a:p>
        </p:txBody>
      </p:sp>
    </p:spTree>
    <p:extLst>
      <p:ext uri="{BB962C8B-B14F-4D97-AF65-F5344CB8AC3E}">
        <p14:creationId xmlns:p14="http://schemas.microsoft.com/office/powerpoint/2010/main" val="24818457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s-ES_tradnl" sz="1400" b="1" dirty="0">
                <a:solidFill>
                  <a:srgbClr val="008000"/>
                </a:solidFill>
                <a:latin typeface="Arial"/>
                <a:cs typeface="Arial"/>
              </a:rPr>
              <a:t>Red geodésica del municipio de Zapopan</a:t>
            </a:r>
            <a:r>
              <a:rPr lang="es-ES_tradnl" sz="1400" b="1" dirty="0">
                <a:latin typeface="Arial"/>
                <a:cs typeface="Arial"/>
              </a:rPr>
              <a:t>:</a:t>
            </a:r>
            <a:r>
              <a:rPr lang="es-ES_tradnl" sz="1400" dirty="0">
                <a:latin typeface="Arial"/>
                <a:cs typeface="Arial"/>
              </a:rPr>
              <a:t> </a:t>
            </a:r>
          </a:p>
          <a:p>
            <a:endParaRPr lang="es-ES_tradnl" sz="1400" dirty="0">
              <a:latin typeface="Arial"/>
              <a:cs typeface="Arial"/>
            </a:endParaRPr>
          </a:p>
          <a:p>
            <a:pPr marL="636588" indent="-285750" algn="just"/>
            <a:r>
              <a:rPr lang="es-ES_tradnl" sz="1400" dirty="0" smtClean="0">
                <a:solidFill>
                  <a:srgbClr val="7F7F7F"/>
                </a:solidFill>
                <a:latin typeface="Arial"/>
                <a:cs typeface="Arial"/>
              </a:rPr>
              <a:t>Establecer </a:t>
            </a:r>
            <a:r>
              <a:rPr lang="es-ES_tradnl" sz="1400" dirty="0">
                <a:solidFill>
                  <a:srgbClr val="7F7F7F"/>
                </a:solidFill>
                <a:latin typeface="Arial"/>
                <a:cs typeface="Arial"/>
              </a:rPr>
              <a:t>una red geodésica integrada por un conjunto de puntos materializados sobre el terreno, mediante monumentos con una placa metálica que identifica su ubicación sobre los que se determinarán su posición geográfica diferencial (latitud, longitud y elevación) mediante el uso de receptores GPS/GNSS</a:t>
            </a:r>
            <a:r>
              <a:rPr lang="es-ES_tradnl" sz="1400" dirty="0" smtClean="0">
                <a:solidFill>
                  <a:schemeClr val="tx1">
                    <a:lumMod val="50000"/>
                    <a:lumOff val="50000"/>
                  </a:schemeClr>
                </a:solidFill>
                <a:latin typeface="Arial"/>
                <a:cs typeface="Arial"/>
              </a:rPr>
              <a:t>.</a:t>
            </a:r>
          </a:p>
          <a:p>
            <a:pPr marL="350838" indent="0" algn="just">
              <a:buNone/>
            </a:pPr>
            <a:endParaRPr lang="es-ES_tradnl" sz="1400" dirty="0">
              <a:solidFill>
                <a:schemeClr val="tx1">
                  <a:lumMod val="50000"/>
                  <a:lumOff val="50000"/>
                </a:schemeClr>
              </a:solidFill>
              <a:latin typeface="Arial"/>
              <a:cs typeface="Arial"/>
            </a:endParaRPr>
          </a:p>
          <a:p>
            <a:pPr marL="350838" indent="0" algn="just">
              <a:buNone/>
            </a:pPr>
            <a:endParaRPr lang="es-ES_tradnl" sz="1400" dirty="0" smtClean="0">
              <a:solidFill>
                <a:schemeClr val="tx1">
                  <a:lumMod val="50000"/>
                  <a:lumOff val="50000"/>
                </a:schemeClr>
              </a:solidFill>
              <a:latin typeface="Arial"/>
              <a:cs typeface="Arial"/>
            </a:endParaRPr>
          </a:p>
          <a:p>
            <a:pPr marL="350838" indent="0" algn="just">
              <a:buNone/>
            </a:pPr>
            <a:endParaRPr lang="es-ES_tradnl" sz="1400" dirty="0">
              <a:solidFill>
                <a:schemeClr val="tx1">
                  <a:lumMod val="50000"/>
                  <a:lumOff val="50000"/>
                </a:schemeClr>
              </a:solidFill>
              <a:latin typeface="Arial"/>
              <a:cs typeface="Arial"/>
            </a:endParaRPr>
          </a:p>
          <a:p>
            <a:pPr marL="360363" indent="-269875" algn="just"/>
            <a:r>
              <a:rPr lang="es-MX" sz="1400" b="1" dirty="0" smtClean="0">
                <a:solidFill>
                  <a:srgbClr val="008000"/>
                </a:solidFill>
                <a:latin typeface="Arial"/>
                <a:cs typeface="Arial"/>
              </a:rPr>
              <a:t>Vectorización </a:t>
            </a:r>
            <a:r>
              <a:rPr lang="es-MX" sz="1400" b="1" dirty="0">
                <a:solidFill>
                  <a:srgbClr val="008000"/>
                </a:solidFill>
                <a:latin typeface="Arial"/>
                <a:cs typeface="Arial"/>
              </a:rPr>
              <a:t>de cartas Edafológicas y Geológicas  1:50,000</a:t>
            </a:r>
            <a:r>
              <a:rPr lang="es-MX" sz="1400" b="1" dirty="0" smtClean="0">
                <a:solidFill>
                  <a:srgbClr val="008000"/>
                </a:solidFill>
                <a:latin typeface="Arial"/>
                <a:cs typeface="Arial"/>
              </a:rPr>
              <a:t>.</a:t>
            </a:r>
          </a:p>
          <a:p>
            <a:pPr marL="636588" indent="-285750" algn="just"/>
            <a:r>
              <a:rPr lang="es-MX" sz="1400" dirty="0" smtClean="0">
                <a:solidFill>
                  <a:srgbClr val="7F7F7F"/>
                </a:solidFill>
                <a:latin typeface="Arial"/>
                <a:cs typeface="Arial"/>
              </a:rPr>
              <a:t>Consiste </a:t>
            </a:r>
            <a:r>
              <a:rPr lang="es-MX" sz="1400" dirty="0">
                <a:solidFill>
                  <a:srgbClr val="7F7F7F"/>
                </a:solidFill>
                <a:latin typeface="Arial"/>
                <a:cs typeface="Arial"/>
              </a:rPr>
              <a:t>en convertir imágenes de contenido edafológico </a:t>
            </a:r>
            <a:r>
              <a:rPr lang="es-MX" sz="1400" dirty="0" smtClean="0">
                <a:solidFill>
                  <a:srgbClr val="7F7F7F"/>
                </a:solidFill>
                <a:latin typeface="Arial"/>
                <a:cs typeface="Arial"/>
              </a:rPr>
              <a:t>y </a:t>
            </a:r>
            <a:r>
              <a:rPr lang="es-MX" sz="1400" dirty="0">
                <a:solidFill>
                  <a:srgbClr val="7F7F7F"/>
                </a:solidFill>
                <a:latin typeface="Arial"/>
                <a:cs typeface="Arial"/>
              </a:rPr>
              <a:t>geológico que están en formato de imagen a formato </a:t>
            </a:r>
            <a:r>
              <a:rPr lang="es-MX" sz="1400" dirty="0" smtClean="0">
                <a:solidFill>
                  <a:srgbClr val="7F7F7F"/>
                </a:solidFill>
                <a:latin typeface="Arial"/>
                <a:cs typeface="Arial"/>
              </a:rPr>
              <a:t>vector (líneas</a:t>
            </a:r>
            <a:r>
              <a:rPr lang="es-MX" sz="1400" dirty="0">
                <a:solidFill>
                  <a:srgbClr val="7F7F7F"/>
                </a:solidFill>
                <a:latin typeface="Arial"/>
                <a:cs typeface="Arial"/>
              </a:rPr>
              <a:t>, puntos y polígonos) e integrarlas en un </a:t>
            </a:r>
            <a:r>
              <a:rPr lang="es-MX" sz="1400" dirty="0" smtClean="0">
                <a:solidFill>
                  <a:srgbClr val="7F7F7F"/>
                </a:solidFill>
                <a:latin typeface="Arial"/>
                <a:cs typeface="Arial"/>
              </a:rPr>
              <a:t>solo </a:t>
            </a:r>
            <a:r>
              <a:rPr lang="es-MX" sz="1400" dirty="0">
                <a:solidFill>
                  <a:srgbClr val="7F7F7F"/>
                </a:solidFill>
                <a:latin typeface="Arial"/>
                <a:cs typeface="Arial"/>
              </a:rPr>
              <a:t>conjunto vectorial estatal escala 1:50,000</a:t>
            </a:r>
            <a:r>
              <a:rPr lang="es-MX" sz="1400" dirty="0" smtClean="0">
                <a:solidFill>
                  <a:srgbClr val="7F7F7F"/>
                </a:solidFill>
                <a:latin typeface="Arial"/>
                <a:cs typeface="Arial"/>
              </a:rPr>
              <a:t>.</a:t>
            </a:r>
          </a:p>
          <a:p>
            <a:pPr marL="636588" indent="-285750" algn="just"/>
            <a:r>
              <a:rPr lang="es-MX" sz="1400" dirty="0">
                <a:solidFill>
                  <a:srgbClr val="7F7F7F"/>
                </a:solidFill>
                <a:latin typeface="Arial"/>
                <a:cs typeface="Arial"/>
              </a:rPr>
              <a:t>Útil en la exploración minera, petrolera y de aguas subterráneas, ubicación de explotación de minerales y rocas, construcción de obras civiles, planeación, ordenamiento territorial e investigación. </a:t>
            </a:r>
            <a:endParaRPr lang="es-ES_tradnl" sz="1400" dirty="0">
              <a:solidFill>
                <a:srgbClr val="7F7F7F"/>
              </a:solidFill>
              <a:latin typeface="Arial"/>
              <a:cs typeface="Arial"/>
            </a:endParaRPr>
          </a:p>
          <a:p>
            <a:pPr marL="350838" indent="0" algn="just">
              <a:buNone/>
            </a:pPr>
            <a:endParaRPr lang="es-ES_tradnl" sz="1400" dirty="0">
              <a:solidFill>
                <a:schemeClr val="tx1">
                  <a:lumMod val="50000"/>
                  <a:lumOff val="50000"/>
                </a:schemeClr>
              </a:solidFill>
              <a:latin typeface="Arial"/>
              <a:cs typeface="Arial"/>
            </a:endParaRPr>
          </a:p>
        </p:txBody>
      </p:sp>
      <p:pic>
        <p:nvPicPr>
          <p:cNvPr id="1026" name="Picture 2" descr="F:\Red Geodes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17" y="925844"/>
            <a:ext cx="2463971" cy="17003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negi.org.mx/img/logotipos/recnat/franja/geologia_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214" y="3290665"/>
            <a:ext cx="19050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5035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50838" indent="-261938">
              <a:buFont typeface="Arial"/>
              <a:buChar char="•"/>
            </a:pPr>
            <a:r>
              <a:rPr lang="es-MX" sz="1400" b="1" dirty="0">
                <a:solidFill>
                  <a:srgbClr val="008000"/>
                </a:solidFill>
                <a:latin typeface="Arial"/>
                <a:cs typeface="Arial"/>
              </a:rPr>
              <a:t>Estaciones Global Navigation Satellite System (GNSS). </a:t>
            </a:r>
            <a:endParaRPr lang="es-MX" sz="1400" b="1" dirty="0" smtClean="0">
              <a:solidFill>
                <a:srgbClr val="008000"/>
              </a:solidFill>
              <a:latin typeface="Arial"/>
              <a:cs typeface="Arial"/>
            </a:endParaRPr>
          </a:p>
          <a:p>
            <a:pPr marL="636588" indent="-285750" algn="just"/>
            <a:r>
              <a:rPr lang="es-ES_tradnl" sz="1400" dirty="0">
                <a:solidFill>
                  <a:srgbClr val="7F7F7F"/>
                </a:solidFill>
                <a:latin typeface="Arial"/>
                <a:cs typeface="Arial"/>
              </a:rPr>
              <a:t>Con este proyecto se reactiva una inversión del Gobierno del Estado de Jalisco por 600,000 pesos. Esto porque se pusieron en marcha las estaciones de Tlajomulco de Zúñiga y Zapotlanejo, mismas que no se hubieran reactivado si no es por la participación del IIEG y el INEGI</a:t>
            </a:r>
            <a:r>
              <a:rPr lang="es-ES_tradnl" sz="1400" dirty="0" smtClean="0">
                <a:solidFill>
                  <a:srgbClr val="7F7F7F"/>
                </a:solidFill>
                <a:latin typeface="Arial"/>
                <a:cs typeface="Arial"/>
              </a:rPr>
              <a:t>.</a:t>
            </a:r>
          </a:p>
          <a:p>
            <a:pPr marL="636588" indent="-285750" algn="just"/>
            <a:endParaRPr lang="es-MX" sz="1400" dirty="0">
              <a:solidFill>
                <a:srgbClr val="7F7F7F"/>
              </a:solidFill>
              <a:latin typeface="Arial"/>
              <a:cs typeface="Arial"/>
            </a:endParaRPr>
          </a:p>
          <a:p>
            <a:pPr marL="636588" indent="-285750" algn="just"/>
            <a:r>
              <a:rPr lang="es-ES_tradnl" sz="1400" dirty="0">
                <a:solidFill>
                  <a:srgbClr val="7F7F7F"/>
                </a:solidFill>
                <a:latin typeface="Arial"/>
                <a:cs typeface="Arial"/>
              </a:rPr>
              <a:t>Este proyecto también implica la renovación tecnológico de la Estación IITJ, al cambiar de equipo de un GPS (Global </a:t>
            </a:r>
            <a:r>
              <a:rPr lang="es-ES_tradnl" sz="1400" dirty="0" err="1">
                <a:solidFill>
                  <a:srgbClr val="7F7F7F"/>
                </a:solidFill>
                <a:latin typeface="Arial"/>
                <a:cs typeface="Arial"/>
              </a:rPr>
              <a:t>Positioning</a:t>
            </a:r>
            <a:r>
              <a:rPr lang="es-ES_tradnl" sz="1400" dirty="0">
                <a:solidFill>
                  <a:srgbClr val="7F7F7F"/>
                </a:solidFill>
                <a:latin typeface="Arial"/>
                <a:cs typeface="Arial"/>
              </a:rPr>
              <a:t> </a:t>
            </a:r>
            <a:r>
              <a:rPr lang="es-ES_tradnl" sz="1400" dirty="0" err="1">
                <a:solidFill>
                  <a:srgbClr val="7F7F7F"/>
                </a:solidFill>
                <a:latin typeface="Arial"/>
                <a:cs typeface="Arial"/>
              </a:rPr>
              <a:t>System</a:t>
            </a:r>
            <a:r>
              <a:rPr lang="es-ES_tradnl" sz="1400" dirty="0">
                <a:solidFill>
                  <a:srgbClr val="7F7F7F"/>
                </a:solidFill>
                <a:latin typeface="Arial"/>
                <a:cs typeface="Arial"/>
              </a:rPr>
              <a:t>) a un GNSS, esto significa que se podrán recibir datos de más constelaciones de satélites que servirán de referencia geodésica a usuarios que cuenten con equipos modernos y podrán ligarse al marco de referencia del Sistema Geodésico Nacional</a:t>
            </a:r>
            <a:r>
              <a:rPr lang="es-ES_tradnl" sz="1400" dirty="0" smtClean="0">
                <a:solidFill>
                  <a:srgbClr val="7F7F7F"/>
                </a:solidFill>
                <a:latin typeface="Arial"/>
                <a:cs typeface="Arial"/>
              </a:rPr>
              <a:t>.</a:t>
            </a:r>
            <a:endParaRPr lang="es-MX" sz="1400" dirty="0">
              <a:solidFill>
                <a:srgbClr val="7F7F7F"/>
              </a:solidFill>
              <a:latin typeface="Arial"/>
              <a:cs typeface="Arial"/>
            </a:endParaRPr>
          </a:p>
        </p:txBody>
      </p:sp>
      <p:pic>
        <p:nvPicPr>
          <p:cNvPr id="2050" name="Picture 2" descr="F:\RG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37" y="1880503"/>
            <a:ext cx="2687403" cy="208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40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3491879" y="1102011"/>
            <a:ext cx="5184575" cy="4649365"/>
          </a:xfrm>
          <a:prstGeom prst="rect">
            <a:avLst/>
          </a:prstGeom>
          <a:noFill/>
          <a:ln w="9525">
            <a:noFill/>
            <a:miter lim="800000"/>
            <a:headEnd/>
            <a:tailEnd/>
          </a:ln>
        </p:spPr>
        <p:txBody>
          <a:bodyPr lIns="102401" tIns="51201" rIns="102401" bIns="51201" anchor="t"/>
          <a:lstStyle/>
          <a:p>
            <a:r>
              <a:rPr lang="es-ES_tradnl" sz="1400" b="1" dirty="0" smtClean="0">
                <a:solidFill>
                  <a:srgbClr val="008000"/>
                </a:solidFill>
              </a:rPr>
              <a:t>Interpretación de chips para MRV - </a:t>
            </a:r>
            <a:r>
              <a:rPr lang="es-ES_tradnl" sz="1400" b="1" dirty="0" err="1" smtClean="0">
                <a:solidFill>
                  <a:srgbClr val="008000"/>
                </a:solidFill>
              </a:rPr>
              <a:t>MADMex</a:t>
            </a:r>
            <a:endParaRPr lang="es-ES_tradnl" sz="1400" dirty="0" smtClean="0">
              <a:solidFill>
                <a:srgbClr val="008000"/>
              </a:solidFill>
            </a:endParaRPr>
          </a:p>
          <a:p>
            <a:endParaRPr lang="es-ES_tradnl" sz="1400" dirty="0"/>
          </a:p>
          <a:p>
            <a:pPr marL="285750" indent="-285750">
              <a:buFont typeface="Arial"/>
              <a:buChar char="•"/>
            </a:pPr>
            <a:r>
              <a:rPr lang="es-MX" sz="1400" dirty="0" smtClean="0">
                <a:solidFill>
                  <a:schemeClr val="tx1">
                    <a:lumMod val="65000"/>
                    <a:lumOff val="35000"/>
                  </a:schemeClr>
                </a:solidFill>
                <a:cs typeface="Arial"/>
              </a:rPr>
              <a:t>Interpretación de la cobertura de suelo de 3,122 chips del estado de Jalisco que abonan al programa MAD-</a:t>
            </a:r>
            <a:r>
              <a:rPr lang="es-MX" sz="1400" dirty="0" err="1" smtClean="0">
                <a:solidFill>
                  <a:schemeClr val="tx1">
                    <a:lumMod val="65000"/>
                    <a:lumOff val="35000"/>
                  </a:schemeClr>
                </a:solidFill>
                <a:cs typeface="Arial"/>
              </a:rPr>
              <a:t>Mex</a:t>
            </a:r>
            <a:r>
              <a:rPr lang="es-MX" sz="1400" dirty="0" smtClean="0">
                <a:solidFill>
                  <a:schemeClr val="tx1">
                    <a:lumMod val="65000"/>
                    <a:lumOff val="35000"/>
                  </a:schemeClr>
                </a:solidFill>
                <a:cs typeface="Arial"/>
              </a:rPr>
              <a:t> </a:t>
            </a:r>
            <a:r>
              <a:rPr lang="es-MX" sz="1400" dirty="0" smtClean="0">
                <a:solidFill>
                  <a:schemeClr val="tx1"/>
                </a:solidFill>
                <a:cs typeface="Arial"/>
              </a:rPr>
              <a:t>(</a:t>
            </a:r>
            <a:r>
              <a:rPr lang="es-MX" sz="1400" i="1" dirty="0" err="1">
                <a:solidFill>
                  <a:srgbClr val="008000"/>
                </a:solidFill>
              </a:rPr>
              <a:t>The</a:t>
            </a:r>
            <a:r>
              <a:rPr lang="es-MX" sz="1400" i="1" dirty="0">
                <a:solidFill>
                  <a:srgbClr val="008000"/>
                </a:solidFill>
              </a:rPr>
              <a:t> </a:t>
            </a:r>
            <a:r>
              <a:rPr lang="es-MX" sz="1400" i="1" dirty="0" err="1">
                <a:solidFill>
                  <a:srgbClr val="008000"/>
                </a:solidFill>
              </a:rPr>
              <a:t>Measuring</a:t>
            </a:r>
            <a:r>
              <a:rPr lang="es-MX" sz="1400" i="1" dirty="0">
                <a:solidFill>
                  <a:srgbClr val="008000"/>
                </a:solidFill>
              </a:rPr>
              <a:t>, </a:t>
            </a:r>
            <a:r>
              <a:rPr lang="es-MX" sz="1400" i="1" dirty="0" err="1">
                <a:solidFill>
                  <a:srgbClr val="008000"/>
                </a:solidFill>
              </a:rPr>
              <a:t>Reporting</a:t>
            </a:r>
            <a:r>
              <a:rPr lang="es-MX" sz="1400" i="1" dirty="0">
                <a:solidFill>
                  <a:srgbClr val="008000"/>
                </a:solidFill>
              </a:rPr>
              <a:t> and </a:t>
            </a:r>
            <a:r>
              <a:rPr lang="es-MX" sz="1400" i="1" dirty="0" err="1">
                <a:solidFill>
                  <a:srgbClr val="008000"/>
                </a:solidFill>
              </a:rPr>
              <a:t>Verification</a:t>
            </a:r>
            <a:r>
              <a:rPr lang="es-MX" sz="1400" i="1" dirty="0">
                <a:solidFill>
                  <a:srgbClr val="008000"/>
                </a:solidFill>
              </a:rPr>
              <a:t> – </a:t>
            </a:r>
            <a:r>
              <a:rPr lang="es-MX" sz="1400" i="1" dirty="0" err="1">
                <a:solidFill>
                  <a:srgbClr val="008000"/>
                </a:solidFill>
              </a:rPr>
              <a:t>Activity</a:t>
            </a:r>
            <a:r>
              <a:rPr lang="es-MX" sz="1400" i="1" dirty="0">
                <a:solidFill>
                  <a:srgbClr val="008000"/>
                </a:solidFill>
              </a:rPr>
              <a:t> Data </a:t>
            </a:r>
            <a:r>
              <a:rPr lang="es-MX" sz="1400" i="1" dirty="0" err="1">
                <a:solidFill>
                  <a:srgbClr val="008000"/>
                </a:solidFill>
              </a:rPr>
              <a:t>Monitoring</a:t>
            </a:r>
            <a:r>
              <a:rPr lang="es-MX" sz="1400" i="1" dirty="0">
                <a:solidFill>
                  <a:srgbClr val="008000"/>
                </a:solidFill>
              </a:rPr>
              <a:t> </a:t>
            </a:r>
            <a:r>
              <a:rPr lang="es-MX" sz="1400" i="1" dirty="0" err="1">
                <a:solidFill>
                  <a:srgbClr val="008000"/>
                </a:solidFill>
              </a:rPr>
              <a:t>System</a:t>
            </a:r>
            <a:r>
              <a:rPr lang="es-MX" sz="1400" i="1" dirty="0">
                <a:solidFill>
                  <a:srgbClr val="008000"/>
                </a:solidFill>
              </a:rPr>
              <a:t> </a:t>
            </a:r>
            <a:r>
              <a:rPr lang="es-MX" sz="1400" i="1" dirty="0" err="1">
                <a:solidFill>
                  <a:srgbClr val="008000"/>
                </a:solidFill>
              </a:rPr>
              <a:t>within</a:t>
            </a:r>
            <a:r>
              <a:rPr lang="es-MX" sz="1400" i="1" dirty="0">
                <a:solidFill>
                  <a:srgbClr val="008000"/>
                </a:solidFill>
              </a:rPr>
              <a:t> </a:t>
            </a:r>
            <a:r>
              <a:rPr lang="es-MX" sz="1400" i="1" dirty="0" err="1">
                <a:solidFill>
                  <a:srgbClr val="008000"/>
                </a:solidFill>
              </a:rPr>
              <a:t>the</a:t>
            </a:r>
            <a:r>
              <a:rPr lang="es-MX" sz="1400" i="1" dirty="0">
                <a:solidFill>
                  <a:srgbClr val="008000"/>
                </a:solidFill>
              </a:rPr>
              <a:t> </a:t>
            </a:r>
            <a:r>
              <a:rPr lang="es-MX" sz="1400" i="1" dirty="0" err="1">
                <a:solidFill>
                  <a:srgbClr val="008000"/>
                </a:solidFill>
              </a:rPr>
              <a:t>Mexican</a:t>
            </a:r>
            <a:r>
              <a:rPr lang="es-MX" sz="1400" i="1" dirty="0">
                <a:solidFill>
                  <a:srgbClr val="008000"/>
                </a:solidFill>
              </a:rPr>
              <a:t> REDD+ </a:t>
            </a:r>
            <a:r>
              <a:rPr lang="es-MX" sz="1400" i="1" dirty="0" err="1">
                <a:solidFill>
                  <a:srgbClr val="008000"/>
                </a:solidFill>
              </a:rPr>
              <a:t>program</a:t>
            </a:r>
            <a:r>
              <a:rPr lang="es-MX" sz="1400" dirty="0" smtClean="0">
                <a:solidFill>
                  <a:schemeClr val="tx1"/>
                </a:solidFill>
                <a:cs typeface="Arial"/>
              </a:rPr>
              <a:t>) </a:t>
            </a:r>
            <a:r>
              <a:rPr lang="es-MX" sz="1400" dirty="0" smtClean="0">
                <a:solidFill>
                  <a:srgbClr val="595959"/>
                </a:solidFill>
                <a:cs typeface="Arial"/>
              </a:rPr>
              <a:t>desarrollado por CONABIO. </a:t>
            </a:r>
          </a:p>
          <a:p>
            <a:pPr marL="285750" indent="-285750">
              <a:buFont typeface="Arial"/>
              <a:buChar char="•"/>
            </a:pPr>
            <a:endParaRPr lang="es-ES_tradnl" sz="1400" i="1" dirty="0">
              <a:solidFill>
                <a:srgbClr val="595959"/>
              </a:solidFill>
            </a:endParaRPr>
          </a:p>
          <a:p>
            <a:pPr marL="285750" indent="-285750">
              <a:buFont typeface="Arial"/>
              <a:buChar char="•"/>
            </a:pPr>
            <a:r>
              <a:rPr lang="es-MX" sz="1400" dirty="0" smtClean="0">
                <a:solidFill>
                  <a:srgbClr val="595959"/>
                </a:solidFill>
                <a:cs typeface="Arial"/>
              </a:rPr>
              <a:t>MAD-Mex es un sistema automático para generar información de cambio de uso de suelo a escalas 1:100,000 y 1:20,000 con reportes anuales que reflejen cambios cuantitativos y cualitativos de la cubierta forestal a través del procesamiento automático de imágenes Landsat</a:t>
            </a:r>
            <a:r>
              <a:rPr lang="es-MX" sz="1400" dirty="0">
                <a:solidFill>
                  <a:srgbClr val="595959"/>
                </a:solidFill>
                <a:cs typeface="Arial"/>
              </a:rPr>
              <a:t> </a:t>
            </a:r>
            <a:r>
              <a:rPr lang="es-MX" sz="1400" dirty="0" smtClean="0">
                <a:solidFill>
                  <a:srgbClr val="595959"/>
                </a:solidFill>
                <a:cs typeface="Arial"/>
              </a:rPr>
              <a:t>y RapidEye.</a:t>
            </a:r>
            <a:endParaRPr lang="es-MX" sz="1400" dirty="0">
              <a:solidFill>
                <a:srgbClr val="595959"/>
              </a:solidFill>
              <a:cs typeface="Aria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191" t="15756" r="20589" b="8909"/>
          <a:stretch/>
        </p:blipFill>
        <p:spPr bwMode="auto">
          <a:xfrm>
            <a:off x="323527" y="1484784"/>
            <a:ext cx="2796989" cy="280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235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884488" y="814862"/>
            <a:ext cx="5184575" cy="4649365"/>
          </a:xfrm>
          <a:prstGeom prst="rect">
            <a:avLst/>
          </a:prstGeom>
          <a:noFill/>
          <a:ln w="9525">
            <a:noFill/>
            <a:miter lim="800000"/>
            <a:headEnd/>
            <a:tailEnd/>
          </a:ln>
        </p:spPr>
        <p:txBody>
          <a:bodyPr lIns="102401" tIns="51201" rIns="102401" bIns="51201" anchor="t"/>
          <a:lstStyle/>
          <a:p>
            <a:pPr marL="547688" indent="-285750">
              <a:buClrTx/>
              <a:buFont typeface="Arial"/>
              <a:buChar char="•"/>
            </a:pPr>
            <a:r>
              <a:rPr lang="es-MX" sz="1400" b="1" dirty="0">
                <a:solidFill>
                  <a:srgbClr val="008000"/>
                </a:solidFill>
                <a:latin typeface="Arial"/>
                <a:cs typeface="Arial"/>
              </a:rPr>
              <a:t>Cinco Programas de Ordenamiento Ecológico Local, para los Municipios involucrados en la Presa el </a:t>
            </a:r>
            <a:r>
              <a:rPr lang="es-MX" sz="1400" b="1" dirty="0" smtClean="0">
                <a:solidFill>
                  <a:srgbClr val="008000"/>
                </a:solidFill>
                <a:latin typeface="Arial"/>
                <a:cs typeface="Arial"/>
              </a:rPr>
              <a:t>Zapotillo.</a:t>
            </a:r>
            <a:endParaRPr lang="es-ES_tradnl" sz="1400" b="1" dirty="0">
              <a:solidFill>
                <a:srgbClr val="008000"/>
              </a:solidFill>
              <a:latin typeface="Arial"/>
              <a:cs typeface="Arial"/>
            </a:endParaRPr>
          </a:p>
          <a:p>
            <a:endParaRPr lang="es-ES_tradnl" sz="1400" dirty="0">
              <a:latin typeface="Arial"/>
              <a:cs typeface="Arial"/>
            </a:endParaRPr>
          </a:p>
          <a:p>
            <a:pPr marL="265113"/>
            <a:r>
              <a:rPr lang="es-ES_tradnl" sz="1400" dirty="0" smtClean="0">
                <a:solidFill>
                  <a:srgbClr val="7F7F7F"/>
                </a:solidFill>
                <a:latin typeface="Arial"/>
                <a:cs typeface="Arial"/>
              </a:rPr>
              <a:t>Colaboración con </a:t>
            </a:r>
            <a:r>
              <a:rPr lang="es-ES_tradnl" sz="1400" dirty="0">
                <a:solidFill>
                  <a:srgbClr val="7F7F7F"/>
                </a:solidFill>
                <a:latin typeface="Arial"/>
                <a:cs typeface="Arial"/>
              </a:rPr>
              <a:t>los municipios de </a:t>
            </a:r>
            <a:r>
              <a:rPr lang="es-ES_tradnl" sz="1400" dirty="0" err="1">
                <a:solidFill>
                  <a:srgbClr val="7F7F7F"/>
                </a:solidFill>
                <a:latin typeface="Arial"/>
                <a:cs typeface="Arial"/>
              </a:rPr>
              <a:t>Yahualica</a:t>
            </a:r>
            <a:r>
              <a:rPr lang="es-ES_tradnl" sz="1400" dirty="0">
                <a:solidFill>
                  <a:srgbClr val="7F7F7F"/>
                </a:solidFill>
                <a:latin typeface="Arial"/>
                <a:cs typeface="Arial"/>
              </a:rPr>
              <a:t> de González Gallo, Cañadas de Obregón, </a:t>
            </a:r>
            <a:r>
              <a:rPr lang="es-ES_tradnl" sz="1400" dirty="0" err="1">
                <a:solidFill>
                  <a:srgbClr val="7F7F7F"/>
                </a:solidFill>
                <a:latin typeface="Arial"/>
                <a:cs typeface="Arial"/>
              </a:rPr>
              <a:t>Mexticacán</a:t>
            </a:r>
            <a:r>
              <a:rPr lang="es-ES_tradnl" sz="1400" dirty="0">
                <a:solidFill>
                  <a:srgbClr val="7F7F7F"/>
                </a:solidFill>
                <a:latin typeface="Arial"/>
                <a:cs typeface="Arial"/>
              </a:rPr>
              <a:t>, </a:t>
            </a:r>
            <a:r>
              <a:rPr lang="es-ES_tradnl" sz="1400" dirty="0" err="1">
                <a:solidFill>
                  <a:srgbClr val="7F7F7F"/>
                </a:solidFill>
                <a:latin typeface="Arial"/>
                <a:cs typeface="Arial"/>
              </a:rPr>
              <a:t>Jalostotitlán</a:t>
            </a:r>
            <a:r>
              <a:rPr lang="es-ES_tradnl" sz="1400" dirty="0">
                <a:solidFill>
                  <a:srgbClr val="7F7F7F"/>
                </a:solidFill>
                <a:latin typeface="Arial"/>
                <a:cs typeface="Arial"/>
              </a:rPr>
              <a:t> y </a:t>
            </a:r>
            <a:r>
              <a:rPr lang="es-ES_tradnl" sz="1400" dirty="0" err="1">
                <a:solidFill>
                  <a:srgbClr val="7F7F7F"/>
                </a:solidFill>
                <a:latin typeface="Arial"/>
                <a:cs typeface="Arial"/>
              </a:rPr>
              <a:t>Teocaltiche</a:t>
            </a:r>
            <a:r>
              <a:rPr lang="es-ES_tradnl" sz="1400" dirty="0">
                <a:solidFill>
                  <a:srgbClr val="7F7F7F"/>
                </a:solidFill>
                <a:latin typeface="Arial"/>
                <a:cs typeface="Arial"/>
              </a:rPr>
              <a:t>, la CONAGUA y México Sustentable A.C. para la aplicación de la </a:t>
            </a:r>
            <a:r>
              <a:rPr lang="es-ES_tradnl" sz="1400" dirty="0" smtClean="0">
                <a:solidFill>
                  <a:srgbClr val="7F7F7F"/>
                </a:solidFill>
                <a:latin typeface="Arial"/>
                <a:cs typeface="Arial"/>
              </a:rPr>
              <a:t>estrategia:</a:t>
            </a:r>
          </a:p>
          <a:p>
            <a:pPr marL="265113"/>
            <a:endParaRPr lang="es-ES_tradnl" sz="1400" dirty="0" smtClean="0">
              <a:solidFill>
                <a:srgbClr val="7F7F7F"/>
              </a:solidFill>
              <a:latin typeface="Arial"/>
              <a:cs typeface="Arial"/>
            </a:endParaRPr>
          </a:p>
          <a:p>
            <a:pPr marL="265113"/>
            <a:r>
              <a:rPr lang="es-ES_tradnl" sz="1400" dirty="0" smtClean="0">
                <a:solidFill>
                  <a:srgbClr val="7F7F7F"/>
                </a:solidFill>
                <a:latin typeface="Arial"/>
                <a:cs typeface="Arial"/>
              </a:rPr>
              <a:t> </a:t>
            </a:r>
            <a:r>
              <a:rPr lang="es-ES_tradnl" sz="1400" i="1" dirty="0">
                <a:solidFill>
                  <a:srgbClr val="008000"/>
                </a:solidFill>
                <a:latin typeface="Arial"/>
                <a:cs typeface="Arial"/>
              </a:rPr>
              <a:t>"Desarrollo Incluyente de las obras del sistema hídrico integral del Río Verde" </a:t>
            </a:r>
            <a:endParaRPr lang="es-ES_tradnl" sz="1400" i="1" dirty="0" smtClean="0">
              <a:solidFill>
                <a:srgbClr val="008000"/>
              </a:solidFill>
              <a:latin typeface="Arial"/>
              <a:cs typeface="Arial"/>
            </a:endParaRPr>
          </a:p>
          <a:p>
            <a:pPr marL="265113"/>
            <a:endParaRPr lang="es-ES_tradnl" sz="1400" dirty="0" smtClean="0">
              <a:latin typeface="Arial"/>
              <a:cs typeface="Arial"/>
            </a:endParaRPr>
          </a:p>
          <a:p>
            <a:pPr marL="541338" indent="-285750">
              <a:buFont typeface="Arial"/>
              <a:buChar char="•"/>
            </a:pPr>
            <a:r>
              <a:rPr lang="es-ES_tradnl" sz="1400" dirty="0">
                <a:solidFill>
                  <a:schemeClr val="tx1">
                    <a:lumMod val="50000"/>
                    <a:lumOff val="50000"/>
                  </a:schemeClr>
                </a:solidFill>
                <a:latin typeface="Arial"/>
                <a:cs typeface="Arial"/>
              </a:rPr>
              <a:t>E</a:t>
            </a:r>
            <a:r>
              <a:rPr lang="es-ES_tradnl" sz="1400" dirty="0" smtClean="0">
                <a:solidFill>
                  <a:schemeClr val="tx1">
                    <a:lumMod val="50000"/>
                    <a:lumOff val="50000"/>
                  </a:schemeClr>
                </a:solidFill>
                <a:latin typeface="Arial"/>
                <a:cs typeface="Arial"/>
              </a:rPr>
              <a:t>laboración </a:t>
            </a:r>
            <a:r>
              <a:rPr lang="es-ES_tradnl" sz="1400" dirty="0">
                <a:solidFill>
                  <a:schemeClr val="tx1">
                    <a:lumMod val="50000"/>
                    <a:lumOff val="50000"/>
                  </a:schemeClr>
                </a:solidFill>
                <a:latin typeface="Arial"/>
                <a:cs typeface="Arial"/>
              </a:rPr>
              <a:t>por parte del IIEG del ordenamiento ecológico de los municipios que colindan con la presa el Zapotillo, </a:t>
            </a:r>
            <a:endParaRPr lang="es-ES_tradnl" sz="1400" dirty="0" smtClean="0">
              <a:solidFill>
                <a:schemeClr val="tx1">
                  <a:lumMod val="50000"/>
                  <a:lumOff val="50000"/>
                </a:schemeClr>
              </a:solidFill>
              <a:latin typeface="Arial"/>
              <a:cs typeface="Arial"/>
            </a:endParaRPr>
          </a:p>
          <a:p>
            <a:pPr marL="541338" indent="-285750">
              <a:buFont typeface="Arial"/>
              <a:buChar char="•"/>
            </a:pPr>
            <a:r>
              <a:rPr lang="es-ES_tradnl" sz="1400" dirty="0" smtClean="0">
                <a:solidFill>
                  <a:schemeClr val="tx1">
                    <a:lumMod val="50000"/>
                    <a:lumOff val="50000"/>
                  </a:schemeClr>
                </a:solidFill>
                <a:latin typeface="Arial"/>
                <a:cs typeface="Arial"/>
              </a:rPr>
              <a:t>Elaboración del </a:t>
            </a:r>
            <a:r>
              <a:rPr lang="es-ES_tradnl" sz="1400" dirty="0">
                <a:solidFill>
                  <a:schemeClr val="tx1">
                    <a:lumMod val="50000"/>
                    <a:lumOff val="50000"/>
                  </a:schemeClr>
                </a:solidFill>
                <a:latin typeface="Arial"/>
                <a:cs typeface="Arial"/>
              </a:rPr>
              <a:t>Plan de desarrollo urbano del municipio de Cañadas de </a:t>
            </a:r>
            <a:r>
              <a:rPr lang="es-ES_tradnl" sz="1400" dirty="0" smtClean="0">
                <a:solidFill>
                  <a:schemeClr val="tx1">
                    <a:lumMod val="50000"/>
                    <a:lumOff val="50000"/>
                  </a:schemeClr>
                </a:solidFill>
                <a:latin typeface="Arial"/>
                <a:cs typeface="Arial"/>
              </a:rPr>
              <a:t>Obregón.</a:t>
            </a:r>
          </a:p>
          <a:p>
            <a:pPr marL="541338" indent="-285750">
              <a:buFont typeface="Arial"/>
              <a:buChar char="•"/>
            </a:pPr>
            <a:r>
              <a:rPr lang="es-ES_tradnl" sz="1400" dirty="0">
                <a:solidFill>
                  <a:schemeClr val="tx1">
                    <a:lumMod val="50000"/>
                    <a:lumOff val="50000"/>
                  </a:schemeClr>
                </a:solidFill>
                <a:latin typeface="Arial"/>
                <a:cs typeface="Arial"/>
              </a:rPr>
              <a:t>P</a:t>
            </a:r>
            <a:r>
              <a:rPr lang="es-ES_tradnl" sz="1400" dirty="0" smtClean="0">
                <a:solidFill>
                  <a:schemeClr val="tx1">
                    <a:lumMod val="50000"/>
                    <a:lumOff val="50000"/>
                  </a:schemeClr>
                </a:solidFill>
                <a:latin typeface="Arial"/>
                <a:cs typeface="Arial"/>
              </a:rPr>
              <a:t>lan </a:t>
            </a:r>
            <a:r>
              <a:rPr lang="es-ES_tradnl" sz="1400" dirty="0">
                <a:solidFill>
                  <a:schemeClr val="tx1">
                    <a:lumMod val="50000"/>
                    <a:lumOff val="50000"/>
                  </a:schemeClr>
                </a:solidFill>
                <a:latin typeface="Arial"/>
                <a:cs typeface="Arial"/>
              </a:rPr>
              <a:t>de desarrollo urbano de centro de población del nuevo </a:t>
            </a:r>
            <a:r>
              <a:rPr lang="es-ES_tradnl" sz="1400" dirty="0" err="1">
                <a:solidFill>
                  <a:schemeClr val="tx1">
                    <a:lumMod val="50000"/>
                    <a:lumOff val="50000"/>
                  </a:schemeClr>
                </a:solidFill>
                <a:latin typeface="Arial"/>
                <a:cs typeface="Arial"/>
              </a:rPr>
              <a:t>Temacapulín</a:t>
            </a:r>
            <a:r>
              <a:rPr lang="es-ES_tradnl" sz="1400" dirty="0">
                <a:solidFill>
                  <a:schemeClr val="tx1">
                    <a:lumMod val="50000"/>
                    <a:lumOff val="50000"/>
                  </a:schemeClr>
                </a:solidFill>
                <a:latin typeface="Arial"/>
                <a:cs typeface="Arial"/>
              </a:rPr>
              <a:t>.</a:t>
            </a:r>
          </a:p>
        </p:txBody>
      </p:sp>
      <p:pic>
        <p:nvPicPr>
          <p:cNvPr id="5" name="Imagen 4" descr="embals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20" y="1606950"/>
            <a:ext cx="2301359" cy="2301359"/>
          </a:xfrm>
          <a:prstGeom prst="rect">
            <a:avLst/>
          </a:prstGeom>
        </p:spPr>
      </p:pic>
      <p:sp>
        <p:nvSpPr>
          <p:cNvPr id="6" name="TextBox 2"/>
          <p:cNvSpPr txBox="1"/>
          <p:nvPr/>
        </p:nvSpPr>
        <p:spPr>
          <a:xfrm>
            <a:off x="569029" y="3908309"/>
            <a:ext cx="2243450" cy="276999"/>
          </a:xfrm>
          <a:prstGeom prst="rect">
            <a:avLst/>
          </a:prstGeom>
          <a:noFill/>
        </p:spPr>
        <p:txBody>
          <a:bodyPr wrap="square" rtlCol="0">
            <a:spAutoFit/>
          </a:bodyPr>
          <a:lstStyle/>
          <a:p>
            <a:r>
              <a:rPr lang="en-US" sz="1200" dirty="0" err="1" smtClean="0">
                <a:latin typeface="Arial"/>
                <a:cs typeface="Arial"/>
              </a:rPr>
              <a:t>Embalse</a:t>
            </a:r>
            <a:r>
              <a:rPr lang="en-US" sz="1200" dirty="0" smtClean="0">
                <a:latin typeface="Arial"/>
                <a:cs typeface="Arial"/>
              </a:rPr>
              <a:t> </a:t>
            </a:r>
            <a:r>
              <a:rPr lang="en-US" sz="1200" dirty="0" err="1" smtClean="0">
                <a:latin typeface="Arial"/>
                <a:cs typeface="Arial"/>
              </a:rPr>
              <a:t>Presa</a:t>
            </a:r>
            <a:r>
              <a:rPr lang="en-US" sz="1200" dirty="0" smtClean="0">
                <a:latin typeface="Arial"/>
                <a:cs typeface="Arial"/>
              </a:rPr>
              <a:t> “El </a:t>
            </a:r>
            <a:r>
              <a:rPr lang="en-US" sz="1200" dirty="0" err="1" smtClean="0">
                <a:latin typeface="Arial"/>
                <a:cs typeface="Arial"/>
              </a:rPr>
              <a:t>Zapotillo</a:t>
            </a:r>
            <a:r>
              <a:rPr lang="en-US" sz="1200" dirty="0" smtClean="0">
                <a:latin typeface="Arial"/>
                <a:cs typeface="Arial"/>
              </a:rPr>
              <a:t>”</a:t>
            </a:r>
            <a:endParaRPr lang="en-US" sz="1200" dirty="0">
              <a:latin typeface="Arial"/>
              <a:cs typeface="Arial"/>
            </a:endParaRPr>
          </a:p>
        </p:txBody>
      </p:sp>
    </p:spTree>
    <p:extLst>
      <p:ext uri="{BB962C8B-B14F-4D97-AF65-F5344CB8AC3E}">
        <p14:creationId xmlns:p14="http://schemas.microsoft.com/office/powerpoint/2010/main" val="36907995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175" indent="3175">
              <a:buNone/>
            </a:pPr>
            <a:r>
              <a:rPr lang="es-MX" sz="1400" b="1" dirty="0" smtClean="0">
                <a:solidFill>
                  <a:srgbClr val="800000"/>
                </a:solidFill>
                <a:latin typeface="Arial"/>
                <a:cs typeface="Arial"/>
              </a:rPr>
              <a:t>5.2 Unidad Socio Demográfica</a:t>
            </a:r>
          </a:p>
          <a:p>
            <a:pPr marL="271463" indent="-3175">
              <a:buNone/>
            </a:pPr>
            <a:endParaRPr lang="es-MX" sz="1400" b="1" dirty="0" smtClean="0">
              <a:solidFill>
                <a:srgbClr val="000000"/>
              </a:solidFill>
              <a:latin typeface="Arial"/>
              <a:cs typeface="Arial"/>
            </a:endParaRPr>
          </a:p>
          <a:p>
            <a:pPr marL="554038" indent="-285750">
              <a:buClrTx/>
            </a:pPr>
            <a:r>
              <a:rPr lang="es-MX" sz="1400" dirty="0">
                <a:solidFill>
                  <a:schemeClr val="tx1"/>
                </a:solidFill>
                <a:latin typeface="Arial"/>
                <a:cs typeface="Arial"/>
              </a:rPr>
              <a:t>Sistema de Consulta Interactiva  de Informacion Sociodemográfica, SICIS.</a:t>
            </a:r>
            <a:endParaRPr lang="es-ES_tradnl" sz="1400" dirty="0">
              <a:solidFill>
                <a:schemeClr val="tx1"/>
              </a:solidFill>
              <a:latin typeface="Arial"/>
              <a:cs typeface="Arial"/>
            </a:endParaRPr>
          </a:p>
          <a:p>
            <a:pPr marL="554038" indent="-285750">
              <a:buClrTx/>
            </a:pPr>
            <a:r>
              <a:rPr lang="es-MX" sz="1400" dirty="0">
                <a:solidFill>
                  <a:schemeClr val="tx1"/>
                </a:solidFill>
                <a:latin typeface="Arial"/>
                <a:cs typeface="Arial"/>
              </a:rPr>
              <a:t>Informacion Sociodemográfica por colonia, cubos de </a:t>
            </a:r>
            <a:r>
              <a:rPr lang="es-MX" sz="1400" dirty="0" smtClean="0">
                <a:solidFill>
                  <a:schemeClr val="tx1"/>
                </a:solidFill>
                <a:latin typeface="Arial"/>
                <a:cs typeface="Arial"/>
              </a:rPr>
              <a:t>información.</a:t>
            </a:r>
            <a:endParaRPr lang="es-ES_tradnl" sz="1400" dirty="0" smtClean="0">
              <a:solidFill>
                <a:schemeClr val="tx1"/>
              </a:solidFill>
              <a:latin typeface="Arial"/>
              <a:cs typeface="Arial"/>
            </a:endParaRPr>
          </a:p>
          <a:p>
            <a:pPr marL="554038" indent="-285750">
              <a:buClrTx/>
            </a:pPr>
            <a:r>
              <a:rPr lang="es-MX" sz="1400" dirty="0" smtClean="0">
                <a:solidFill>
                  <a:schemeClr val="tx1"/>
                </a:solidFill>
                <a:latin typeface="Arial"/>
                <a:cs typeface="Arial"/>
              </a:rPr>
              <a:t>Guadalajara </a:t>
            </a:r>
            <a:r>
              <a:rPr lang="es-MX" sz="1400" dirty="0">
                <a:solidFill>
                  <a:schemeClr val="tx1"/>
                </a:solidFill>
                <a:latin typeface="Arial"/>
                <a:cs typeface="Arial"/>
              </a:rPr>
              <a:t>Incluyente e Inventario de Infraestructura para la Discapacidad</a:t>
            </a:r>
            <a:r>
              <a:rPr lang="es-MX" sz="1400" dirty="0" smtClean="0">
                <a:solidFill>
                  <a:schemeClr val="tx1"/>
                </a:solidFill>
                <a:latin typeface="Arial"/>
                <a:cs typeface="Arial"/>
              </a:rPr>
              <a:t>.</a:t>
            </a:r>
          </a:p>
          <a:p>
            <a:pPr marL="554038" indent="-285750">
              <a:buClrTx/>
            </a:pPr>
            <a:r>
              <a:rPr lang="es-MX" sz="1400" dirty="0" smtClean="0">
                <a:solidFill>
                  <a:schemeClr val="tx1"/>
                </a:solidFill>
                <a:latin typeface="Arial"/>
                <a:cs typeface="Arial"/>
              </a:rPr>
              <a:t>Aplicación </a:t>
            </a:r>
            <a:r>
              <a:rPr lang="es-MX" sz="1400" dirty="0">
                <a:solidFill>
                  <a:schemeClr val="tx1"/>
                </a:solidFill>
                <a:latin typeface="Arial"/>
                <a:cs typeface="Arial"/>
              </a:rPr>
              <a:t>Datos Sociodemográficos móviles.</a:t>
            </a:r>
            <a:endParaRPr lang="es-ES_tradnl" sz="1400" dirty="0">
              <a:solidFill>
                <a:schemeClr val="tx1"/>
              </a:solidFill>
              <a:latin typeface="Arial"/>
              <a:cs typeface="Arial"/>
            </a:endParaRPr>
          </a:p>
          <a:p>
            <a:pPr marL="554038" indent="-285750">
              <a:buClrTx/>
            </a:pPr>
            <a:r>
              <a:rPr lang="es-MX" sz="1400" dirty="0" smtClean="0">
                <a:solidFill>
                  <a:schemeClr val="tx1"/>
                </a:solidFill>
                <a:latin typeface="Arial"/>
                <a:cs typeface="Arial"/>
              </a:rPr>
              <a:t>Cálculo </a:t>
            </a:r>
            <a:r>
              <a:rPr lang="es-MX" sz="1400" dirty="0">
                <a:solidFill>
                  <a:schemeClr val="tx1"/>
                </a:solidFill>
                <a:latin typeface="Arial"/>
                <a:cs typeface="Arial"/>
              </a:rPr>
              <a:t>del índice de Marginación por colonia</a:t>
            </a:r>
            <a:r>
              <a:rPr lang="es-MX" sz="1400" dirty="0" smtClean="0">
                <a:solidFill>
                  <a:schemeClr val="tx1"/>
                </a:solidFill>
                <a:latin typeface="Arial"/>
                <a:cs typeface="Arial"/>
              </a:rPr>
              <a:t>.</a:t>
            </a:r>
            <a:endParaRPr lang="es-ES_tradnl" sz="1400" dirty="0">
              <a:solidFill>
                <a:schemeClr val="tx1"/>
              </a:solidFill>
              <a:latin typeface="Arial"/>
              <a:cs typeface="Arial"/>
            </a:endParaRPr>
          </a:p>
        </p:txBody>
      </p:sp>
    </p:spTree>
    <p:extLst>
      <p:ext uri="{BB962C8B-B14F-4D97-AF65-F5344CB8AC3E}">
        <p14:creationId xmlns:p14="http://schemas.microsoft.com/office/powerpoint/2010/main" val="11965011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50838" indent="-261938">
              <a:buFont typeface="Arial"/>
              <a:buChar char="•"/>
            </a:pPr>
            <a:r>
              <a:rPr lang="es-MX" sz="1400" b="1" dirty="0" smtClean="0">
                <a:solidFill>
                  <a:srgbClr val="008000"/>
                </a:solidFill>
                <a:latin typeface="Arial"/>
                <a:cs typeface="Arial"/>
              </a:rPr>
              <a:t>Sistema de Consulta Interactiva de Información Sociodemográfica, SICIS.</a:t>
            </a:r>
          </a:p>
          <a:p>
            <a:r>
              <a:rPr lang="es-ES" sz="1400" dirty="0">
                <a:solidFill>
                  <a:srgbClr val="595959"/>
                </a:solidFill>
                <a:latin typeface="Arial"/>
                <a:cs typeface="Arial"/>
              </a:rPr>
              <a:t>El sistema está </a:t>
            </a:r>
            <a:r>
              <a:rPr lang="es-ES" sz="1400" dirty="0" err="1">
                <a:solidFill>
                  <a:srgbClr val="595959"/>
                </a:solidFill>
                <a:latin typeface="Arial"/>
                <a:cs typeface="Arial"/>
              </a:rPr>
              <a:t>actualizazo</a:t>
            </a:r>
            <a:r>
              <a:rPr lang="es-ES" sz="1400" dirty="0">
                <a:solidFill>
                  <a:srgbClr val="595959"/>
                </a:solidFill>
                <a:latin typeface="Arial"/>
                <a:cs typeface="Arial"/>
              </a:rPr>
              <a:t> en 80%. La información de los temas ya existentes  ha sido actualizada. Se está incluyendo información de Índice de desarrollo Humano, Índice de rezago social e Índice de desarrollo municipal.</a:t>
            </a:r>
            <a:endParaRPr lang="es-ES_tradnl" sz="1400" dirty="0">
              <a:solidFill>
                <a:srgbClr val="595959"/>
              </a:solidFill>
              <a:latin typeface="Arial"/>
              <a:cs typeface="Arial"/>
            </a:endParaRPr>
          </a:p>
          <a:p>
            <a:r>
              <a:rPr lang="es-ES" sz="1400" dirty="0">
                <a:solidFill>
                  <a:srgbClr val="595959"/>
                </a:solidFill>
                <a:latin typeface="Arial"/>
                <a:cs typeface="Arial"/>
              </a:rPr>
              <a:t>Se finalizará en la segunda quincena de Noviembre.</a:t>
            </a:r>
            <a:endParaRPr lang="es-ES_tradnl" sz="1400" dirty="0">
              <a:solidFill>
                <a:srgbClr val="595959"/>
              </a:solidFill>
              <a:latin typeface="Arial"/>
              <a:cs typeface="Arial"/>
            </a:endParaRPr>
          </a:p>
          <a:p>
            <a:pPr marL="350838" indent="-261938">
              <a:buFont typeface="Arial"/>
              <a:buChar char="•"/>
            </a:pPr>
            <a:endParaRPr lang="es-MX" sz="1400" b="1" dirty="0">
              <a:solidFill>
                <a:srgbClr val="008000"/>
              </a:solidFill>
              <a:latin typeface="Arial"/>
              <a:cs typeface="Arial"/>
            </a:endParaRPr>
          </a:p>
          <a:p>
            <a:pPr marL="88900" indent="0">
              <a:buNone/>
            </a:pPr>
            <a:endParaRPr lang="es-MX" sz="1400" b="1" dirty="0">
              <a:solidFill>
                <a:srgbClr val="008000"/>
              </a:solidFill>
              <a:latin typeface="Arial"/>
              <a:cs typeface="Arial"/>
            </a:endParaRPr>
          </a:p>
          <a:p>
            <a:pPr marL="350838" indent="-261938">
              <a:buFont typeface="Arial"/>
              <a:buChar char="•"/>
            </a:pPr>
            <a:r>
              <a:rPr lang="es-MX" sz="1400" b="1" dirty="0" smtClean="0">
                <a:solidFill>
                  <a:srgbClr val="008000"/>
                </a:solidFill>
                <a:latin typeface="Arial"/>
                <a:cs typeface="Arial"/>
              </a:rPr>
              <a:t>Información Sociodemográfica por colonia, cubos de información.</a:t>
            </a:r>
          </a:p>
          <a:p>
            <a:pPr marL="350838" indent="-261938">
              <a:buFont typeface="Arial"/>
              <a:buChar char="•"/>
            </a:pPr>
            <a:r>
              <a:rPr lang="es-ES" sz="1400" dirty="0">
                <a:solidFill>
                  <a:srgbClr val="595959"/>
                </a:solidFill>
                <a:latin typeface="Arial"/>
                <a:cs typeface="Arial"/>
              </a:rPr>
              <a:t>Se compartió con la Unidad Financiera y la </a:t>
            </a:r>
            <a:r>
              <a:rPr lang="es-ES" sz="1400" dirty="0" smtClean="0">
                <a:solidFill>
                  <a:srgbClr val="595959"/>
                </a:solidFill>
                <a:latin typeface="Arial"/>
                <a:cs typeface="Arial"/>
              </a:rPr>
              <a:t>Dirección </a:t>
            </a:r>
            <a:r>
              <a:rPr lang="es-ES" sz="1400" dirty="0">
                <a:solidFill>
                  <a:srgbClr val="595959"/>
                </a:solidFill>
                <a:latin typeface="Arial"/>
                <a:cs typeface="Arial"/>
              </a:rPr>
              <a:t>de Tecnologías de la Información toda la base de datos sociodemográficos  por </a:t>
            </a:r>
            <a:r>
              <a:rPr lang="es-ES" sz="1400" dirty="0" smtClean="0">
                <a:solidFill>
                  <a:srgbClr val="595959"/>
                </a:solidFill>
                <a:latin typeface="Arial"/>
                <a:cs typeface="Arial"/>
              </a:rPr>
              <a:t>colonia </a:t>
            </a:r>
            <a:r>
              <a:rPr lang="es-ES" sz="1400" dirty="0">
                <a:solidFill>
                  <a:srgbClr val="595959"/>
                </a:solidFill>
                <a:latin typeface="Arial"/>
                <a:cs typeface="Arial"/>
              </a:rPr>
              <a:t>para su inclusión en el sistema de Cubos de Información. </a:t>
            </a:r>
            <a:endParaRPr lang="es-ES" sz="1400" dirty="0" smtClean="0">
              <a:solidFill>
                <a:srgbClr val="595959"/>
              </a:solidFill>
              <a:latin typeface="Arial"/>
              <a:cs typeface="Arial"/>
            </a:endParaRPr>
          </a:p>
          <a:p>
            <a:pPr marL="350838" indent="-261938">
              <a:buFont typeface="Arial"/>
              <a:buChar char="•"/>
            </a:pPr>
            <a:r>
              <a:rPr lang="es-ES" sz="1400" dirty="0" smtClean="0">
                <a:solidFill>
                  <a:srgbClr val="595959"/>
                </a:solidFill>
                <a:latin typeface="Arial"/>
                <a:cs typeface="Arial"/>
              </a:rPr>
              <a:t>Esta </a:t>
            </a:r>
            <a:r>
              <a:rPr lang="es-ES" sz="1400" dirty="0">
                <a:solidFill>
                  <a:srgbClr val="595959"/>
                </a:solidFill>
                <a:latin typeface="Arial"/>
                <a:cs typeface="Arial"/>
              </a:rPr>
              <a:t>información contiene la relación de manzanas </a:t>
            </a:r>
            <a:r>
              <a:rPr lang="es-ES" sz="1400" dirty="0" smtClean="0">
                <a:solidFill>
                  <a:srgbClr val="595959"/>
                </a:solidFill>
                <a:latin typeface="Arial"/>
                <a:cs typeface="Arial"/>
              </a:rPr>
              <a:t>en las diferentes colonias, haciendo posible la asignación de </a:t>
            </a:r>
            <a:r>
              <a:rPr lang="es-ES" sz="1400" dirty="0">
                <a:solidFill>
                  <a:srgbClr val="595959"/>
                </a:solidFill>
                <a:latin typeface="Arial"/>
                <a:cs typeface="Arial"/>
              </a:rPr>
              <a:t>valores </a:t>
            </a:r>
            <a:r>
              <a:rPr lang="es-ES" sz="1400" dirty="0" smtClean="0">
                <a:solidFill>
                  <a:srgbClr val="595959"/>
                </a:solidFill>
                <a:latin typeface="Arial"/>
                <a:cs typeface="Arial"/>
              </a:rPr>
              <a:t>para las distintas variables </a:t>
            </a:r>
            <a:r>
              <a:rPr lang="es-ES" sz="1400" dirty="0">
                <a:solidFill>
                  <a:srgbClr val="595959"/>
                </a:solidFill>
                <a:latin typeface="Arial"/>
                <a:cs typeface="Arial"/>
              </a:rPr>
              <a:t>del </a:t>
            </a:r>
            <a:r>
              <a:rPr lang="es-ES" sz="1400" dirty="0" smtClean="0">
                <a:solidFill>
                  <a:srgbClr val="595959"/>
                </a:solidFill>
                <a:latin typeface="Arial"/>
                <a:cs typeface="Arial"/>
              </a:rPr>
              <a:t>INEGI, al </a:t>
            </a:r>
            <a:r>
              <a:rPr lang="es-ES" sz="1400" dirty="0">
                <a:solidFill>
                  <a:srgbClr val="595959"/>
                </a:solidFill>
                <a:latin typeface="Arial"/>
                <a:cs typeface="Arial"/>
              </a:rPr>
              <a:t>estado de Jalisco.</a:t>
            </a:r>
            <a:endParaRPr lang="es-ES_tradnl" sz="1400" dirty="0">
              <a:solidFill>
                <a:srgbClr val="595959"/>
              </a:solidFill>
              <a:latin typeface="Arial"/>
              <a:cs typeface="Arial"/>
            </a:endParaRPr>
          </a:p>
          <a:p>
            <a:pPr marL="350838" indent="-261938">
              <a:buFont typeface="Arial"/>
              <a:buChar char="•"/>
            </a:pPr>
            <a:endParaRPr lang="es-ES_tradnl" sz="14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26408242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50838" indent="-261938">
              <a:buFont typeface="Arial"/>
              <a:buChar char="•"/>
            </a:pPr>
            <a:r>
              <a:rPr lang="es-MX" sz="1400" b="1" dirty="0" smtClean="0">
                <a:solidFill>
                  <a:srgbClr val="008000"/>
                </a:solidFill>
                <a:latin typeface="Arial"/>
                <a:cs typeface="Arial"/>
              </a:rPr>
              <a:t>Guadalajara Incluyente e Inventario de Infraestructura para la Discapacidad.</a:t>
            </a:r>
          </a:p>
          <a:p>
            <a:pPr marL="350838" indent="-261938">
              <a:buFont typeface="Arial"/>
              <a:buChar char="•"/>
            </a:pPr>
            <a:r>
              <a:rPr lang="es-ES" sz="1400" dirty="0">
                <a:solidFill>
                  <a:srgbClr val="595959"/>
                </a:solidFill>
                <a:latin typeface="Arial"/>
                <a:cs typeface="Arial"/>
              </a:rPr>
              <a:t>La Unidad Sociodemográfica </a:t>
            </a:r>
            <a:r>
              <a:rPr lang="es-ES" sz="1400" dirty="0" smtClean="0">
                <a:solidFill>
                  <a:srgbClr val="595959"/>
                </a:solidFill>
                <a:latin typeface="Arial"/>
                <a:cs typeface="Arial"/>
              </a:rPr>
              <a:t>aportó </a:t>
            </a:r>
            <a:r>
              <a:rPr lang="es-ES" sz="1400" dirty="0">
                <a:solidFill>
                  <a:srgbClr val="595959"/>
                </a:solidFill>
                <a:latin typeface="Arial"/>
                <a:cs typeface="Arial"/>
              </a:rPr>
              <a:t>los datos por colonia y por </a:t>
            </a:r>
            <a:r>
              <a:rPr lang="es-ES" sz="1400" dirty="0" smtClean="0">
                <a:solidFill>
                  <a:srgbClr val="595959"/>
                </a:solidFill>
                <a:latin typeface="Arial"/>
                <a:cs typeface="Arial"/>
              </a:rPr>
              <a:t>manzana, en el tema de discapacidad</a:t>
            </a:r>
            <a:r>
              <a:rPr lang="es-ES" sz="1400" dirty="0">
                <a:solidFill>
                  <a:srgbClr val="595959"/>
                </a:solidFill>
                <a:latin typeface="Arial"/>
                <a:cs typeface="Arial"/>
              </a:rPr>
              <a:t>. </a:t>
            </a:r>
            <a:endParaRPr lang="es-ES" sz="1400" dirty="0" smtClean="0">
              <a:solidFill>
                <a:srgbClr val="595959"/>
              </a:solidFill>
              <a:latin typeface="Arial"/>
              <a:cs typeface="Arial"/>
            </a:endParaRPr>
          </a:p>
          <a:p>
            <a:pPr marL="350838" indent="-261938">
              <a:buFont typeface="Arial"/>
              <a:buChar char="•"/>
            </a:pPr>
            <a:r>
              <a:rPr lang="es-ES" sz="1400" dirty="0" smtClean="0">
                <a:solidFill>
                  <a:srgbClr val="595959"/>
                </a:solidFill>
                <a:latin typeface="Arial"/>
                <a:cs typeface="Arial"/>
              </a:rPr>
              <a:t>Se creó </a:t>
            </a:r>
            <a:r>
              <a:rPr lang="es-ES" sz="1400" dirty="0">
                <a:solidFill>
                  <a:srgbClr val="595959"/>
                </a:solidFill>
                <a:latin typeface="Arial"/>
                <a:cs typeface="Arial"/>
              </a:rPr>
              <a:t>un sistema para estandarizar la </a:t>
            </a:r>
            <a:r>
              <a:rPr lang="es-ES" sz="1400" dirty="0" smtClean="0">
                <a:solidFill>
                  <a:srgbClr val="595959"/>
                </a:solidFill>
                <a:latin typeface="Arial"/>
                <a:cs typeface="Arial"/>
              </a:rPr>
              <a:t>información, que permita evaluar </a:t>
            </a:r>
            <a:r>
              <a:rPr lang="es-ES" sz="1400" dirty="0">
                <a:solidFill>
                  <a:srgbClr val="595959"/>
                </a:solidFill>
                <a:latin typeface="Arial"/>
                <a:cs typeface="Arial"/>
              </a:rPr>
              <a:t>la infraestructura urbana de Guadalajara para satisfacer la demanda de personas con discapacidad. </a:t>
            </a:r>
            <a:endParaRPr lang="es-ES" sz="1400" dirty="0" smtClean="0">
              <a:solidFill>
                <a:srgbClr val="595959"/>
              </a:solidFill>
              <a:latin typeface="Arial"/>
              <a:cs typeface="Arial"/>
            </a:endParaRPr>
          </a:p>
          <a:p>
            <a:pPr marL="350838" indent="-261938">
              <a:buFont typeface="Arial"/>
              <a:buChar char="•"/>
            </a:pPr>
            <a:r>
              <a:rPr lang="es-ES" sz="1400" dirty="0" smtClean="0">
                <a:solidFill>
                  <a:srgbClr val="595959"/>
                </a:solidFill>
                <a:latin typeface="Arial"/>
                <a:cs typeface="Arial"/>
              </a:rPr>
              <a:t>Este estudio está publicado en </a:t>
            </a:r>
            <a:r>
              <a:rPr lang="es-ES" sz="1400" dirty="0">
                <a:solidFill>
                  <a:srgbClr val="595959"/>
                </a:solidFill>
                <a:latin typeface="Arial"/>
                <a:cs typeface="Arial"/>
              </a:rPr>
              <a:t>la pagina del IIEG</a:t>
            </a:r>
            <a:r>
              <a:rPr lang="es-ES" sz="1400" dirty="0" smtClean="0">
                <a:solidFill>
                  <a:srgbClr val="595959"/>
                </a:solidFill>
                <a:latin typeface="Arial"/>
                <a:cs typeface="Arial"/>
              </a:rPr>
              <a:t>.</a:t>
            </a:r>
            <a:endParaRPr lang="es-MX" sz="1400" b="1" dirty="0">
              <a:solidFill>
                <a:srgbClr val="008000"/>
              </a:solidFill>
              <a:latin typeface="Arial"/>
              <a:cs typeface="Arial"/>
            </a:endParaRPr>
          </a:p>
          <a:p>
            <a:pPr marL="88900" indent="0">
              <a:buNone/>
            </a:pPr>
            <a:endParaRPr lang="es-MX" sz="1400" b="1" dirty="0">
              <a:solidFill>
                <a:srgbClr val="008000"/>
              </a:solidFill>
              <a:latin typeface="Arial"/>
              <a:cs typeface="Arial"/>
            </a:endParaRPr>
          </a:p>
          <a:p>
            <a:pPr marL="350838" indent="-261938">
              <a:buFont typeface="Arial"/>
              <a:buChar char="•"/>
            </a:pPr>
            <a:r>
              <a:rPr lang="es-MX" sz="1400" b="1" dirty="0" smtClean="0">
                <a:solidFill>
                  <a:srgbClr val="008000"/>
                </a:solidFill>
                <a:latin typeface="Arial"/>
                <a:cs typeface="Arial"/>
              </a:rPr>
              <a:t>Aplicación Datos Sociodemográficos móviles.</a:t>
            </a:r>
          </a:p>
          <a:p>
            <a:pPr marL="350838" indent="-261938">
              <a:buFont typeface="Arial"/>
              <a:buChar char="•"/>
            </a:pPr>
            <a:r>
              <a:rPr lang="es-ES" sz="1400" dirty="0" smtClean="0">
                <a:solidFill>
                  <a:srgbClr val="595959"/>
                </a:solidFill>
                <a:latin typeface="Arial"/>
                <a:cs typeface="Arial"/>
              </a:rPr>
              <a:t>Este proyecto se desarrolla junto con la Dirección de TI. </a:t>
            </a:r>
          </a:p>
          <a:p>
            <a:pPr marL="350838" indent="-261938">
              <a:buFont typeface="Arial"/>
              <a:buChar char="•"/>
            </a:pPr>
            <a:r>
              <a:rPr lang="es-ES" sz="1400" dirty="0" smtClean="0">
                <a:solidFill>
                  <a:srgbClr val="595959"/>
                </a:solidFill>
                <a:latin typeface="Arial"/>
                <a:cs typeface="Arial"/>
              </a:rPr>
              <a:t>Existe una aplicación JAVA </a:t>
            </a:r>
            <a:r>
              <a:rPr lang="es-ES" sz="1400" dirty="0">
                <a:solidFill>
                  <a:srgbClr val="595959"/>
                </a:solidFill>
                <a:latin typeface="Arial"/>
                <a:cs typeface="Arial"/>
              </a:rPr>
              <a:t>pera </a:t>
            </a:r>
            <a:r>
              <a:rPr lang="es-ES" sz="1400" dirty="0" smtClean="0">
                <a:solidFill>
                  <a:srgbClr val="595959"/>
                </a:solidFill>
                <a:latin typeface="Arial"/>
                <a:cs typeface="Arial"/>
              </a:rPr>
              <a:t>equipos móviles </a:t>
            </a:r>
            <a:r>
              <a:rPr lang="es-ES" sz="1400" dirty="0">
                <a:solidFill>
                  <a:srgbClr val="595959"/>
                </a:solidFill>
                <a:latin typeface="Arial"/>
                <a:cs typeface="Arial"/>
              </a:rPr>
              <a:t>anteriores. </a:t>
            </a:r>
            <a:endParaRPr lang="es-ES" sz="1400" dirty="0" smtClean="0">
              <a:solidFill>
                <a:srgbClr val="595959"/>
              </a:solidFill>
              <a:latin typeface="Arial"/>
              <a:cs typeface="Arial"/>
            </a:endParaRPr>
          </a:p>
          <a:p>
            <a:pPr marL="350838" indent="-261938">
              <a:buFont typeface="Arial"/>
              <a:buChar char="•"/>
            </a:pPr>
            <a:r>
              <a:rPr lang="es-ES" sz="1400" dirty="0" smtClean="0">
                <a:solidFill>
                  <a:srgbClr val="595959"/>
                </a:solidFill>
                <a:latin typeface="Arial"/>
                <a:cs typeface="Arial"/>
              </a:rPr>
              <a:t>Renovaremos la aplicación con tecnologías más robustas para equipos con plataforma </a:t>
            </a:r>
            <a:r>
              <a:rPr lang="es-ES" sz="1400" dirty="0" err="1" smtClean="0">
                <a:solidFill>
                  <a:srgbClr val="595959"/>
                </a:solidFill>
                <a:latin typeface="Arial"/>
                <a:cs typeface="Arial"/>
              </a:rPr>
              <a:t>Android</a:t>
            </a:r>
            <a:r>
              <a:rPr lang="es-ES" sz="1400" dirty="0" smtClean="0">
                <a:solidFill>
                  <a:srgbClr val="595959"/>
                </a:solidFill>
                <a:latin typeface="Arial"/>
                <a:cs typeface="Arial"/>
              </a:rPr>
              <a:t>.</a:t>
            </a:r>
            <a:endParaRPr lang="es-MX" sz="1400" b="1" dirty="0" smtClean="0">
              <a:solidFill>
                <a:srgbClr val="008000"/>
              </a:solidFill>
              <a:latin typeface="Arial"/>
              <a:cs typeface="Arial"/>
            </a:endParaRPr>
          </a:p>
          <a:p>
            <a:pPr marL="88900" indent="0">
              <a:buNone/>
            </a:pPr>
            <a:endParaRPr lang="es-MX" sz="1400" b="1" dirty="0" smtClean="0">
              <a:solidFill>
                <a:srgbClr val="008000"/>
              </a:solidFill>
              <a:latin typeface="Arial"/>
              <a:cs typeface="Arial"/>
            </a:endParaRPr>
          </a:p>
          <a:p>
            <a:pPr marL="350838" indent="-261938">
              <a:buFont typeface="Arial"/>
              <a:buChar char="•"/>
            </a:pPr>
            <a:r>
              <a:rPr lang="es-MX" sz="1400" b="1" dirty="0" smtClean="0">
                <a:solidFill>
                  <a:srgbClr val="008000"/>
                </a:solidFill>
                <a:latin typeface="Arial"/>
                <a:cs typeface="Arial"/>
              </a:rPr>
              <a:t>Cálculo del Índice de marginación por colonia.</a:t>
            </a:r>
          </a:p>
          <a:p>
            <a:pPr marL="350838" indent="-261938">
              <a:buFont typeface="Arial"/>
              <a:buChar char="•"/>
            </a:pPr>
            <a:r>
              <a:rPr lang="es-ES" sz="1400" dirty="0" smtClean="0">
                <a:solidFill>
                  <a:srgbClr val="595959"/>
                </a:solidFill>
                <a:latin typeface="Arial"/>
                <a:cs typeface="Arial"/>
              </a:rPr>
              <a:t>Producto demandado por DIF </a:t>
            </a:r>
            <a:r>
              <a:rPr lang="es-ES" sz="1400" dirty="0">
                <a:solidFill>
                  <a:srgbClr val="595959"/>
                </a:solidFill>
                <a:latin typeface="Arial"/>
                <a:cs typeface="Arial"/>
              </a:rPr>
              <a:t>estatal y algunos municipios. </a:t>
            </a:r>
            <a:endParaRPr lang="es-ES" sz="1400" dirty="0" smtClean="0">
              <a:solidFill>
                <a:srgbClr val="595959"/>
              </a:solidFill>
              <a:latin typeface="Arial"/>
              <a:cs typeface="Arial"/>
            </a:endParaRPr>
          </a:p>
          <a:p>
            <a:pPr marL="350838" indent="-261938">
              <a:buFont typeface="Arial"/>
              <a:buChar char="•"/>
            </a:pPr>
            <a:r>
              <a:rPr lang="es-ES" sz="1400" dirty="0" smtClean="0">
                <a:solidFill>
                  <a:srgbClr val="595959"/>
                </a:solidFill>
                <a:latin typeface="Arial"/>
                <a:cs typeface="Arial"/>
              </a:rPr>
              <a:t>Es un tabulador con información y </a:t>
            </a:r>
            <a:r>
              <a:rPr lang="es-ES" sz="1400" dirty="0">
                <a:solidFill>
                  <a:srgbClr val="595959"/>
                </a:solidFill>
                <a:latin typeface="Arial"/>
                <a:cs typeface="Arial"/>
              </a:rPr>
              <a:t>representación cartográfica </a:t>
            </a:r>
            <a:r>
              <a:rPr lang="es-ES" sz="1400" dirty="0" err="1">
                <a:solidFill>
                  <a:srgbClr val="595959"/>
                </a:solidFill>
                <a:latin typeface="Arial"/>
                <a:cs typeface="Arial"/>
              </a:rPr>
              <a:t>georeferenciada</a:t>
            </a:r>
            <a:r>
              <a:rPr lang="es-ES" sz="1400" dirty="0">
                <a:solidFill>
                  <a:srgbClr val="595959"/>
                </a:solidFill>
                <a:latin typeface="Arial"/>
                <a:cs typeface="Arial"/>
              </a:rPr>
              <a:t> a nivel de </a:t>
            </a:r>
            <a:r>
              <a:rPr lang="es-ES" sz="1400" dirty="0" smtClean="0">
                <a:solidFill>
                  <a:srgbClr val="595959"/>
                </a:solidFill>
                <a:latin typeface="Arial"/>
                <a:cs typeface="Arial"/>
              </a:rPr>
              <a:t>colonia y generada en AGEB.</a:t>
            </a:r>
          </a:p>
          <a:p>
            <a:pPr marL="350838" indent="-261938">
              <a:buFont typeface="Arial"/>
              <a:buChar char="•"/>
            </a:pPr>
            <a:r>
              <a:rPr lang="es-ES" sz="1400" dirty="0" smtClean="0">
                <a:solidFill>
                  <a:srgbClr val="595959"/>
                </a:solidFill>
                <a:latin typeface="Arial"/>
                <a:cs typeface="Arial"/>
              </a:rPr>
              <a:t>Debido a  su complejidad, realizaremos pruebas para facilitar la presentación de la información.</a:t>
            </a:r>
            <a:endParaRPr lang="es-ES_tradnl" sz="1400" dirty="0">
              <a:solidFill>
                <a:srgbClr val="595959"/>
              </a:solidFill>
              <a:latin typeface="Arial"/>
              <a:cs typeface="Arial"/>
            </a:endParaRPr>
          </a:p>
        </p:txBody>
      </p:sp>
    </p:spTree>
    <p:extLst>
      <p:ext uri="{BB962C8B-B14F-4D97-AF65-F5344CB8AC3E}">
        <p14:creationId xmlns:p14="http://schemas.microsoft.com/office/powerpoint/2010/main" val="26794130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22588" y="833438"/>
            <a:ext cx="5701259" cy="4945475"/>
          </a:xfrm>
        </p:spPr>
        <p:txBody>
          <a:bodyPr anchor="ctr">
            <a:noAutofit/>
          </a:bodyPr>
          <a:lstStyle/>
          <a:p>
            <a:pPr marL="0" indent="0">
              <a:buNone/>
            </a:pPr>
            <a:r>
              <a:rPr lang="es-MX" sz="3600" b="1" dirty="0" smtClean="0">
                <a:solidFill>
                  <a:srgbClr val="800000"/>
                </a:solidFill>
              </a:rPr>
              <a:t>Proyectos en Proceso</a:t>
            </a:r>
            <a:endParaRPr lang="es-MX" sz="3600" b="1" dirty="0" smtClean="0">
              <a:solidFill>
                <a:srgbClr val="800000"/>
              </a:solidFill>
            </a:endParaRPr>
          </a:p>
          <a:p>
            <a:pPr marL="0" indent="0">
              <a:buNone/>
            </a:pPr>
            <a:r>
              <a:rPr lang="es-MX" sz="2800" dirty="0" smtClean="0"/>
              <a:t>2014-2015</a:t>
            </a:r>
            <a:endParaRPr lang="es-MX" sz="2800" dirty="0"/>
          </a:p>
        </p:txBody>
      </p:sp>
    </p:spTree>
    <p:extLst>
      <p:ext uri="{BB962C8B-B14F-4D97-AF65-F5344CB8AC3E}">
        <p14:creationId xmlns:p14="http://schemas.microsoft.com/office/powerpoint/2010/main" val="3710649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175" indent="3175">
              <a:buNone/>
            </a:pPr>
            <a:r>
              <a:rPr lang="es-MX" sz="1400" b="1" dirty="0" smtClean="0">
                <a:solidFill>
                  <a:srgbClr val="800000"/>
                </a:solidFill>
                <a:latin typeface="Arial"/>
                <a:cs typeface="Arial"/>
              </a:rPr>
              <a:t>5.4 Dirección </a:t>
            </a:r>
            <a:r>
              <a:rPr lang="es-MX" sz="1400" b="1" dirty="0">
                <a:solidFill>
                  <a:srgbClr val="800000"/>
                </a:solidFill>
                <a:latin typeface="Arial"/>
                <a:cs typeface="Arial"/>
              </a:rPr>
              <a:t>de Tecnologías </a:t>
            </a:r>
            <a:r>
              <a:rPr lang="es-MX" sz="1400" b="1" dirty="0" smtClean="0">
                <a:solidFill>
                  <a:srgbClr val="800000"/>
                </a:solidFill>
                <a:latin typeface="Arial"/>
                <a:cs typeface="Arial"/>
              </a:rPr>
              <a:t>de </a:t>
            </a:r>
            <a:r>
              <a:rPr lang="es-MX" sz="1400" b="1" dirty="0">
                <a:solidFill>
                  <a:srgbClr val="800000"/>
                </a:solidFill>
                <a:latin typeface="Arial"/>
                <a:cs typeface="Arial"/>
              </a:rPr>
              <a:t>Información</a:t>
            </a:r>
          </a:p>
          <a:p>
            <a:pPr marL="449263" indent="-182563">
              <a:buNone/>
            </a:pPr>
            <a:r>
              <a:rPr lang="es-MX" sz="1400" dirty="0">
                <a:solidFill>
                  <a:srgbClr val="000000"/>
                </a:solidFill>
                <a:latin typeface="Arial"/>
                <a:cs typeface="Arial"/>
              </a:rPr>
              <a:t>• Proyecto TouchTables.</a:t>
            </a:r>
          </a:p>
          <a:p>
            <a:pPr marL="449263" indent="-182563">
              <a:buNone/>
            </a:pPr>
            <a:r>
              <a:rPr lang="es-MX" sz="1400" dirty="0">
                <a:solidFill>
                  <a:srgbClr val="000000"/>
                </a:solidFill>
                <a:latin typeface="Arial"/>
                <a:cs typeface="Arial"/>
              </a:rPr>
              <a:t>• Proyecto Apoyo Mejora Regulatoria.</a:t>
            </a:r>
          </a:p>
          <a:p>
            <a:pPr marL="449263" indent="-182563">
              <a:buNone/>
            </a:pPr>
            <a:r>
              <a:rPr lang="es-MX" sz="1400" dirty="0">
                <a:solidFill>
                  <a:srgbClr val="000000"/>
                </a:solidFill>
                <a:latin typeface="Arial"/>
                <a:cs typeface="Arial"/>
              </a:rPr>
              <a:t>• Proyecto Siapa (SIIGEM-Cartografía).</a:t>
            </a:r>
          </a:p>
          <a:p>
            <a:pPr marL="449263" indent="-182563">
              <a:buNone/>
            </a:pPr>
            <a:r>
              <a:rPr lang="es-MX" sz="1400" dirty="0">
                <a:solidFill>
                  <a:srgbClr val="000000"/>
                </a:solidFill>
                <a:latin typeface="Arial"/>
                <a:cs typeface="Arial"/>
              </a:rPr>
              <a:t>• Proyecto Open Data y Datatón.</a:t>
            </a:r>
          </a:p>
          <a:p>
            <a:pPr marL="449263" indent="-182563">
              <a:buNone/>
            </a:pPr>
            <a:r>
              <a:rPr lang="es-MX" sz="1400" dirty="0">
                <a:solidFill>
                  <a:srgbClr val="000000"/>
                </a:solidFill>
                <a:latin typeface="Arial"/>
                <a:cs typeface="Arial"/>
              </a:rPr>
              <a:t>• Proyecto Centro de Datos</a:t>
            </a:r>
            <a:r>
              <a:rPr lang="es-MX" sz="1400" dirty="0" smtClean="0">
                <a:solidFill>
                  <a:srgbClr val="000000"/>
                </a:solidFill>
                <a:latin typeface="Arial"/>
                <a:cs typeface="Arial"/>
              </a:rPr>
              <a:t>.</a:t>
            </a:r>
            <a:endParaRPr lang="es-MX" sz="1400" dirty="0">
              <a:solidFill>
                <a:srgbClr val="000000"/>
              </a:solidFill>
              <a:latin typeface="Arial"/>
              <a:cs typeface="Arial"/>
            </a:endParaRPr>
          </a:p>
        </p:txBody>
      </p:sp>
    </p:spTree>
    <p:extLst>
      <p:ext uri="{BB962C8B-B14F-4D97-AF65-F5344CB8AC3E}">
        <p14:creationId xmlns:p14="http://schemas.microsoft.com/office/powerpoint/2010/main" val="32444690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lvl="0" indent="0" algn="just">
              <a:buNone/>
            </a:pPr>
            <a:r>
              <a:rPr lang="es-ES" sz="1400" b="1" dirty="0">
                <a:solidFill>
                  <a:srgbClr val="008000"/>
                </a:solidFill>
                <a:latin typeface="Arial"/>
                <a:cs typeface="Arial"/>
              </a:rPr>
              <a:t>Touch </a:t>
            </a:r>
            <a:r>
              <a:rPr lang="es-ES" sz="1400" b="1" dirty="0" smtClean="0">
                <a:solidFill>
                  <a:srgbClr val="008000"/>
                </a:solidFill>
                <a:latin typeface="Arial"/>
                <a:cs typeface="Arial"/>
              </a:rPr>
              <a:t>Tables</a:t>
            </a:r>
          </a:p>
          <a:p>
            <a:pPr algn="just"/>
            <a:r>
              <a:rPr lang="es-MX" sz="1400" dirty="0">
                <a:solidFill>
                  <a:schemeClr val="tx1">
                    <a:lumMod val="65000"/>
                    <a:lumOff val="35000"/>
                  </a:schemeClr>
                </a:solidFill>
                <a:latin typeface="Arial" panose="020B0604020202020204" pitchFamily="34" charset="0"/>
                <a:cs typeface="Arial" panose="020B0604020202020204" pitchFamily="34" charset="0"/>
              </a:rPr>
              <a:t>P</a:t>
            </a:r>
            <a:r>
              <a:rPr lang="es-MX" sz="1400" dirty="0" smtClean="0">
                <a:solidFill>
                  <a:schemeClr val="tx1">
                    <a:lumMod val="65000"/>
                    <a:lumOff val="35000"/>
                  </a:schemeClr>
                </a:solidFill>
                <a:latin typeface="Arial" panose="020B0604020202020204" pitchFamily="34" charset="0"/>
                <a:cs typeface="Arial" panose="020B0604020202020204" pitchFamily="34" charset="0"/>
              </a:rPr>
              <a:t>royecto </a:t>
            </a:r>
            <a:r>
              <a:rPr lang="es-MX" sz="1400" dirty="0">
                <a:solidFill>
                  <a:schemeClr val="tx1">
                    <a:lumMod val="65000"/>
                    <a:lumOff val="35000"/>
                  </a:schemeClr>
                </a:solidFill>
                <a:latin typeface="Arial" panose="020B0604020202020204" pitchFamily="34" charset="0"/>
                <a:cs typeface="Arial" panose="020B0604020202020204" pitchFamily="34" charset="0"/>
              </a:rPr>
              <a:t>de armonización y priorización de las fuentes de información de las dependencias del Gobierno del Estado de Jalisco para la oportuna toma de decisiones del gobernador y secretarios</a:t>
            </a:r>
            <a:r>
              <a:rPr lang="es-MX" sz="1400" dirty="0" smtClean="0">
                <a:solidFill>
                  <a:schemeClr val="tx1">
                    <a:lumMod val="65000"/>
                    <a:lumOff val="35000"/>
                  </a:schemeClr>
                </a:solidFill>
                <a:latin typeface="Arial" panose="020B0604020202020204" pitchFamily="34" charset="0"/>
                <a:cs typeface="Arial" panose="020B0604020202020204" pitchFamily="34" charset="0"/>
              </a:rPr>
              <a:t>.</a:t>
            </a:r>
          </a:p>
          <a:p>
            <a:pPr algn="just"/>
            <a:r>
              <a:rPr lang="es-MX" sz="1400" dirty="0" smtClean="0">
                <a:solidFill>
                  <a:schemeClr val="tx1">
                    <a:lumMod val="65000"/>
                    <a:lumOff val="35000"/>
                  </a:schemeClr>
                </a:solidFill>
                <a:latin typeface="Arial" panose="020B0604020202020204" pitchFamily="34" charset="0"/>
                <a:cs typeface="Arial" panose="020B0604020202020204" pitchFamily="34" charset="0"/>
              </a:rPr>
              <a:t>Objetivo: Desarrollar una plataforma </a:t>
            </a:r>
            <a:r>
              <a:rPr lang="es-MX" sz="1400" dirty="0">
                <a:solidFill>
                  <a:schemeClr val="tx1">
                    <a:lumMod val="65000"/>
                    <a:lumOff val="35000"/>
                  </a:schemeClr>
                </a:solidFill>
                <a:latin typeface="Arial" panose="020B0604020202020204" pitchFamily="34" charset="0"/>
                <a:cs typeface="Arial" panose="020B0604020202020204" pitchFamily="34" charset="0"/>
              </a:rPr>
              <a:t>de consulta y toma de decisiones basada en información geográfica </a:t>
            </a:r>
            <a:r>
              <a:rPr lang="es-MX" sz="1400" dirty="0" smtClean="0">
                <a:solidFill>
                  <a:schemeClr val="tx1">
                    <a:lumMod val="65000"/>
                    <a:lumOff val="35000"/>
                  </a:schemeClr>
                </a:solidFill>
                <a:latin typeface="Arial" panose="020B0604020202020204" pitchFamily="34" charset="0"/>
                <a:cs typeface="Arial" panose="020B0604020202020204" pitchFamily="34" charset="0"/>
              </a:rPr>
              <a:t>digital. </a:t>
            </a:r>
          </a:p>
          <a:p>
            <a:pPr algn="just"/>
            <a:r>
              <a:rPr lang="es-MX" sz="1400" dirty="0" smtClean="0">
                <a:solidFill>
                  <a:schemeClr val="tx1">
                    <a:lumMod val="65000"/>
                    <a:lumOff val="35000"/>
                  </a:schemeClr>
                </a:solidFill>
                <a:latin typeface="Arial" panose="020B0604020202020204" pitchFamily="34" charset="0"/>
                <a:cs typeface="Arial" panose="020B0604020202020204" pitchFamily="34" charset="0"/>
              </a:rPr>
              <a:t>Dependencias que cuentan con un equipo: </a:t>
            </a:r>
            <a:r>
              <a:rPr lang="es-MX" sz="1400" dirty="0">
                <a:solidFill>
                  <a:schemeClr val="tx1">
                    <a:lumMod val="65000"/>
                    <a:lumOff val="35000"/>
                  </a:schemeClr>
                </a:solidFill>
                <a:latin typeface="Arial" panose="020B0604020202020204" pitchFamily="34" charset="0"/>
                <a:cs typeface="Arial" panose="020B0604020202020204" pitchFamily="34" charset="0"/>
              </a:rPr>
              <a:t>SEMADET, MOVILIDAD, FISCALIA (2 equipos), IIEG, Despacho del Gobernador, Secretaría General de Gobierno, SEPAF y Protección Civil.</a:t>
            </a:r>
          </a:p>
          <a:p>
            <a:pPr marL="88900" indent="0">
              <a:buNone/>
            </a:pPr>
            <a:endParaRPr lang="es-ES_tradnl" sz="14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32646192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768350"/>
            <a:ext cx="5620196" cy="519606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88900" indent="0">
              <a:buNone/>
            </a:pPr>
            <a:r>
              <a:rPr lang="es-MX" sz="1400" b="1" dirty="0" smtClean="0">
                <a:solidFill>
                  <a:srgbClr val="008000"/>
                </a:solidFill>
                <a:latin typeface="Arial"/>
                <a:cs typeface="Arial"/>
              </a:rPr>
              <a:t>Proyecto Apoyo Mejora Regulatoria.</a:t>
            </a:r>
          </a:p>
          <a:p>
            <a:pPr algn="just"/>
            <a:r>
              <a:rPr lang="es-MX" sz="1400" dirty="0" smtClean="0">
                <a:solidFill>
                  <a:srgbClr val="595959"/>
                </a:solidFill>
                <a:latin typeface="Arial" panose="020B0604020202020204" pitchFamily="34" charset="0"/>
                <a:cs typeface="Arial" panose="020B0604020202020204" pitchFamily="34" charset="0"/>
              </a:rPr>
              <a:t>En coordinación con la Dirección </a:t>
            </a:r>
            <a:r>
              <a:rPr lang="es-MX" sz="1400" dirty="0">
                <a:solidFill>
                  <a:srgbClr val="595959"/>
                </a:solidFill>
                <a:latin typeface="Arial" panose="020B0604020202020204" pitchFamily="34" charset="0"/>
                <a:cs typeface="Arial" panose="020B0604020202020204" pitchFamily="34" charset="0"/>
              </a:rPr>
              <a:t>de </a:t>
            </a:r>
            <a:r>
              <a:rPr lang="es-MX" sz="1400" dirty="0" smtClean="0">
                <a:solidFill>
                  <a:srgbClr val="595959"/>
                </a:solidFill>
                <a:latin typeface="Arial" panose="020B0604020202020204" pitchFamily="34" charset="0"/>
                <a:cs typeface="Arial" panose="020B0604020202020204" pitchFamily="34" charset="0"/>
              </a:rPr>
              <a:t>Mejora Regulatoria de SEDECO, impulsar el uso del Sistema Integral de Información Geográfica Municipal (SIIGEM) instalado en 28 Municipios.</a:t>
            </a:r>
            <a:endParaRPr lang="es-MX" sz="1400" dirty="0">
              <a:solidFill>
                <a:srgbClr val="595959"/>
              </a:solidFill>
              <a:latin typeface="Arial" panose="020B0604020202020204" pitchFamily="34" charset="0"/>
              <a:cs typeface="Arial" panose="020B0604020202020204" pitchFamily="34" charset="0"/>
            </a:endParaRPr>
          </a:p>
          <a:p>
            <a:pPr marL="114300" indent="0" algn="just">
              <a:buNone/>
            </a:pPr>
            <a:r>
              <a:rPr lang="es-MX" sz="1400" dirty="0">
                <a:solidFill>
                  <a:srgbClr val="595959"/>
                </a:solidFill>
                <a:latin typeface="Arial" panose="020B0604020202020204" pitchFamily="34" charset="0"/>
                <a:cs typeface="Arial" panose="020B0604020202020204" pitchFamily="34" charset="0"/>
              </a:rPr>
              <a:t> </a:t>
            </a:r>
          </a:p>
          <a:p>
            <a:pPr lvl="0" algn="just"/>
            <a:r>
              <a:rPr lang="es-MX" sz="1400" dirty="0" smtClean="0">
                <a:solidFill>
                  <a:srgbClr val="595959"/>
                </a:solidFill>
                <a:latin typeface="Arial" panose="020B0604020202020204" pitchFamily="34" charset="0"/>
                <a:cs typeface="Arial" panose="020B0604020202020204" pitchFamily="34" charset="0"/>
              </a:rPr>
              <a:t>Impulsar el desarrollo del SIIGEM en versión WEB a través de un proyecto para buscar fondos federales del INADEM.</a:t>
            </a:r>
            <a:endParaRPr lang="es-MX" sz="1400" dirty="0">
              <a:solidFill>
                <a:srgbClr val="595959"/>
              </a:solidFill>
              <a:latin typeface="Arial" panose="020B0604020202020204" pitchFamily="34" charset="0"/>
              <a:cs typeface="Arial" panose="020B0604020202020204" pitchFamily="34" charset="0"/>
            </a:endParaRPr>
          </a:p>
          <a:p>
            <a:pPr marL="114300" indent="0" algn="just">
              <a:buNone/>
            </a:pPr>
            <a:endParaRPr lang="es-MX" sz="1400" dirty="0">
              <a:solidFill>
                <a:srgbClr val="595959"/>
              </a:solidFill>
              <a:latin typeface="Arial" panose="020B0604020202020204" pitchFamily="34" charset="0"/>
              <a:cs typeface="Arial" panose="020B0604020202020204" pitchFamily="34" charset="0"/>
            </a:endParaRPr>
          </a:p>
          <a:p>
            <a:pPr lvl="0" algn="just"/>
            <a:r>
              <a:rPr lang="es-MX" sz="1400" dirty="0" smtClean="0">
                <a:solidFill>
                  <a:srgbClr val="595959"/>
                </a:solidFill>
                <a:latin typeface="Arial" panose="020B0604020202020204" pitchFamily="34" charset="0"/>
                <a:cs typeface="Arial" panose="020B0604020202020204" pitchFamily="34" charset="0"/>
              </a:rPr>
              <a:t>Capacitación otorgada a </a:t>
            </a:r>
            <a:r>
              <a:rPr lang="es-MX" sz="1400" dirty="0">
                <a:solidFill>
                  <a:srgbClr val="595959"/>
                </a:solidFill>
                <a:latin typeface="Arial" panose="020B0604020202020204" pitchFamily="34" charset="0"/>
                <a:cs typeface="Arial" panose="020B0604020202020204" pitchFamily="34" charset="0"/>
              </a:rPr>
              <a:t>los municipios </a:t>
            </a:r>
            <a:r>
              <a:rPr lang="es-MX" sz="1400" dirty="0" smtClean="0">
                <a:solidFill>
                  <a:srgbClr val="595959"/>
                </a:solidFill>
                <a:latin typeface="Arial" panose="020B0604020202020204" pitchFamily="34" charset="0"/>
                <a:cs typeface="Arial" panose="020B0604020202020204" pitchFamily="34" charset="0"/>
              </a:rPr>
              <a:t>en uso del SIIGEM </a:t>
            </a:r>
            <a:r>
              <a:rPr lang="es-MX" sz="1400" dirty="0">
                <a:solidFill>
                  <a:srgbClr val="595959"/>
                </a:solidFill>
                <a:latin typeface="Arial" panose="020B0604020202020204" pitchFamily="34" charset="0"/>
                <a:cs typeface="Arial" panose="020B0604020202020204" pitchFamily="34" charset="0"/>
              </a:rPr>
              <a:t>del 6 al 10 de </a:t>
            </a:r>
            <a:r>
              <a:rPr lang="es-MX" sz="1400" dirty="0" smtClean="0">
                <a:solidFill>
                  <a:srgbClr val="595959"/>
                </a:solidFill>
                <a:latin typeface="Arial" panose="020B0604020202020204" pitchFamily="34" charset="0"/>
                <a:cs typeface="Arial" panose="020B0604020202020204" pitchFamily="34" charset="0"/>
              </a:rPr>
              <a:t>Octubre. Cubriendo aspectos de administración </a:t>
            </a:r>
            <a:r>
              <a:rPr lang="es-MX" sz="1400" dirty="0">
                <a:solidFill>
                  <a:srgbClr val="595959"/>
                </a:solidFill>
                <a:latin typeface="Arial" panose="020B0604020202020204" pitchFamily="34" charset="0"/>
                <a:cs typeface="Arial" panose="020B0604020202020204" pitchFamily="34" charset="0"/>
              </a:rPr>
              <a:t>y </a:t>
            </a:r>
            <a:r>
              <a:rPr lang="es-MX" sz="1400" dirty="0" smtClean="0">
                <a:solidFill>
                  <a:srgbClr val="595959"/>
                </a:solidFill>
                <a:latin typeface="Arial" panose="020B0604020202020204" pitchFamily="34" charset="0"/>
                <a:cs typeface="Arial" panose="020B0604020202020204" pitchFamily="34" charset="0"/>
              </a:rPr>
              <a:t>soporte para los Municipios de  </a:t>
            </a:r>
            <a:r>
              <a:rPr lang="es-MX" sz="1400" dirty="0">
                <a:solidFill>
                  <a:srgbClr val="595959"/>
                </a:solidFill>
                <a:latin typeface="Arial" panose="020B0604020202020204" pitchFamily="34" charset="0"/>
                <a:cs typeface="Arial" panose="020B0604020202020204" pitchFamily="34" charset="0"/>
              </a:rPr>
              <a:t>Zapotlán el Grande, Chapala, Ocotlán y Tepatitlán.</a:t>
            </a:r>
          </a:p>
          <a:p>
            <a:pPr marL="88900" indent="0">
              <a:buNone/>
            </a:pPr>
            <a:endParaRPr lang="es-MX" sz="1400" b="1" dirty="0" smtClean="0">
              <a:solidFill>
                <a:srgbClr val="008000"/>
              </a:solidFill>
              <a:latin typeface="Arial"/>
              <a:cs typeface="Arial"/>
            </a:endParaRPr>
          </a:p>
          <a:p>
            <a:pPr marL="88900" indent="0">
              <a:buNone/>
            </a:pPr>
            <a:r>
              <a:rPr lang="es-MX" sz="1400" b="1" dirty="0" smtClean="0">
                <a:solidFill>
                  <a:srgbClr val="008000"/>
                </a:solidFill>
                <a:latin typeface="Arial"/>
                <a:cs typeface="Arial"/>
              </a:rPr>
              <a:t>Proyecto SIAPA (SIIGEM-CARTOGRAFÍA)</a:t>
            </a:r>
          </a:p>
          <a:p>
            <a:pPr marL="88900" indent="0">
              <a:buNone/>
            </a:pPr>
            <a:endParaRPr lang="es-MX" sz="1400" b="1" dirty="0">
              <a:solidFill>
                <a:srgbClr val="008000"/>
              </a:solidFill>
              <a:latin typeface="Arial"/>
              <a:cs typeface="Arial"/>
            </a:endParaRPr>
          </a:p>
          <a:p>
            <a:pPr marL="374650" indent="-285750"/>
            <a:r>
              <a:rPr lang="es-MX" sz="1400" dirty="0" smtClean="0">
                <a:solidFill>
                  <a:srgbClr val="595959"/>
                </a:solidFill>
                <a:latin typeface="Arial" panose="020B0604020202020204" pitchFamily="34" charset="0"/>
                <a:cs typeface="Arial" panose="020B0604020202020204" pitchFamily="34" charset="0"/>
              </a:rPr>
              <a:t>Revisión del funcionamiento del módulo de Agua Potable dentro del Sistema SIIGEM del Instituto de Información Estadística y Geográfica  para actualizaciones.</a:t>
            </a:r>
          </a:p>
          <a:p>
            <a:pPr marL="374650" indent="-285750"/>
            <a:r>
              <a:rPr lang="es-MX" sz="1400" dirty="0" smtClean="0">
                <a:solidFill>
                  <a:srgbClr val="595959"/>
                </a:solidFill>
                <a:latin typeface="Arial" panose="020B0604020202020204" pitchFamily="34" charset="0"/>
                <a:cs typeface="Arial" panose="020B0604020202020204" pitchFamily="34" charset="0"/>
              </a:rPr>
              <a:t>Propuesta de Convenio para convenio para intercambio de </a:t>
            </a:r>
            <a:r>
              <a:rPr lang="es-MX" sz="1400" dirty="0" err="1" smtClean="0">
                <a:solidFill>
                  <a:srgbClr val="595959"/>
                </a:solidFill>
                <a:latin typeface="Arial" panose="020B0604020202020204" pitchFamily="34" charset="0"/>
                <a:cs typeface="Arial" panose="020B0604020202020204" pitchFamily="34" charset="0"/>
              </a:rPr>
              <a:t>Cartográfia</a:t>
            </a:r>
            <a:r>
              <a:rPr lang="es-MX" sz="1400" dirty="0" smtClean="0">
                <a:solidFill>
                  <a:srgbClr val="595959"/>
                </a:solidFill>
                <a:latin typeface="Arial" panose="020B0604020202020204" pitchFamily="34" charset="0"/>
                <a:cs typeface="Arial" panose="020B0604020202020204" pitchFamily="34" charset="0"/>
              </a:rPr>
              <a:t>.</a:t>
            </a:r>
            <a:endParaRPr lang="es-ES" sz="1400" dirty="0">
              <a:solidFill>
                <a:srgbClr val="595959"/>
              </a:solidFill>
              <a:latin typeface="Arial" panose="020B0604020202020204" pitchFamily="34" charset="0"/>
              <a:cs typeface="Arial" panose="020B0604020202020204" pitchFamily="34" charset="0"/>
            </a:endParaRPr>
          </a:p>
          <a:p>
            <a:pPr marL="350838" indent="-261938">
              <a:buFont typeface="Arial"/>
              <a:buChar char="•"/>
            </a:pPr>
            <a:endParaRPr lang="es-ES_tradnl"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53059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lvl="0" indent="0" algn="just">
              <a:buNone/>
            </a:pPr>
            <a:r>
              <a:rPr lang="es-ES" sz="1400" b="1" dirty="0">
                <a:solidFill>
                  <a:srgbClr val="008000"/>
                </a:solidFill>
                <a:latin typeface="Arial"/>
                <a:cs typeface="Arial"/>
              </a:rPr>
              <a:t>Proyecto </a:t>
            </a:r>
            <a:r>
              <a:rPr lang="es-ES" sz="1400" b="1" dirty="0" smtClean="0">
                <a:solidFill>
                  <a:srgbClr val="008000"/>
                </a:solidFill>
                <a:latin typeface="Arial"/>
                <a:cs typeface="Arial"/>
              </a:rPr>
              <a:t>Datatón y Open Data</a:t>
            </a:r>
            <a:endParaRPr lang="es-ES" sz="1400" b="1" dirty="0">
              <a:solidFill>
                <a:srgbClr val="008000"/>
              </a:solidFill>
              <a:latin typeface="Arial"/>
              <a:cs typeface="Arial"/>
            </a:endParaRPr>
          </a:p>
          <a:p>
            <a:pPr marL="88900" indent="0">
              <a:buNone/>
            </a:pPr>
            <a:endParaRPr lang="es-MX" sz="1400" dirty="0" smtClean="0">
              <a:latin typeface="Arial" panose="020B0604020202020204" pitchFamily="34" charset="0"/>
              <a:cs typeface="Arial" panose="020B0604020202020204" pitchFamily="34" charset="0"/>
            </a:endParaRPr>
          </a:p>
          <a:p>
            <a:pPr algn="just"/>
            <a:r>
              <a:rPr lang="es-MX" sz="1400" dirty="0" smtClean="0">
                <a:solidFill>
                  <a:schemeClr val="tx1">
                    <a:lumMod val="65000"/>
                    <a:lumOff val="35000"/>
                  </a:schemeClr>
                </a:solidFill>
                <a:latin typeface="Arial" panose="020B0604020202020204" pitchFamily="34" charset="0"/>
                <a:cs typeface="Arial" panose="020B0604020202020204" pitchFamily="34" charset="0"/>
              </a:rPr>
              <a:t>Apoyo a la Secretaría de Innovación en el evento Datatón. </a:t>
            </a:r>
          </a:p>
          <a:p>
            <a:pPr algn="just"/>
            <a:endParaRPr lang="es-MX" sz="14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MX" sz="1400" dirty="0" smtClean="0">
                <a:solidFill>
                  <a:schemeClr val="tx1">
                    <a:lumMod val="65000"/>
                    <a:lumOff val="35000"/>
                  </a:schemeClr>
                </a:solidFill>
                <a:latin typeface="Arial" panose="020B0604020202020204" pitchFamily="34" charset="0"/>
                <a:cs typeface="Arial" panose="020B0604020202020204" pitchFamily="34" charset="0"/>
              </a:rPr>
              <a:t>Es un reto </a:t>
            </a:r>
            <a:r>
              <a:rPr lang="es-MX" sz="1400" dirty="0">
                <a:solidFill>
                  <a:schemeClr val="tx1">
                    <a:lumMod val="65000"/>
                    <a:lumOff val="35000"/>
                  </a:schemeClr>
                </a:solidFill>
                <a:latin typeface="Arial" panose="020B0604020202020204" pitchFamily="34" charset="0"/>
                <a:cs typeface="Arial" panose="020B0604020202020204" pitchFamily="34" charset="0"/>
              </a:rPr>
              <a:t>colaborativo </a:t>
            </a:r>
            <a:r>
              <a:rPr lang="es-MX" sz="1400" dirty="0" smtClean="0">
                <a:solidFill>
                  <a:schemeClr val="tx1">
                    <a:lumMod val="65000"/>
                    <a:lumOff val="35000"/>
                  </a:schemeClr>
                </a:solidFill>
                <a:latin typeface="Arial" panose="020B0604020202020204" pitchFamily="34" charset="0"/>
                <a:cs typeface="Arial" panose="020B0604020202020204" pitchFamily="34" charset="0"/>
              </a:rPr>
              <a:t>con equipos </a:t>
            </a:r>
            <a:r>
              <a:rPr lang="es-MX" sz="1400" dirty="0">
                <a:solidFill>
                  <a:schemeClr val="tx1">
                    <a:lumMod val="65000"/>
                    <a:lumOff val="35000"/>
                  </a:schemeClr>
                </a:solidFill>
                <a:latin typeface="Arial" panose="020B0604020202020204" pitchFamily="34" charset="0"/>
                <a:cs typeface="Arial" panose="020B0604020202020204" pitchFamily="34" charset="0"/>
              </a:rPr>
              <a:t>interdisciplinarios </a:t>
            </a:r>
            <a:r>
              <a:rPr lang="es-MX" sz="1400" dirty="0" smtClean="0">
                <a:solidFill>
                  <a:schemeClr val="tx1">
                    <a:lumMod val="65000"/>
                    <a:lumOff val="35000"/>
                  </a:schemeClr>
                </a:solidFill>
                <a:latin typeface="Arial" panose="020B0604020202020204" pitchFamily="34" charset="0"/>
                <a:cs typeface="Arial" panose="020B0604020202020204" pitchFamily="34" charset="0"/>
              </a:rPr>
              <a:t>para el uso de </a:t>
            </a:r>
            <a:r>
              <a:rPr lang="es-MX" sz="1400" dirty="0">
                <a:solidFill>
                  <a:schemeClr val="tx1">
                    <a:lumMod val="65000"/>
                    <a:lumOff val="35000"/>
                  </a:schemeClr>
                </a:solidFill>
                <a:latin typeface="Arial" panose="020B0604020202020204" pitchFamily="34" charset="0"/>
                <a:cs typeface="Arial" panose="020B0604020202020204" pitchFamily="34" charset="0"/>
              </a:rPr>
              <a:t>datos abiertos </a:t>
            </a:r>
            <a:r>
              <a:rPr lang="es-MX" sz="1400" dirty="0" smtClean="0">
                <a:solidFill>
                  <a:schemeClr val="tx1">
                    <a:lumMod val="65000"/>
                    <a:lumOff val="35000"/>
                  </a:schemeClr>
                </a:solidFill>
                <a:latin typeface="Arial" panose="020B0604020202020204" pitchFamily="34" charset="0"/>
                <a:cs typeface="Arial" panose="020B0604020202020204" pitchFamily="34" charset="0"/>
              </a:rPr>
              <a:t>que permitan encontrar soluciones </a:t>
            </a:r>
            <a:r>
              <a:rPr lang="es-MX" sz="1400" dirty="0">
                <a:solidFill>
                  <a:schemeClr val="tx1">
                    <a:lumMod val="65000"/>
                    <a:lumOff val="35000"/>
                  </a:schemeClr>
                </a:solidFill>
                <a:latin typeface="Arial" panose="020B0604020202020204" pitchFamily="34" charset="0"/>
                <a:cs typeface="Arial" panose="020B0604020202020204" pitchFamily="34" charset="0"/>
              </a:rPr>
              <a:t>a problemas con impacto social</a:t>
            </a:r>
            <a:r>
              <a:rPr lang="es-MX" sz="1400" dirty="0" smtClean="0">
                <a:solidFill>
                  <a:schemeClr val="tx1">
                    <a:lumMod val="65000"/>
                    <a:lumOff val="35000"/>
                  </a:schemeClr>
                </a:solidFill>
                <a:latin typeface="Arial" panose="020B0604020202020204" pitchFamily="34" charset="0"/>
                <a:cs typeface="Arial" panose="020B0604020202020204" pitchFamily="34" charset="0"/>
              </a:rPr>
              <a:t>. </a:t>
            </a:r>
          </a:p>
          <a:p>
            <a:pPr algn="just"/>
            <a:endParaRPr lang="es-MX" sz="14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MX" sz="1400" dirty="0" smtClean="0">
                <a:solidFill>
                  <a:schemeClr val="tx1">
                    <a:lumMod val="65000"/>
                    <a:lumOff val="35000"/>
                  </a:schemeClr>
                </a:solidFill>
                <a:latin typeface="Arial" panose="020B0604020202020204" pitchFamily="34" charset="0"/>
                <a:cs typeface="Arial" panose="020B0604020202020204" pitchFamily="34" charset="0"/>
              </a:rPr>
              <a:t>El IIEG proporcionará información sociodemográfica, geográfica ambiental y económico financiera en un formato de datos abiertos a través de una liga en el Portal Web.</a:t>
            </a:r>
          </a:p>
          <a:p>
            <a:pPr marL="114300" indent="0" algn="just">
              <a:buNone/>
            </a:pPr>
            <a:endParaRPr lang="es-MX" sz="1400" dirty="0">
              <a:solidFill>
                <a:schemeClr val="tx1">
                  <a:lumMod val="65000"/>
                  <a:lumOff val="35000"/>
                </a:schemeClr>
              </a:solidFill>
              <a:latin typeface="Arial" panose="020B0604020202020204" pitchFamily="34" charset="0"/>
              <a:cs typeface="Arial" panose="020B0604020202020204" pitchFamily="34" charset="0"/>
            </a:endParaRPr>
          </a:p>
          <a:p>
            <a:pPr algn="just"/>
            <a:r>
              <a:rPr lang="es-MX" sz="1400" dirty="0" smtClean="0">
                <a:solidFill>
                  <a:schemeClr val="tx1">
                    <a:lumMod val="65000"/>
                    <a:lumOff val="35000"/>
                  </a:schemeClr>
                </a:solidFill>
                <a:latin typeface="Arial" panose="020B0604020202020204" pitchFamily="34" charset="0"/>
                <a:cs typeface="Arial" panose="020B0604020202020204" pitchFamily="34" charset="0"/>
              </a:rPr>
              <a:t>Los equipos del Datatón estarán </a:t>
            </a:r>
            <a:r>
              <a:rPr lang="es-MX" sz="1400" dirty="0">
                <a:solidFill>
                  <a:schemeClr val="tx1">
                    <a:lumMod val="65000"/>
                    <a:lumOff val="35000"/>
                  </a:schemeClr>
                </a:solidFill>
                <a:latin typeface="Arial" panose="020B0604020202020204" pitchFamily="34" charset="0"/>
                <a:cs typeface="Arial" panose="020B0604020202020204" pitchFamily="34" charset="0"/>
              </a:rPr>
              <a:t>formados por : científicos de datos, matemáticos, programadores, expertos en áreas </a:t>
            </a:r>
            <a:r>
              <a:rPr lang="es-MX" sz="1400" dirty="0" smtClean="0">
                <a:solidFill>
                  <a:schemeClr val="tx1">
                    <a:lumMod val="65000"/>
                    <a:lumOff val="35000"/>
                  </a:schemeClr>
                </a:solidFill>
                <a:latin typeface="Arial" panose="020B0604020202020204" pitchFamily="34" charset="0"/>
                <a:cs typeface="Arial" panose="020B0604020202020204" pitchFamily="34" charset="0"/>
              </a:rPr>
              <a:t>estratégicas</a:t>
            </a:r>
            <a:r>
              <a:rPr lang="es-MX" sz="1400" dirty="0">
                <a:solidFill>
                  <a:schemeClr val="tx1">
                    <a:lumMod val="65000"/>
                    <a:lumOff val="35000"/>
                  </a:schemeClr>
                </a:solidFill>
                <a:latin typeface="Arial" panose="020B0604020202020204" pitchFamily="34" charset="0"/>
                <a:cs typeface="Arial" panose="020B0604020202020204" pitchFamily="34" charset="0"/>
              </a:rPr>
              <a:t>, académicos, activistas, emprendedores, diseñadores, entre </a:t>
            </a:r>
            <a:r>
              <a:rPr lang="es-MX" sz="1400" dirty="0" smtClean="0">
                <a:solidFill>
                  <a:schemeClr val="tx1">
                    <a:lumMod val="65000"/>
                    <a:lumOff val="35000"/>
                  </a:schemeClr>
                </a:solidFill>
                <a:latin typeface="Arial" panose="020B0604020202020204" pitchFamily="34" charset="0"/>
                <a:cs typeface="Arial" panose="020B0604020202020204" pitchFamily="34" charset="0"/>
              </a:rPr>
              <a:t>otros.</a:t>
            </a:r>
            <a:endParaRPr lang="es-MX" sz="1400" dirty="0">
              <a:solidFill>
                <a:schemeClr val="tx1">
                  <a:lumMod val="65000"/>
                  <a:lumOff val="35000"/>
                </a:schemeClr>
              </a:solidFill>
              <a:latin typeface="Arial" panose="020B0604020202020204" pitchFamily="34" charset="0"/>
              <a:cs typeface="Arial" panose="020B0604020202020204" pitchFamily="34" charset="0"/>
            </a:endParaRPr>
          </a:p>
          <a:p>
            <a:pPr marL="88900" indent="0">
              <a:buNone/>
            </a:pPr>
            <a:endParaRPr lang="es-MX" sz="1400" b="1" dirty="0">
              <a:solidFill>
                <a:srgbClr val="008000"/>
              </a:solidFill>
              <a:latin typeface="Arial"/>
              <a:cs typeface="Arial"/>
            </a:endParaRPr>
          </a:p>
          <a:p>
            <a:pPr marL="88900" indent="0">
              <a:buNone/>
            </a:pPr>
            <a:endParaRPr lang="es-MX" sz="1400" b="1" dirty="0" smtClean="0">
              <a:solidFill>
                <a:srgbClr val="008000"/>
              </a:solidFill>
              <a:latin typeface="Arial"/>
              <a:cs typeface="Arial"/>
            </a:endParaRPr>
          </a:p>
          <a:p>
            <a:pPr marL="88900" indent="0">
              <a:buNone/>
            </a:pPr>
            <a:endParaRPr lang="es-MX" sz="1400" b="1" dirty="0">
              <a:solidFill>
                <a:srgbClr val="008000"/>
              </a:solidFill>
              <a:latin typeface="Arial"/>
              <a:cs typeface="Arial"/>
            </a:endParaRPr>
          </a:p>
          <a:p>
            <a:pPr marL="88900" indent="0">
              <a:buNone/>
            </a:pPr>
            <a:endParaRPr lang="es-MX" sz="1400" b="1" dirty="0" smtClean="0">
              <a:solidFill>
                <a:srgbClr val="008000"/>
              </a:solidFill>
              <a:latin typeface="Arial"/>
              <a:cs typeface="Arial"/>
            </a:endParaRPr>
          </a:p>
        </p:txBody>
      </p:sp>
    </p:spTree>
    <p:extLst>
      <p:ext uri="{BB962C8B-B14F-4D97-AF65-F5344CB8AC3E}">
        <p14:creationId xmlns:p14="http://schemas.microsoft.com/office/powerpoint/2010/main" val="9634971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88900" indent="0">
              <a:buNone/>
            </a:pPr>
            <a:r>
              <a:rPr lang="es-MX" sz="1400" b="1" dirty="0" smtClean="0">
                <a:solidFill>
                  <a:srgbClr val="008000"/>
                </a:solidFill>
                <a:latin typeface="Arial"/>
                <a:cs typeface="Arial"/>
              </a:rPr>
              <a:t>Proyecto Centro de Datos.</a:t>
            </a:r>
          </a:p>
          <a:p>
            <a:pPr marL="350838" indent="-261938">
              <a:buFont typeface="Arial"/>
              <a:buChar char="•"/>
            </a:pPr>
            <a:endParaRPr lang="es-MX" sz="1400" b="1" dirty="0">
              <a:solidFill>
                <a:srgbClr val="008000"/>
              </a:solidFill>
              <a:latin typeface="Arial"/>
              <a:cs typeface="Arial"/>
            </a:endParaRPr>
          </a:p>
          <a:p>
            <a:pPr marL="374650" indent="-285750" algn="just"/>
            <a:r>
              <a:rPr lang="es-ES" sz="1400" dirty="0">
                <a:solidFill>
                  <a:schemeClr val="tx1">
                    <a:lumMod val="65000"/>
                    <a:lumOff val="35000"/>
                  </a:schemeClr>
                </a:solidFill>
                <a:latin typeface="Arial" panose="020B0604020202020204" pitchFamily="34" charset="0"/>
                <a:cs typeface="Arial" panose="020B0604020202020204" pitchFamily="34" charset="0"/>
              </a:rPr>
              <a:t>Crear un centro de datos </a:t>
            </a:r>
            <a:r>
              <a:rPr lang="es-ES" sz="1400" dirty="0" smtClean="0">
                <a:solidFill>
                  <a:schemeClr val="tx1">
                    <a:lumMod val="65000"/>
                    <a:lumOff val="35000"/>
                  </a:schemeClr>
                </a:solidFill>
                <a:latin typeface="Arial" panose="020B0604020202020204" pitchFamily="34" charset="0"/>
                <a:cs typeface="Arial" panose="020B0604020202020204" pitchFamily="34" charset="0"/>
              </a:rPr>
              <a:t>avanzado bajo lineamientos </a:t>
            </a:r>
            <a:r>
              <a:rPr lang="es-ES" sz="1400" dirty="0">
                <a:solidFill>
                  <a:schemeClr val="tx1">
                    <a:lumMod val="65000"/>
                    <a:lumOff val="35000"/>
                  </a:schemeClr>
                </a:solidFill>
                <a:latin typeface="Arial" panose="020B0604020202020204" pitchFamily="34" charset="0"/>
                <a:cs typeface="Arial" panose="020B0604020202020204" pitchFamily="34" charset="0"/>
              </a:rPr>
              <a:t>tecnológicos del Gobierno del Estado, que consolide la información </a:t>
            </a:r>
            <a:r>
              <a:rPr lang="es-ES" sz="1400" dirty="0" smtClean="0">
                <a:solidFill>
                  <a:schemeClr val="tx1">
                    <a:lumMod val="65000"/>
                    <a:lumOff val="35000"/>
                  </a:schemeClr>
                </a:solidFill>
                <a:latin typeface="Arial" panose="020B0604020202020204" pitchFamily="34" charset="0"/>
                <a:cs typeface="Arial" panose="020B0604020202020204" pitchFamily="34" charset="0"/>
              </a:rPr>
              <a:t>en </a:t>
            </a:r>
            <a:r>
              <a:rPr lang="es-ES" sz="1400" dirty="0">
                <a:solidFill>
                  <a:schemeClr val="tx1">
                    <a:lumMod val="65000"/>
                    <a:lumOff val="35000"/>
                  </a:schemeClr>
                </a:solidFill>
                <a:latin typeface="Arial" panose="020B0604020202020204" pitchFamily="34" charset="0"/>
                <a:cs typeface="Arial" panose="020B0604020202020204" pitchFamily="34" charset="0"/>
              </a:rPr>
              <a:t>una infraestructura sólida, escalable y </a:t>
            </a:r>
            <a:r>
              <a:rPr lang="es-ES" sz="1400" dirty="0" smtClean="0">
                <a:solidFill>
                  <a:schemeClr val="tx1">
                    <a:lumMod val="65000"/>
                    <a:lumOff val="35000"/>
                  </a:schemeClr>
                </a:solidFill>
                <a:latin typeface="Arial" panose="020B0604020202020204" pitchFamily="34" charset="0"/>
                <a:cs typeface="Arial" panose="020B0604020202020204" pitchFamily="34" charset="0"/>
              </a:rPr>
              <a:t>confiable </a:t>
            </a:r>
            <a:r>
              <a:rPr lang="es-ES" sz="1400" dirty="0">
                <a:solidFill>
                  <a:schemeClr val="tx1">
                    <a:lumMod val="65000"/>
                    <a:lumOff val="35000"/>
                  </a:schemeClr>
                </a:solidFill>
                <a:latin typeface="Arial" panose="020B0604020202020204" pitchFamily="34" charset="0"/>
                <a:cs typeface="Arial" panose="020B0604020202020204" pitchFamily="34" charset="0"/>
              </a:rPr>
              <a:t>que permita al Instituto de Información Estadística y Geográfica de Jalisco convertirse en un agente activo que fortalezca el desarrollo</a:t>
            </a:r>
            <a:r>
              <a:rPr lang="es-MX" sz="1400" dirty="0" smtClean="0">
                <a:solidFill>
                  <a:schemeClr val="tx1">
                    <a:lumMod val="65000"/>
                    <a:lumOff val="35000"/>
                  </a:schemeClr>
                </a:solidFill>
                <a:latin typeface="Arial" panose="020B0604020202020204" pitchFamily="34" charset="0"/>
                <a:cs typeface="Arial" panose="020B0604020202020204" pitchFamily="34" charset="0"/>
              </a:rPr>
              <a:t>.</a:t>
            </a:r>
          </a:p>
          <a:p>
            <a:pPr marL="374650" indent="-285750" algn="just"/>
            <a:r>
              <a:rPr lang="es-ES" sz="1400" dirty="0">
                <a:solidFill>
                  <a:schemeClr val="tx1">
                    <a:lumMod val="65000"/>
                    <a:lumOff val="35000"/>
                  </a:schemeClr>
                </a:solidFill>
                <a:latin typeface="Arial" panose="020B0604020202020204" pitchFamily="34" charset="0"/>
                <a:cs typeface="Arial" panose="020B0604020202020204" pitchFamily="34" charset="0"/>
              </a:rPr>
              <a:t>Esto se logrará sustentando las tareas de planificación del gobierno y de la industria, la academia y la ciudadanía mediante la lectura, la interpretación y el análisis de datos e información georreferenciada sobre las condiciones sociales, económicas y ambientales consideradas como las dimensiones del desarrollo para el bienestar (economía próspera e incluyente, equidad de oportunidades, comunidad y calidad de vida, garantía de derechos y libertad, instituciones confiables y efectivas, entorno y vida sustentable), según especifica el Plan Estatal de Desarrollo Jalisco 2013-2033 en las diversas regiones del estado.</a:t>
            </a:r>
            <a:endParaRPr lang="es-MX" sz="1400" b="1" dirty="0">
              <a:solidFill>
                <a:schemeClr val="tx1">
                  <a:lumMod val="65000"/>
                  <a:lumOff val="35000"/>
                </a:schemeClr>
              </a:solidFill>
              <a:latin typeface="Arial" panose="020B0604020202020204" pitchFamily="34" charset="0"/>
              <a:cs typeface="Arial" panose="020B0604020202020204" pitchFamily="34" charset="0"/>
            </a:endParaRPr>
          </a:p>
          <a:p>
            <a:pPr marL="374650" indent="-285750" algn="just"/>
            <a:r>
              <a:rPr lang="es-MX" sz="1400" dirty="0" smtClean="0">
                <a:solidFill>
                  <a:schemeClr val="tx1">
                    <a:lumMod val="65000"/>
                    <a:lumOff val="35000"/>
                  </a:schemeClr>
                </a:solidFill>
                <a:latin typeface="Arial" panose="020B0604020202020204" pitchFamily="34" charset="0"/>
                <a:cs typeface="Arial" panose="020B0604020202020204" pitchFamily="34" charset="0"/>
              </a:rPr>
              <a:t>Dicho proyecto se inscribió al Programa de Egresos de la Federación 2015 (PEF) para poder gestionar los fondos federales para su implementación.</a:t>
            </a:r>
            <a:endParaRPr lang="es-MX" sz="1400" dirty="0">
              <a:solidFill>
                <a:schemeClr val="tx1">
                  <a:lumMod val="65000"/>
                  <a:lumOff val="35000"/>
                </a:schemeClr>
              </a:solidFill>
              <a:latin typeface="Arial" panose="020B0604020202020204" pitchFamily="34" charset="0"/>
              <a:cs typeface="Arial" panose="020B0604020202020204" pitchFamily="34" charset="0"/>
            </a:endParaRPr>
          </a:p>
          <a:p>
            <a:pPr marL="114300" indent="0" algn="just">
              <a:buNone/>
            </a:pPr>
            <a:endParaRPr lang="es-MX"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67019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8" y="812800"/>
            <a:ext cx="5620196"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175" indent="3175">
              <a:buNone/>
            </a:pPr>
            <a:r>
              <a:rPr lang="es-MX" sz="1400" b="1" dirty="0" smtClean="0">
                <a:solidFill>
                  <a:srgbClr val="800000"/>
                </a:solidFill>
                <a:latin typeface="Arial"/>
                <a:cs typeface="Arial"/>
              </a:rPr>
              <a:t>5.5 Coordinación </a:t>
            </a:r>
            <a:r>
              <a:rPr lang="es-MX" sz="1400" b="1" dirty="0">
                <a:solidFill>
                  <a:srgbClr val="800000"/>
                </a:solidFill>
                <a:latin typeface="Arial"/>
                <a:cs typeface="Arial"/>
              </a:rPr>
              <a:t>del Sistema </a:t>
            </a:r>
          </a:p>
          <a:p>
            <a:pPr marL="266700" indent="0">
              <a:buNone/>
            </a:pPr>
            <a:endParaRPr lang="es-MX" sz="1400" dirty="0">
              <a:solidFill>
                <a:srgbClr val="000000"/>
              </a:solidFill>
              <a:latin typeface="Arial"/>
              <a:cs typeface="Arial"/>
            </a:endParaRPr>
          </a:p>
          <a:p>
            <a:r>
              <a:rPr lang="es-ES_tradnl" sz="1400" b="1" dirty="0">
                <a:solidFill>
                  <a:srgbClr val="008000"/>
                </a:solidFill>
                <a:latin typeface="Arial"/>
                <a:cs typeface="Arial"/>
              </a:rPr>
              <a:t>Atlas de Patrimonio Turístico Municipal</a:t>
            </a:r>
            <a:endParaRPr lang="es-ES_tradnl" sz="1400" dirty="0">
              <a:solidFill>
                <a:srgbClr val="008000"/>
              </a:solidFill>
              <a:latin typeface="Arial"/>
              <a:cs typeface="Arial"/>
            </a:endParaRPr>
          </a:p>
          <a:p>
            <a:pPr marL="354013" indent="0">
              <a:buNone/>
            </a:pPr>
            <a:r>
              <a:rPr lang="es-ES_tradnl" sz="1400" dirty="0" smtClean="0">
                <a:solidFill>
                  <a:srgbClr val="595959"/>
                </a:solidFill>
                <a:latin typeface="Arial"/>
                <a:cs typeface="Arial"/>
              </a:rPr>
              <a:t>Iniciaremos </a:t>
            </a:r>
            <a:r>
              <a:rPr lang="es-ES_tradnl" sz="1400" dirty="0">
                <a:solidFill>
                  <a:srgbClr val="595959"/>
                </a:solidFill>
                <a:latin typeface="Arial"/>
                <a:cs typeface="Arial"/>
              </a:rPr>
              <a:t>en el mes de Noviembre con el Municipio de Mascota y San Sebastián del Oeste, un inventario de la oferta turística en la región.</a:t>
            </a:r>
          </a:p>
          <a:p>
            <a:endParaRPr lang="es-ES_tradnl" sz="1400" dirty="0">
              <a:solidFill>
                <a:srgbClr val="595959"/>
              </a:solidFill>
              <a:latin typeface="Arial"/>
              <a:cs typeface="Arial"/>
            </a:endParaRPr>
          </a:p>
          <a:p>
            <a:pPr marL="625475">
              <a:tabLst>
                <a:tab pos="620713" algn="l"/>
              </a:tabLst>
            </a:pPr>
            <a:r>
              <a:rPr lang="es-ES_tradnl" sz="1400" dirty="0">
                <a:solidFill>
                  <a:srgbClr val="595959"/>
                </a:solidFill>
                <a:latin typeface="Arial"/>
                <a:cs typeface="Arial"/>
              </a:rPr>
              <a:t>Oferta Hotelera y de Alojamiento</a:t>
            </a:r>
          </a:p>
          <a:p>
            <a:pPr marL="625475">
              <a:tabLst>
                <a:tab pos="620713" algn="l"/>
              </a:tabLst>
            </a:pPr>
            <a:r>
              <a:rPr lang="es-ES_tradnl" sz="1400" dirty="0">
                <a:solidFill>
                  <a:srgbClr val="595959"/>
                </a:solidFill>
                <a:latin typeface="Arial"/>
                <a:cs typeface="Arial"/>
              </a:rPr>
              <a:t>Oferta Gastronómica</a:t>
            </a:r>
          </a:p>
          <a:p>
            <a:pPr marL="625475">
              <a:tabLst>
                <a:tab pos="620713" algn="l"/>
              </a:tabLst>
            </a:pPr>
            <a:r>
              <a:rPr lang="es-ES_tradnl" sz="1400" dirty="0">
                <a:solidFill>
                  <a:srgbClr val="595959"/>
                </a:solidFill>
                <a:latin typeface="Arial"/>
                <a:cs typeface="Arial"/>
              </a:rPr>
              <a:t>Servicios turísticos</a:t>
            </a:r>
          </a:p>
          <a:p>
            <a:pPr marL="625475">
              <a:tabLst>
                <a:tab pos="620713" algn="l"/>
              </a:tabLst>
            </a:pPr>
            <a:r>
              <a:rPr lang="es-ES_tradnl" sz="1400" dirty="0">
                <a:solidFill>
                  <a:srgbClr val="595959"/>
                </a:solidFill>
                <a:latin typeface="Arial"/>
                <a:cs typeface="Arial"/>
              </a:rPr>
              <a:t>Puntos de Interés</a:t>
            </a:r>
          </a:p>
          <a:p>
            <a:pPr marL="625475">
              <a:tabLst>
                <a:tab pos="620713" algn="l"/>
              </a:tabLst>
            </a:pPr>
            <a:r>
              <a:rPr lang="es-ES_tradnl" sz="1400" dirty="0">
                <a:solidFill>
                  <a:srgbClr val="595959"/>
                </a:solidFill>
                <a:latin typeface="Arial"/>
                <a:cs typeface="Arial"/>
              </a:rPr>
              <a:t>Caminos y Carreteras de Acceso</a:t>
            </a:r>
          </a:p>
          <a:p>
            <a:pPr marL="625475">
              <a:tabLst>
                <a:tab pos="620713" algn="l"/>
              </a:tabLst>
            </a:pPr>
            <a:r>
              <a:rPr lang="es-ES_tradnl" sz="1400" dirty="0">
                <a:solidFill>
                  <a:srgbClr val="595959"/>
                </a:solidFill>
                <a:latin typeface="Arial"/>
                <a:cs typeface="Arial"/>
              </a:rPr>
              <a:t>Zonas forestales</a:t>
            </a:r>
          </a:p>
          <a:p>
            <a:pPr marL="625475">
              <a:tabLst>
                <a:tab pos="620713" algn="l"/>
              </a:tabLst>
            </a:pPr>
            <a:r>
              <a:rPr lang="es-ES_tradnl" sz="1400" dirty="0" smtClean="0">
                <a:solidFill>
                  <a:srgbClr val="595959"/>
                </a:solidFill>
                <a:latin typeface="Arial"/>
                <a:cs typeface="Arial"/>
              </a:rPr>
              <a:t>Otros</a:t>
            </a:r>
          </a:p>
          <a:p>
            <a:pPr marL="396875" indent="0">
              <a:buNone/>
              <a:tabLst>
                <a:tab pos="620713" algn="l"/>
              </a:tabLst>
            </a:pPr>
            <a:endParaRPr lang="es-ES_tradnl" sz="1400" dirty="0">
              <a:latin typeface="Arial"/>
              <a:cs typeface="Arial"/>
            </a:endParaRPr>
          </a:p>
          <a:p>
            <a:pPr lvl="0"/>
            <a:r>
              <a:rPr lang="es-ES_tradnl" sz="1400" b="1" dirty="0">
                <a:solidFill>
                  <a:srgbClr val="008000"/>
                </a:solidFill>
                <a:latin typeface="Arial"/>
                <a:cs typeface="Arial"/>
              </a:rPr>
              <a:t>Objetivo: </a:t>
            </a:r>
            <a:endParaRPr lang="es-ES_tradnl" sz="1400" b="1" dirty="0" smtClean="0">
              <a:solidFill>
                <a:srgbClr val="008000"/>
              </a:solidFill>
              <a:latin typeface="Arial"/>
              <a:cs typeface="Arial"/>
            </a:endParaRPr>
          </a:p>
          <a:p>
            <a:pPr marL="114300" lvl="0" indent="0">
              <a:buNone/>
            </a:pPr>
            <a:r>
              <a:rPr lang="es-ES_tradnl" sz="1400" b="1" dirty="0" smtClean="0">
                <a:solidFill>
                  <a:srgbClr val="008000"/>
                </a:solidFill>
                <a:latin typeface="Arial"/>
                <a:cs typeface="Arial"/>
              </a:rPr>
              <a:t>   </a:t>
            </a:r>
            <a:r>
              <a:rPr lang="es-ES_tradnl" sz="1400" b="1" dirty="0" smtClean="0">
                <a:solidFill>
                  <a:srgbClr val="595959"/>
                </a:solidFill>
                <a:latin typeface="Arial"/>
                <a:cs typeface="Arial"/>
              </a:rPr>
              <a:t>   Detonar </a:t>
            </a:r>
            <a:r>
              <a:rPr lang="es-ES_tradnl" sz="1400" b="1" dirty="0">
                <a:solidFill>
                  <a:srgbClr val="595959"/>
                </a:solidFill>
                <a:latin typeface="Arial"/>
                <a:cs typeface="Arial"/>
              </a:rPr>
              <a:t>la actividad económica y la generación </a:t>
            </a:r>
            <a:r>
              <a:rPr lang="es-ES_tradnl" sz="1400" b="1" dirty="0" smtClean="0">
                <a:solidFill>
                  <a:srgbClr val="595959"/>
                </a:solidFill>
                <a:latin typeface="Arial"/>
                <a:cs typeface="Arial"/>
              </a:rPr>
              <a:t>de</a:t>
            </a:r>
          </a:p>
          <a:p>
            <a:pPr marL="114300" lvl="0" indent="0">
              <a:buNone/>
            </a:pPr>
            <a:r>
              <a:rPr lang="es-ES_tradnl" sz="1400" b="1" dirty="0" smtClean="0">
                <a:solidFill>
                  <a:srgbClr val="595959"/>
                </a:solidFill>
                <a:latin typeface="Arial"/>
                <a:cs typeface="Arial"/>
              </a:rPr>
              <a:t>      empleos</a:t>
            </a:r>
            <a:r>
              <a:rPr lang="es-ES_tradnl" sz="1400" b="1" dirty="0">
                <a:solidFill>
                  <a:srgbClr val="595959"/>
                </a:solidFill>
                <a:latin typeface="Arial"/>
                <a:cs typeface="Arial"/>
              </a:rPr>
              <a:t>.</a:t>
            </a:r>
            <a:endParaRPr lang="es-ES_tradnl" sz="1400" dirty="0">
              <a:solidFill>
                <a:srgbClr val="595959"/>
              </a:solidFill>
              <a:latin typeface="Arial"/>
              <a:cs typeface="Arial"/>
            </a:endParaRPr>
          </a:p>
          <a:p>
            <a:pPr marL="266700" indent="0">
              <a:buNone/>
            </a:pPr>
            <a:endParaRPr lang="es-MX" sz="1400" dirty="0" smtClean="0">
              <a:solidFill>
                <a:srgbClr val="000000"/>
              </a:solidFill>
              <a:latin typeface="Arial"/>
              <a:cs typeface="Arial"/>
            </a:endParaRPr>
          </a:p>
        </p:txBody>
      </p:sp>
    </p:spTree>
    <p:extLst>
      <p:ext uri="{BB962C8B-B14F-4D97-AF65-F5344CB8AC3E}">
        <p14:creationId xmlns:p14="http://schemas.microsoft.com/office/powerpoint/2010/main" val="33503619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81" y="6056"/>
            <a:ext cx="9133911" cy="6849064"/>
          </a:xfrm>
          <a:prstGeom prst="rect">
            <a:avLst/>
          </a:prstGeom>
          <a:noFill/>
          <a:ln w="9525">
            <a:noFill/>
            <a:miter lim="800000"/>
            <a:headEnd/>
            <a:tailEnd/>
          </a:ln>
          <a:effectLst/>
        </p:spPr>
      </p:pic>
      <p:sp>
        <p:nvSpPr>
          <p:cNvPr id="4" name="Text Box 11"/>
          <p:cNvSpPr txBox="1">
            <a:spLocks noChangeArrowheads="1"/>
          </p:cNvSpPr>
          <p:nvPr/>
        </p:nvSpPr>
        <p:spPr bwMode="auto">
          <a:xfrm>
            <a:off x="1475656" y="2636912"/>
            <a:ext cx="6552728" cy="3488944"/>
          </a:xfrm>
          <a:prstGeom prst="rect">
            <a:avLst/>
          </a:prstGeom>
          <a:noFill/>
          <a:ln w="9525">
            <a:noFill/>
            <a:miter lim="800000"/>
            <a:headEnd/>
            <a:tailEnd/>
          </a:ln>
        </p:spPr>
        <p:txBody>
          <a:bodyPr wrap="square" lIns="102401" tIns="51201" rIns="102401" bIns="51201">
            <a:spAutoFit/>
          </a:bodyPr>
          <a:lstStyle/>
          <a:p>
            <a:pPr algn="ctr">
              <a:buClr>
                <a:srgbClr val="CCCC00"/>
              </a:buClr>
              <a:buFont typeface="Wingdings" pitchFamily="2" charset="2"/>
              <a:buNone/>
            </a:pPr>
            <a:r>
              <a:rPr lang="es-MX" sz="3600" b="1" dirty="0" smtClean="0">
                <a:solidFill>
                  <a:srgbClr val="FFFFFF"/>
                </a:solidFill>
                <a:cs typeface="Times New Roman" pitchFamily="18" charset="0"/>
              </a:rPr>
              <a:t>¡Gracias!</a:t>
            </a:r>
          </a:p>
          <a:p>
            <a:pPr algn="ctr">
              <a:buClr>
                <a:srgbClr val="CCCC00"/>
              </a:buClr>
              <a:buFont typeface="Wingdings" pitchFamily="2" charset="2"/>
              <a:buNone/>
            </a:pPr>
            <a:endParaRPr lang="es-MX" sz="2400" b="1" dirty="0">
              <a:solidFill>
                <a:srgbClr val="FFFFFF"/>
              </a:solidFill>
              <a:cs typeface="Times New Roman" pitchFamily="18" charset="0"/>
            </a:endParaRPr>
          </a:p>
          <a:p>
            <a:pPr algn="ctr">
              <a:buClr>
                <a:srgbClr val="CCCC00"/>
              </a:buClr>
              <a:buFont typeface="Wingdings" pitchFamily="2" charset="2"/>
              <a:buNone/>
            </a:pPr>
            <a:endParaRPr lang="es-MX" sz="2400" b="1" dirty="0" smtClean="0">
              <a:solidFill>
                <a:srgbClr val="FFFFFF"/>
              </a:solidFill>
              <a:cs typeface="Times New Roman" pitchFamily="18" charset="0"/>
            </a:endParaRPr>
          </a:p>
          <a:p>
            <a:pPr algn="ctr">
              <a:buClr>
                <a:srgbClr val="CCCC00"/>
              </a:buClr>
              <a:buFont typeface="Wingdings" pitchFamily="2" charset="2"/>
              <a:buNone/>
            </a:pPr>
            <a:endParaRPr lang="es-MX" sz="2400" b="1" dirty="0" smtClean="0">
              <a:solidFill>
                <a:srgbClr val="FFFFFF"/>
              </a:solidFill>
              <a:cs typeface="Times New Roman" pitchFamily="18" charset="0"/>
            </a:endParaRPr>
          </a:p>
          <a:p>
            <a:pPr algn="ctr">
              <a:buClr>
                <a:srgbClr val="CCCC00"/>
              </a:buClr>
              <a:buFont typeface="Wingdings" pitchFamily="2" charset="2"/>
              <a:buNone/>
            </a:pPr>
            <a:endParaRPr lang="es-MX" sz="2400" b="1" dirty="0">
              <a:solidFill>
                <a:srgbClr val="FFFFFF"/>
              </a:solidFill>
              <a:cs typeface="Times New Roman" pitchFamily="18" charset="0"/>
            </a:endParaRPr>
          </a:p>
          <a:p>
            <a:pPr algn="ctr">
              <a:buClr>
                <a:srgbClr val="CCCC00"/>
              </a:buClr>
              <a:buFont typeface="Wingdings" pitchFamily="2" charset="2"/>
              <a:buNone/>
            </a:pPr>
            <a:endParaRPr lang="es-MX" sz="2400" b="1" dirty="0" smtClean="0">
              <a:solidFill>
                <a:srgbClr val="FFFFFF"/>
              </a:solidFill>
              <a:cs typeface="Times New Roman" pitchFamily="18" charset="0"/>
            </a:endParaRPr>
          </a:p>
          <a:p>
            <a:pPr algn="ctr">
              <a:buClr>
                <a:srgbClr val="CCCC00"/>
              </a:buClr>
              <a:buFont typeface="Wingdings" pitchFamily="2" charset="2"/>
              <a:buNone/>
            </a:pPr>
            <a:r>
              <a:rPr lang="es-MX" sz="2000" b="1" dirty="0" smtClean="0">
                <a:solidFill>
                  <a:srgbClr val="FFFFFF"/>
                </a:solidFill>
                <a:cs typeface="Times New Roman" pitchFamily="18" charset="0"/>
              </a:rPr>
              <a:t>Estamos </a:t>
            </a:r>
            <a:r>
              <a:rPr lang="es-MX" sz="2000" b="1" dirty="0">
                <a:solidFill>
                  <a:srgbClr val="FFFFFF"/>
                </a:solidFill>
                <a:cs typeface="Times New Roman" pitchFamily="18" charset="0"/>
              </a:rPr>
              <a:t>a un clic de distancia</a:t>
            </a:r>
            <a:r>
              <a:rPr lang="es-MX" sz="2000" b="1" dirty="0" smtClean="0">
                <a:solidFill>
                  <a:srgbClr val="FFFFFF"/>
                </a:solidFill>
                <a:cs typeface="Times New Roman" pitchFamily="18" charset="0"/>
              </a:rPr>
              <a:t>!</a:t>
            </a:r>
            <a:endParaRPr lang="es-MX" sz="2000" dirty="0" smtClean="0">
              <a:solidFill>
                <a:srgbClr val="FFFFFF"/>
              </a:solidFill>
              <a:cs typeface="Times New Roman" pitchFamily="18" charset="0"/>
            </a:endParaRPr>
          </a:p>
          <a:p>
            <a:pPr algn="ctr">
              <a:buClr>
                <a:srgbClr val="CCCC00"/>
              </a:buClr>
              <a:buFont typeface="Wingdings" pitchFamily="2" charset="2"/>
              <a:buNone/>
            </a:pPr>
            <a:r>
              <a:rPr lang="es-MX" sz="2000" dirty="0" smtClean="0">
                <a:solidFill>
                  <a:srgbClr val="FFFFFF"/>
                </a:solidFill>
                <a:cs typeface="Times New Roman" pitchFamily="18" charset="0"/>
              </a:rPr>
              <a:t>www.iieg.gob.mx</a:t>
            </a:r>
          </a:p>
          <a:p>
            <a:pPr algn="ctr">
              <a:buClr>
                <a:srgbClr val="CCCC00"/>
              </a:buClr>
              <a:buFont typeface="Wingdings" pitchFamily="2" charset="2"/>
              <a:buNone/>
            </a:pPr>
            <a:endParaRPr lang="es-MX" sz="2400" dirty="0" smtClean="0">
              <a:solidFill>
                <a:srgbClr val="FFFFFF"/>
              </a:solidFill>
              <a:cs typeface="Times New Roman" pitchFamily="18" charset="0"/>
            </a:endParaRPr>
          </a:p>
        </p:txBody>
      </p:sp>
    </p:spTree>
    <p:extLst>
      <p:ext uri="{BB962C8B-B14F-4D97-AF65-F5344CB8AC3E}">
        <p14:creationId xmlns:p14="http://schemas.microsoft.com/office/powerpoint/2010/main" val="1817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9144000" cy="6858000"/>
          </a:xfrm>
          <a:prstGeom prst="rect">
            <a:avLst/>
          </a:prstGeom>
          <a:solidFill>
            <a:srgbClr val="2A2B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Text Box 11"/>
          <p:cNvSpPr txBox="1">
            <a:spLocks noChangeArrowheads="1"/>
          </p:cNvSpPr>
          <p:nvPr/>
        </p:nvSpPr>
        <p:spPr bwMode="auto">
          <a:xfrm>
            <a:off x="3665207" y="1731963"/>
            <a:ext cx="3681759" cy="4443052"/>
          </a:xfrm>
          <a:prstGeom prst="rect">
            <a:avLst/>
          </a:prstGeom>
          <a:noFill/>
          <a:ln w="9525">
            <a:noFill/>
            <a:miter lim="800000"/>
            <a:headEnd/>
            <a:tailEnd/>
          </a:ln>
        </p:spPr>
        <p:txBody>
          <a:bodyPr wrap="square" lIns="102401" tIns="51201" rIns="102401" bIns="51201">
            <a:spAutoFit/>
          </a:bodyPr>
          <a:lstStyle/>
          <a:p>
            <a:pPr>
              <a:buClr>
                <a:srgbClr val="CCCC00"/>
              </a:buClr>
              <a:buFont typeface="Wingdings" pitchFamily="2" charset="2"/>
              <a:buNone/>
            </a:pPr>
            <a:r>
              <a:rPr lang="es-MX" sz="1400" b="1" dirty="0" smtClean="0">
                <a:solidFill>
                  <a:schemeClr val="bg1"/>
                </a:solidFill>
                <a:cs typeface="Times New Roman" pitchFamily="18" charset="0"/>
              </a:rPr>
              <a:t>Unidad </a:t>
            </a:r>
            <a:r>
              <a:rPr lang="es-MX" sz="1400" b="1" dirty="0">
                <a:solidFill>
                  <a:schemeClr val="bg1"/>
                </a:solidFill>
                <a:cs typeface="Times New Roman" pitchFamily="18" charset="0"/>
              </a:rPr>
              <a:t>Geográfica-Ambiental</a:t>
            </a:r>
          </a:p>
          <a:p>
            <a:pPr>
              <a:buClr>
                <a:srgbClr val="CCCC00"/>
              </a:buClr>
              <a:buFont typeface="Wingdings" pitchFamily="2" charset="2"/>
              <a:buNone/>
            </a:pPr>
            <a:r>
              <a:rPr lang="es-MX" sz="1400" dirty="0">
                <a:solidFill>
                  <a:schemeClr val="bg1">
                    <a:lumMod val="75000"/>
                  </a:schemeClr>
                </a:solidFill>
                <a:cs typeface="Times New Roman" pitchFamily="18" charset="0"/>
              </a:rPr>
              <a:t>Av. Pirules No. 71</a:t>
            </a:r>
          </a:p>
          <a:p>
            <a:pPr>
              <a:buClr>
                <a:srgbClr val="CCCC00"/>
              </a:buClr>
              <a:buFont typeface="Wingdings" pitchFamily="2" charset="2"/>
              <a:buNone/>
            </a:pPr>
            <a:r>
              <a:rPr lang="es-MX" sz="1400" dirty="0">
                <a:solidFill>
                  <a:schemeClr val="bg1">
                    <a:lumMod val="75000"/>
                  </a:schemeClr>
                </a:solidFill>
                <a:cs typeface="Times New Roman" pitchFamily="18" charset="0"/>
              </a:rPr>
              <a:t>Col. Ciudad Granja  C.P.45010</a:t>
            </a:r>
          </a:p>
          <a:p>
            <a:pPr>
              <a:buClr>
                <a:srgbClr val="CCCC00"/>
              </a:buClr>
              <a:buFont typeface="Wingdings" pitchFamily="2" charset="2"/>
              <a:buNone/>
            </a:pPr>
            <a:r>
              <a:rPr lang="es-MX" sz="1400" dirty="0">
                <a:solidFill>
                  <a:schemeClr val="bg1">
                    <a:lumMod val="75000"/>
                  </a:schemeClr>
                </a:solidFill>
                <a:cs typeface="Times New Roman" pitchFamily="18" charset="0"/>
              </a:rPr>
              <a:t>Zapopan, Jalisco, México</a:t>
            </a:r>
          </a:p>
          <a:p>
            <a:pPr>
              <a:buClr>
                <a:srgbClr val="CCCC00"/>
              </a:buClr>
              <a:buFont typeface="Wingdings" pitchFamily="2" charset="2"/>
              <a:buNone/>
            </a:pPr>
            <a:r>
              <a:rPr lang="es-MX" sz="1400" dirty="0">
                <a:solidFill>
                  <a:schemeClr val="bg1">
                    <a:lumMod val="75000"/>
                  </a:schemeClr>
                </a:solidFill>
                <a:cs typeface="Times New Roman" pitchFamily="18" charset="0"/>
              </a:rPr>
              <a:t>Tel. (33) 3777-1770</a:t>
            </a:r>
          </a:p>
          <a:p>
            <a:pPr>
              <a:buClr>
                <a:srgbClr val="CCCC00"/>
              </a:buClr>
              <a:buFont typeface="Wingdings" pitchFamily="2" charset="2"/>
              <a:buNone/>
            </a:pPr>
            <a:endParaRPr lang="es-MX" sz="1400" b="1" dirty="0" smtClean="0">
              <a:solidFill>
                <a:schemeClr val="bg1"/>
              </a:solidFill>
              <a:cs typeface="Times New Roman" pitchFamily="18" charset="0"/>
            </a:endParaRPr>
          </a:p>
          <a:p>
            <a:pPr>
              <a:buClr>
                <a:srgbClr val="CCCC00"/>
              </a:buClr>
              <a:buFont typeface="Wingdings" pitchFamily="2" charset="2"/>
              <a:buNone/>
            </a:pPr>
            <a:endParaRPr lang="es-MX" sz="1400" b="1" dirty="0">
              <a:solidFill>
                <a:schemeClr val="bg1"/>
              </a:solidFill>
              <a:cs typeface="Times New Roman" pitchFamily="18" charset="0"/>
            </a:endParaRPr>
          </a:p>
          <a:p>
            <a:pPr>
              <a:buClr>
                <a:srgbClr val="CCCC00"/>
              </a:buClr>
              <a:buFont typeface="Wingdings" pitchFamily="2" charset="2"/>
              <a:buNone/>
            </a:pPr>
            <a:r>
              <a:rPr lang="es-MX" sz="1400" b="1" dirty="0">
                <a:solidFill>
                  <a:schemeClr val="bg1"/>
                </a:solidFill>
                <a:cs typeface="Times New Roman" pitchFamily="18" charset="0"/>
              </a:rPr>
              <a:t>Unidad Económico-Financiera</a:t>
            </a:r>
          </a:p>
          <a:p>
            <a:pPr>
              <a:buClr>
                <a:srgbClr val="CCCC00"/>
              </a:buClr>
              <a:buFont typeface="Wingdings" pitchFamily="2" charset="2"/>
              <a:buNone/>
            </a:pPr>
            <a:r>
              <a:rPr lang="es-MX" sz="1400" dirty="0">
                <a:solidFill>
                  <a:srgbClr val="BFBFBF"/>
                </a:solidFill>
                <a:cs typeface="Times New Roman" pitchFamily="18" charset="0"/>
              </a:rPr>
              <a:t>López Cotilla No. 1505 1er Piso </a:t>
            </a:r>
          </a:p>
          <a:p>
            <a:pPr>
              <a:buClr>
                <a:srgbClr val="CCCC00"/>
              </a:buClr>
              <a:buFont typeface="Wingdings" pitchFamily="2" charset="2"/>
              <a:buNone/>
            </a:pPr>
            <a:r>
              <a:rPr lang="es-MX" sz="1400" dirty="0">
                <a:solidFill>
                  <a:srgbClr val="BFBFBF"/>
                </a:solidFill>
                <a:cs typeface="Times New Roman" pitchFamily="18" charset="0"/>
              </a:rPr>
              <a:t>Col. Americana  C.P.44140</a:t>
            </a:r>
          </a:p>
          <a:p>
            <a:pPr>
              <a:buClr>
                <a:srgbClr val="CCCC00"/>
              </a:buClr>
              <a:buFont typeface="Wingdings" pitchFamily="2" charset="2"/>
              <a:buNone/>
            </a:pPr>
            <a:r>
              <a:rPr lang="es-MX" sz="1400" dirty="0">
                <a:solidFill>
                  <a:srgbClr val="BFBFBF"/>
                </a:solidFill>
                <a:cs typeface="Times New Roman" pitchFamily="18" charset="0"/>
              </a:rPr>
              <a:t>Guadalajara, Jalisco, México</a:t>
            </a:r>
          </a:p>
          <a:p>
            <a:pPr>
              <a:buClr>
                <a:srgbClr val="CCCC00"/>
              </a:buClr>
              <a:buFont typeface="Wingdings" pitchFamily="2" charset="2"/>
              <a:buNone/>
            </a:pPr>
            <a:r>
              <a:rPr lang="es-MX" sz="1400" dirty="0">
                <a:solidFill>
                  <a:srgbClr val="BFBFBF"/>
                </a:solidFill>
                <a:cs typeface="Times New Roman" pitchFamily="18" charset="0"/>
              </a:rPr>
              <a:t>Tel. (33) 3678-</a:t>
            </a:r>
            <a:r>
              <a:rPr lang="es-MX" sz="1400" dirty="0" smtClean="0">
                <a:solidFill>
                  <a:srgbClr val="BFBFBF"/>
                </a:solidFill>
                <a:cs typeface="Times New Roman" pitchFamily="18" charset="0"/>
              </a:rPr>
              <a:t>2075</a:t>
            </a:r>
          </a:p>
          <a:p>
            <a:pPr>
              <a:buClr>
                <a:srgbClr val="CCCC00"/>
              </a:buClr>
              <a:buFont typeface="Wingdings" pitchFamily="2" charset="2"/>
              <a:buNone/>
            </a:pPr>
            <a:endParaRPr lang="es-MX" sz="1400" dirty="0" smtClean="0">
              <a:solidFill>
                <a:schemeClr val="bg1"/>
              </a:solidFill>
              <a:cs typeface="Times New Roman" pitchFamily="18" charset="0"/>
            </a:endParaRPr>
          </a:p>
          <a:p>
            <a:pPr>
              <a:buClr>
                <a:srgbClr val="CCCC00"/>
              </a:buClr>
              <a:buFont typeface="Wingdings" pitchFamily="2" charset="2"/>
              <a:buNone/>
            </a:pPr>
            <a:endParaRPr lang="es-MX" sz="1400" dirty="0">
              <a:solidFill>
                <a:schemeClr val="bg1"/>
              </a:solidFill>
              <a:cs typeface="Times New Roman" pitchFamily="18" charset="0"/>
            </a:endParaRPr>
          </a:p>
          <a:p>
            <a:pPr>
              <a:buClr>
                <a:srgbClr val="CCCC00"/>
              </a:buClr>
              <a:buFont typeface="Wingdings" pitchFamily="2" charset="2"/>
              <a:buNone/>
            </a:pPr>
            <a:r>
              <a:rPr lang="es-MX" sz="1400" b="1" dirty="0">
                <a:solidFill>
                  <a:schemeClr val="bg1"/>
                </a:solidFill>
                <a:cs typeface="Times New Roman" pitchFamily="18" charset="0"/>
              </a:rPr>
              <a:t>Unidad </a:t>
            </a:r>
            <a:r>
              <a:rPr lang="es-MX" sz="1400" b="1" dirty="0" smtClean="0">
                <a:solidFill>
                  <a:schemeClr val="bg1"/>
                </a:solidFill>
                <a:cs typeface="Times New Roman" pitchFamily="18" charset="0"/>
              </a:rPr>
              <a:t>Socio-Demográfica</a:t>
            </a:r>
            <a:endParaRPr lang="es-MX" sz="1400" b="1" dirty="0">
              <a:solidFill>
                <a:schemeClr val="bg1"/>
              </a:solidFill>
              <a:cs typeface="Times New Roman" pitchFamily="18" charset="0"/>
            </a:endParaRPr>
          </a:p>
          <a:p>
            <a:pPr>
              <a:buClr>
                <a:srgbClr val="CCCC00"/>
              </a:buClr>
              <a:buFont typeface="Wingdings" pitchFamily="2" charset="2"/>
              <a:buNone/>
            </a:pPr>
            <a:r>
              <a:rPr lang="es-MX" sz="1400" dirty="0" smtClean="0">
                <a:solidFill>
                  <a:srgbClr val="BFBFBF"/>
                </a:solidFill>
                <a:cs typeface="Times New Roman" pitchFamily="18" charset="0"/>
              </a:rPr>
              <a:t>Penitenciaría No</a:t>
            </a:r>
            <a:r>
              <a:rPr lang="es-MX" sz="1400" dirty="0">
                <a:solidFill>
                  <a:srgbClr val="BFBFBF"/>
                </a:solidFill>
                <a:cs typeface="Times New Roman" pitchFamily="18" charset="0"/>
              </a:rPr>
              <a:t>. </a:t>
            </a:r>
            <a:r>
              <a:rPr lang="es-MX" sz="1400" dirty="0" smtClean="0">
                <a:solidFill>
                  <a:srgbClr val="BFBFBF"/>
                </a:solidFill>
                <a:cs typeface="Times New Roman" pitchFamily="18" charset="0"/>
              </a:rPr>
              <a:t>180</a:t>
            </a:r>
            <a:endParaRPr lang="es-MX" sz="1400" dirty="0">
              <a:solidFill>
                <a:srgbClr val="BFBFBF"/>
              </a:solidFill>
              <a:cs typeface="Times New Roman" pitchFamily="18" charset="0"/>
            </a:endParaRPr>
          </a:p>
          <a:p>
            <a:pPr>
              <a:buClr>
                <a:srgbClr val="CCCC00"/>
              </a:buClr>
              <a:buFont typeface="Wingdings" pitchFamily="2" charset="2"/>
              <a:buNone/>
            </a:pPr>
            <a:r>
              <a:rPr lang="es-MX" sz="1400" dirty="0">
                <a:solidFill>
                  <a:srgbClr val="BFBFBF"/>
                </a:solidFill>
                <a:cs typeface="Times New Roman" pitchFamily="18" charset="0"/>
              </a:rPr>
              <a:t>Col. </a:t>
            </a:r>
            <a:r>
              <a:rPr lang="es-MX" sz="1400" dirty="0" smtClean="0">
                <a:solidFill>
                  <a:srgbClr val="BFBFBF"/>
                </a:solidFill>
                <a:cs typeface="Times New Roman" pitchFamily="18" charset="0"/>
              </a:rPr>
              <a:t>Centro C.P. 44100</a:t>
            </a:r>
            <a:endParaRPr lang="es-MX" sz="1400" dirty="0">
              <a:solidFill>
                <a:srgbClr val="BFBFBF"/>
              </a:solidFill>
              <a:cs typeface="Times New Roman" pitchFamily="18" charset="0"/>
            </a:endParaRPr>
          </a:p>
          <a:p>
            <a:pPr>
              <a:buClr>
                <a:srgbClr val="CCCC00"/>
              </a:buClr>
              <a:buFont typeface="Wingdings" pitchFamily="2" charset="2"/>
              <a:buNone/>
            </a:pPr>
            <a:r>
              <a:rPr lang="es-MX" sz="1400" dirty="0">
                <a:solidFill>
                  <a:srgbClr val="BFBFBF"/>
                </a:solidFill>
                <a:cs typeface="Times New Roman" pitchFamily="18" charset="0"/>
              </a:rPr>
              <a:t>Guadalajara, Jalisco, México</a:t>
            </a:r>
          </a:p>
          <a:p>
            <a:pPr>
              <a:buClr>
                <a:srgbClr val="CCCC00"/>
              </a:buClr>
              <a:buFont typeface="Wingdings" pitchFamily="2" charset="2"/>
              <a:buNone/>
            </a:pPr>
            <a:r>
              <a:rPr lang="es-MX" sz="1400" dirty="0">
                <a:solidFill>
                  <a:srgbClr val="BFBFBF"/>
                </a:solidFill>
                <a:cs typeface="Times New Roman" pitchFamily="18" charset="0"/>
              </a:rPr>
              <a:t>Tel. (33) 3678-2075</a:t>
            </a:r>
          </a:p>
          <a:p>
            <a:pPr>
              <a:buClr>
                <a:srgbClr val="CCCC00"/>
              </a:buClr>
              <a:buFont typeface="Wingdings" pitchFamily="2" charset="2"/>
              <a:buNone/>
            </a:pPr>
            <a:endParaRPr lang="es-MX" sz="1600" dirty="0">
              <a:solidFill>
                <a:schemeClr val="bg1"/>
              </a:solidFill>
              <a:cs typeface="Times New Roman" pitchFamily="18" charset="0"/>
            </a:endParaRPr>
          </a:p>
        </p:txBody>
      </p:sp>
      <p:pic>
        <p:nvPicPr>
          <p:cNvPr id="12" name="Imagen 11" descr="contact.png"/>
          <p:cNvPicPr>
            <a:picLocks noChangeAspect="1"/>
          </p:cNvPicPr>
          <p:nvPr/>
        </p:nvPicPr>
        <p:blipFill rotWithShape="1">
          <a:blip r:embed="rId3">
            <a:alphaModFix amt="8000"/>
            <a:extLst>
              <a:ext uri="{28A0092B-C50C-407E-A947-70E740481C1C}">
                <a14:useLocalDpi xmlns:a14="http://schemas.microsoft.com/office/drawing/2010/main" val="0"/>
              </a:ext>
            </a:extLst>
          </a:blip>
          <a:srcRect l="10491"/>
          <a:stretch/>
        </p:blipFill>
        <p:spPr>
          <a:xfrm>
            <a:off x="0" y="1598302"/>
            <a:ext cx="2699792" cy="2361800"/>
          </a:xfrm>
          <a:prstGeom prst="rect">
            <a:avLst/>
          </a:prstGeom>
        </p:spPr>
      </p:pic>
      <p:pic>
        <p:nvPicPr>
          <p:cNvPr id="13" name="Imagen 12" descr="flech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518" y="1772816"/>
            <a:ext cx="229886" cy="229886"/>
          </a:xfrm>
          <a:prstGeom prst="rect">
            <a:avLst/>
          </a:prstGeom>
        </p:spPr>
      </p:pic>
      <p:pic>
        <p:nvPicPr>
          <p:cNvPr id="14" name="Imagen 13" descr="flech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518" y="3284984"/>
            <a:ext cx="229886" cy="229886"/>
          </a:xfrm>
          <a:prstGeom prst="rect">
            <a:avLst/>
          </a:prstGeom>
        </p:spPr>
      </p:pic>
      <p:pic>
        <p:nvPicPr>
          <p:cNvPr id="15" name="Imagen 14" descr="flech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4518" y="4783290"/>
            <a:ext cx="229886" cy="229886"/>
          </a:xfrm>
          <a:prstGeom prst="rect">
            <a:avLst/>
          </a:prstGeom>
        </p:spPr>
      </p:pic>
    </p:spTree>
    <p:extLst>
      <p:ext uri="{BB962C8B-B14F-4D97-AF65-F5344CB8AC3E}">
        <p14:creationId xmlns:p14="http://schemas.microsoft.com/office/powerpoint/2010/main" val="3939351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22587" y="812800"/>
            <a:ext cx="5934333"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3175" indent="3175">
              <a:buNone/>
            </a:pPr>
            <a:r>
              <a:rPr lang="es-MX" sz="1400" b="1" dirty="0" smtClean="0">
                <a:solidFill>
                  <a:srgbClr val="800000"/>
                </a:solidFill>
                <a:latin typeface="Arial"/>
                <a:cs typeface="Arial"/>
              </a:rPr>
              <a:t>5. Presentación </a:t>
            </a:r>
            <a:r>
              <a:rPr lang="es-MX" sz="1400" b="1" dirty="0">
                <a:solidFill>
                  <a:srgbClr val="800000"/>
                </a:solidFill>
                <a:latin typeface="Arial"/>
                <a:cs typeface="Arial"/>
              </a:rPr>
              <a:t>de </a:t>
            </a:r>
            <a:r>
              <a:rPr lang="es-MX" sz="1400" b="1" dirty="0" smtClean="0">
                <a:solidFill>
                  <a:srgbClr val="800000"/>
                </a:solidFill>
                <a:latin typeface="Arial"/>
                <a:cs typeface="Arial"/>
              </a:rPr>
              <a:t>proyectos </a:t>
            </a:r>
            <a:r>
              <a:rPr lang="es-MX" sz="1400" b="1" dirty="0">
                <a:solidFill>
                  <a:srgbClr val="800000"/>
                </a:solidFill>
                <a:latin typeface="Arial"/>
                <a:cs typeface="Arial"/>
              </a:rPr>
              <a:t>actualmente en proceso y próximos a realizar. </a:t>
            </a:r>
          </a:p>
          <a:p>
            <a:pPr marL="3175" indent="3175">
              <a:buNone/>
            </a:pPr>
            <a:endParaRPr lang="es-MX" sz="1400" b="1" dirty="0">
              <a:solidFill>
                <a:srgbClr val="000000"/>
              </a:solidFill>
              <a:latin typeface="Arial"/>
              <a:cs typeface="Arial"/>
            </a:endParaRPr>
          </a:p>
          <a:p>
            <a:pPr marL="3175" indent="3175" algn="just">
              <a:buNone/>
            </a:pPr>
            <a:r>
              <a:rPr lang="es-MX" sz="1400" b="1" dirty="0" smtClean="0">
                <a:solidFill>
                  <a:srgbClr val="800000"/>
                </a:solidFill>
                <a:latin typeface="Arial"/>
                <a:cs typeface="Arial"/>
              </a:rPr>
              <a:t>5.1.- Unidad </a:t>
            </a:r>
            <a:r>
              <a:rPr lang="es-MX" sz="1400" b="1" dirty="0">
                <a:solidFill>
                  <a:srgbClr val="800000"/>
                </a:solidFill>
                <a:latin typeface="Arial"/>
                <a:cs typeface="Arial"/>
              </a:rPr>
              <a:t>Económico </a:t>
            </a:r>
            <a:r>
              <a:rPr lang="es-MX" sz="1400" b="1" dirty="0" smtClean="0">
                <a:solidFill>
                  <a:srgbClr val="800000"/>
                </a:solidFill>
                <a:latin typeface="Arial"/>
                <a:cs typeface="Arial"/>
              </a:rPr>
              <a:t>Financiera</a:t>
            </a:r>
          </a:p>
          <a:p>
            <a:pPr marL="3175" indent="3175" algn="just">
              <a:buNone/>
            </a:pPr>
            <a:endParaRPr lang="es-MX" sz="1400" b="1" dirty="0">
              <a:solidFill>
                <a:srgbClr val="800000"/>
              </a:solidFill>
              <a:latin typeface="Arial"/>
              <a:cs typeface="Arial"/>
            </a:endParaRPr>
          </a:p>
          <a:p>
            <a:pPr marL="541338" indent="-274638">
              <a:buNone/>
            </a:pPr>
            <a:r>
              <a:rPr lang="es-MX" sz="1400" dirty="0" smtClean="0">
                <a:solidFill>
                  <a:srgbClr val="000000"/>
                </a:solidFill>
                <a:latin typeface="Arial"/>
                <a:cs typeface="Arial"/>
              </a:rPr>
              <a:t>• Proyectos de Jalisco Competitivo SEDECO.</a:t>
            </a:r>
          </a:p>
          <a:p>
            <a:pPr marL="541338" indent="-274638">
              <a:buNone/>
            </a:pPr>
            <a:r>
              <a:rPr lang="es-MX" sz="1400" dirty="0">
                <a:solidFill>
                  <a:srgbClr val="000000"/>
                </a:solidFill>
                <a:latin typeface="Arial"/>
                <a:cs typeface="Arial"/>
              </a:rPr>
              <a:t>• </a:t>
            </a:r>
            <a:r>
              <a:rPr lang="es-MX" sz="1400" dirty="0" smtClean="0">
                <a:solidFill>
                  <a:srgbClr val="000000"/>
                </a:solidFill>
                <a:latin typeface="Arial"/>
                <a:cs typeface="Arial"/>
              </a:rPr>
              <a:t>Directorio de Comercio Exterior.</a:t>
            </a:r>
          </a:p>
          <a:p>
            <a:pPr marL="541338" indent="-274638">
              <a:buNone/>
            </a:pPr>
            <a:r>
              <a:rPr lang="es-MX" sz="1400" dirty="0" smtClean="0">
                <a:solidFill>
                  <a:srgbClr val="000000"/>
                </a:solidFill>
                <a:latin typeface="Arial"/>
                <a:cs typeface="Arial"/>
              </a:rPr>
              <a:t>• </a:t>
            </a:r>
            <a:r>
              <a:rPr lang="es-MX" sz="1400" dirty="0">
                <a:solidFill>
                  <a:srgbClr val="000000"/>
                </a:solidFill>
                <a:latin typeface="Arial"/>
                <a:cs typeface="Arial"/>
              </a:rPr>
              <a:t>Información E</a:t>
            </a:r>
            <a:r>
              <a:rPr lang="es-MX" sz="1400" dirty="0" smtClean="0">
                <a:solidFill>
                  <a:srgbClr val="000000"/>
                </a:solidFill>
                <a:latin typeface="Arial"/>
                <a:cs typeface="Arial"/>
              </a:rPr>
              <a:t>conómica </a:t>
            </a:r>
            <a:r>
              <a:rPr lang="es-MX" sz="1400" dirty="0">
                <a:solidFill>
                  <a:srgbClr val="000000"/>
                </a:solidFill>
                <a:latin typeface="Arial"/>
                <a:cs typeface="Arial"/>
              </a:rPr>
              <a:t>y S</a:t>
            </a:r>
            <a:r>
              <a:rPr lang="es-MX" sz="1400" dirty="0" smtClean="0">
                <a:solidFill>
                  <a:srgbClr val="000000"/>
                </a:solidFill>
                <a:latin typeface="Arial"/>
                <a:cs typeface="Arial"/>
              </a:rPr>
              <a:t>ociodemográfica </a:t>
            </a:r>
            <a:r>
              <a:rPr lang="es-MX" sz="1400" dirty="0">
                <a:solidFill>
                  <a:srgbClr val="000000"/>
                </a:solidFill>
                <a:latin typeface="Arial"/>
                <a:cs typeface="Arial"/>
              </a:rPr>
              <a:t>en Mapa </a:t>
            </a:r>
            <a:r>
              <a:rPr lang="es-MX" sz="1400" dirty="0" smtClean="0">
                <a:solidFill>
                  <a:srgbClr val="000000"/>
                </a:solidFill>
                <a:latin typeface="Arial"/>
                <a:cs typeface="Arial"/>
              </a:rPr>
              <a:t>Digital.</a:t>
            </a:r>
          </a:p>
          <a:p>
            <a:pPr marL="541338" indent="-274638">
              <a:buNone/>
            </a:pPr>
            <a:r>
              <a:rPr lang="es-MX" sz="1400" dirty="0">
                <a:solidFill>
                  <a:srgbClr val="000000"/>
                </a:solidFill>
                <a:latin typeface="Arial"/>
                <a:cs typeface="Arial"/>
              </a:rPr>
              <a:t>• Estudio de expectativas económicas del sector </a:t>
            </a:r>
            <a:r>
              <a:rPr lang="es-MX" sz="1400" dirty="0" smtClean="0">
                <a:solidFill>
                  <a:srgbClr val="000000"/>
                </a:solidFill>
                <a:latin typeface="Arial"/>
                <a:cs typeface="Arial"/>
              </a:rPr>
              <a:t>privado Jalisciense.</a:t>
            </a:r>
            <a:endParaRPr lang="es-MX" sz="1400" dirty="0">
              <a:solidFill>
                <a:srgbClr val="000000"/>
              </a:solidFill>
              <a:latin typeface="Arial"/>
              <a:cs typeface="Arial"/>
            </a:endParaRPr>
          </a:p>
          <a:p>
            <a:pPr marL="541338" indent="-274638">
              <a:buNone/>
            </a:pPr>
            <a:r>
              <a:rPr lang="es-MX" sz="1400" dirty="0">
                <a:solidFill>
                  <a:srgbClr val="000000"/>
                </a:solidFill>
                <a:latin typeface="Arial"/>
                <a:cs typeface="Arial"/>
              </a:rPr>
              <a:t>• Estudio de impacto económico Fiestas de Octubre 2014</a:t>
            </a:r>
            <a:r>
              <a:rPr lang="es-MX" sz="1400" dirty="0" smtClean="0">
                <a:solidFill>
                  <a:srgbClr val="000000"/>
                </a:solidFill>
                <a:latin typeface="Arial"/>
                <a:cs typeface="Arial"/>
              </a:rPr>
              <a:t>.</a:t>
            </a:r>
            <a:endParaRPr lang="es-MX" sz="1400" dirty="0">
              <a:solidFill>
                <a:srgbClr val="000000"/>
              </a:solidFill>
              <a:latin typeface="Arial"/>
              <a:cs typeface="Arial"/>
            </a:endParaRPr>
          </a:p>
        </p:txBody>
      </p:sp>
    </p:spTree>
    <p:extLst>
      <p:ext uri="{BB962C8B-B14F-4D97-AF65-F5344CB8AC3E}">
        <p14:creationId xmlns:p14="http://schemas.microsoft.com/office/powerpoint/2010/main" val="35226076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884488" y="768349"/>
            <a:ext cx="5770327" cy="597268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lvl="0"/>
            <a:r>
              <a:rPr lang="es-MX" sz="1400" b="1" dirty="0" smtClean="0">
                <a:solidFill>
                  <a:srgbClr val="008000"/>
                </a:solidFill>
                <a:latin typeface="Arial"/>
                <a:cs typeface="Arial"/>
              </a:rPr>
              <a:t>Proyectos de Jalisco Competitivo:</a:t>
            </a:r>
            <a:endParaRPr lang="es-MX" sz="1400" dirty="0" smtClean="0">
              <a:solidFill>
                <a:srgbClr val="008000"/>
              </a:solidFill>
              <a:latin typeface="Arial"/>
              <a:cs typeface="Arial"/>
            </a:endParaRPr>
          </a:p>
          <a:p>
            <a:pPr marL="114300" lvl="0" indent="0">
              <a:buNone/>
            </a:pPr>
            <a:endParaRPr lang="es-MX" sz="1400" b="1" dirty="0" smtClean="0">
              <a:solidFill>
                <a:srgbClr val="008000"/>
              </a:solidFill>
              <a:latin typeface="Arial"/>
              <a:cs typeface="Arial"/>
            </a:endParaRPr>
          </a:p>
          <a:p>
            <a:pPr marL="114300" lvl="0" indent="0">
              <a:buNone/>
            </a:pPr>
            <a:r>
              <a:rPr lang="es-MX" sz="1300" b="1" dirty="0" smtClean="0">
                <a:solidFill>
                  <a:schemeClr val="tx1">
                    <a:lumMod val="65000"/>
                    <a:lumOff val="35000"/>
                  </a:schemeClr>
                </a:solidFill>
                <a:latin typeface="Arial"/>
                <a:cs typeface="Arial"/>
              </a:rPr>
              <a:t>Sistema </a:t>
            </a:r>
            <a:r>
              <a:rPr lang="es-MX" sz="1300" b="1" dirty="0">
                <a:solidFill>
                  <a:schemeClr val="tx1">
                    <a:lumMod val="65000"/>
                    <a:lumOff val="35000"/>
                  </a:schemeClr>
                </a:solidFill>
                <a:latin typeface="Arial"/>
                <a:cs typeface="Arial"/>
              </a:rPr>
              <a:t>de Información SII </a:t>
            </a:r>
            <a:r>
              <a:rPr lang="es-MX" sz="1300" b="1" dirty="0" smtClean="0">
                <a:solidFill>
                  <a:schemeClr val="tx1">
                    <a:lumMod val="65000"/>
                    <a:lumOff val="35000"/>
                  </a:schemeClr>
                </a:solidFill>
                <a:latin typeface="Arial"/>
                <a:cs typeface="Arial"/>
              </a:rPr>
              <a:t>SEDECO (2014).</a:t>
            </a:r>
          </a:p>
          <a:p>
            <a:pPr algn="just"/>
            <a:r>
              <a:rPr lang="es-MX" sz="1300" dirty="0" smtClean="0">
                <a:solidFill>
                  <a:srgbClr val="7F7F7F"/>
                </a:solidFill>
                <a:latin typeface="Arial" panose="020B0604020202020204" pitchFamily="34" charset="0"/>
                <a:cs typeface="Arial" panose="020B0604020202020204" pitchFamily="34" charset="0"/>
              </a:rPr>
              <a:t>Consiste </a:t>
            </a:r>
            <a:r>
              <a:rPr lang="es-MX" sz="1300" dirty="0">
                <a:solidFill>
                  <a:srgbClr val="7F7F7F"/>
                </a:solidFill>
                <a:latin typeface="Arial" panose="020B0604020202020204" pitchFamily="34" charset="0"/>
                <a:cs typeface="Arial" panose="020B0604020202020204" pitchFamily="34" charset="0"/>
              </a:rPr>
              <a:t>en la concentración de la información de los apoyos y financiamientos que otorgan las direcciones generales, y organismos descentralizados de la Secretaría de Desarrollo Económico. </a:t>
            </a:r>
            <a:endParaRPr lang="es-MX" sz="1300" dirty="0" smtClean="0">
              <a:solidFill>
                <a:srgbClr val="7F7F7F"/>
              </a:solidFill>
              <a:latin typeface="Arial" panose="020B0604020202020204" pitchFamily="34" charset="0"/>
              <a:cs typeface="Arial" panose="020B0604020202020204" pitchFamily="34" charset="0"/>
            </a:endParaRPr>
          </a:p>
          <a:p>
            <a:pPr algn="just"/>
            <a:endParaRPr lang="es-MX" sz="1300" dirty="0" smtClean="0">
              <a:solidFill>
                <a:srgbClr val="7F7F7F"/>
              </a:solidFill>
              <a:latin typeface="Arial" panose="020B0604020202020204" pitchFamily="34" charset="0"/>
              <a:cs typeface="Arial" panose="020B0604020202020204" pitchFamily="34" charset="0"/>
            </a:endParaRPr>
          </a:p>
          <a:p>
            <a:pPr algn="just"/>
            <a:r>
              <a:rPr lang="es-MX" sz="1300" dirty="0" smtClean="0">
                <a:solidFill>
                  <a:srgbClr val="7F7F7F"/>
                </a:solidFill>
                <a:latin typeface="Arial" panose="020B0604020202020204" pitchFamily="34" charset="0"/>
                <a:cs typeface="Arial" panose="020B0604020202020204" pitchFamily="34" charset="0"/>
              </a:rPr>
              <a:t>Dicha </a:t>
            </a:r>
            <a:r>
              <a:rPr lang="es-MX" sz="1300" dirty="0">
                <a:solidFill>
                  <a:srgbClr val="7F7F7F"/>
                </a:solidFill>
                <a:latin typeface="Arial" panose="020B0604020202020204" pitchFamily="34" charset="0"/>
                <a:cs typeface="Arial" panose="020B0604020202020204" pitchFamily="34" charset="0"/>
              </a:rPr>
              <a:t>información será contenida  en una base de datos general, que a su vez conformará un sistema de inteligencia de análisis estadístico multidimensional, que permitirá a las autoridades correspondientes, así como  a cada área y organismo, conocer y monitorear el avance y cumplimiento en dichos apoyos, previamente plasmados en sus  respectivos Programas Operativos Anuales. </a:t>
            </a:r>
            <a:endParaRPr lang="es-MX" sz="1300" dirty="0" smtClean="0">
              <a:solidFill>
                <a:srgbClr val="7F7F7F"/>
              </a:solidFill>
              <a:latin typeface="Arial" panose="020B0604020202020204" pitchFamily="34" charset="0"/>
              <a:cs typeface="Arial" panose="020B0604020202020204" pitchFamily="34" charset="0"/>
            </a:endParaRPr>
          </a:p>
          <a:p>
            <a:pPr marL="114300" indent="0" algn="just">
              <a:buNone/>
            </a:pPr>
            <a:endParaRPr lang="es-MX" sz="1300" dirty="0" smtClean="0">
              <a:solidFill>
                <a:srgbClr val="7F7F7F"/>
              </a:solidFill>
              <a:latin typeface="Arial" panose="020B0604020202020204" pitchFamily="34" charset="0"/>
              <a:cs typeface="Arial" panose="020B0604020202020204" pitchFamily="34" charset="0"/>
            </a:endParaRPr>
          </a:p>
          <a:p>
            <a:pPr algn="just"/>
            <a:r>
              <a:rPr lang="es-MX" sz="1300" dirty="0" smtClean="0">
                <a:solidFill>
                  <a:srgbClr val="7F7F7F"/>
                </a:solidFill>
                <a:latin typeface="Arial" panose="020B0604020202020204" pitchFamily="34" charset="0"/>
                <a:cs typeface="Arial" panose="020B0604020202020204" pitchFamily="34" charset="0"/>
              </a:rPr>
              <a:t>Sistema </a:t>
            </a:r>
            <a:r>
              <a:rPr lang="es-MX" sz="1300" dirty="0">
                <a:solidFill>
                  <a:srgbClr val="7F7F7F"/>
                </a:solidFill>
                <a:latin typeface="Arial" panose="020B0604020202020204" pitchFamily="34" charset="0"/>
                <a:cs typeface="Arial" panose="020B0604020202020204" pitchFamily="34" charset="0"/>
              </a:rPr>
              <a:t>que permite concentrar de manera sistematizada y actualizada todos los apoyos y financiamientos por parte de la SEDECO. </a:t>
            </a:r>
          </a:p>
          <a:p>
            <a:pPr marL="114300" lvl="0" indent="0">
              <a:buNone/>
            </a:pPr>
            <a:endParaRPr lang="es-MX" sz="1400" dirty="0">
              <a:latin typeface="Arial"/>
              <a:cs typeface="Arial"/>
            </a:endParaRPr>
          </a:p>
        </p:txBody>
      </p:sp>
    </p:spTree>
    <p:extLst>
      <p:ext uri="{BB962C8B-B14F-4D97-AF65-F5344CB8AC3E}">
        <p14:creationId xmlns:p14="http://schemas.microsoft.com/office/powerpoint/2010/main" val="958114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884488" y="768349"/>
            <a:ext cx="5770327" cy="597268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lvl="0"/>
            <a:r>
              <a:rPr lang="es-MX" sz="1400" b="1" dirty="0" smtClean="0">
                <a:solidFill>
                  <a:srgbClr val="008000"/>
                </a:solidFill>
                <a:latin typeface="Arial"/>
                <a:cs typeface="Arial"/>
              </a:rPr>
              <a:t>Proyectos de Jalisco Competitivo:</a:t>
            </a:r>
            <a:endParaRPr lang="es-MX" sz="1400" dirty="0" smtClean="0">
              <a:solidFill>
                <a:srgbClr val="008000"/>
              </a:solidFill>
              <a:latin typeface="Arial"/>
              <a:cs typeface="Arial"/>
            </a:endParaRPr>
          </a:p>
          <a:p>
            <a:pPr marL="114300" lvl="0" indent="0">
              <a:buNone/>
            </a:pPr>
            <a:endParaRPr lang="es-MX" sz="1400" b="1" dirty="0" smtClean="0">
              <a:solidFill>
                <a:srgbClr val="008000"/>
              </a:solidFill>
              <a:latin typeface="Arial"/>
              <a:cs typeface="Arial"/>
            </a:endParaRPr>
          </a:p>
          <a:p>
            <a:pPr marL="114300" indent="0" algn="just">
              <a:buNone/>
            </a:pPr>
            <a:r>
              <a:rPr lang="es-MX" sz="1300" b="1" dirty="0">
                <a:solidFill>
                  <a:schemeClr val="tx1">
                    <a:lumMod val="65000"/>
                    <a:lumOff val="35000"/>
                  </a:schemeClr>
                </a:solidFill>
                <a:latin typeface="Arial"/>
                <a:cs typeface="Arial"/>
              </a:rPr>
              <a:t>Sistema de Información y Monitoreo de Sectores Estratégicos, SIMSE (2014).</a:t>
            </a:r>
            <a:r>
              <a:rPr lang="es-MX" sz="1300" dirty="0">
                <a:solidFill>
                  <a:schemeClr val="tx1">
                    <a:lumMod val="65000"/>
                    <a:lumOff val="35000"/>
                  </a:schemeClr>
                </a:solidFill>
                <a:latin typeface="Arial"/>
                <a:cs typeface="Arial"/>
              </a:rPr>
              <a:t> </a:t>
            </a:r>
          </a:p>
          <a:p>
            <a:pPr algn="just"/>
            <a:r>
              <a:rPr lang="es-MX" sz="1400" dirty="0">
                <a:solidFill>
                  <a:srgbClr val="7F7F7F"/>
                </a:solidFill>
                <a:latin typeface="Arial" panose="020B0604020202020204" pitchFamily="34" charset="0"/>
                <a:cs typeface="Arial" panose="020B0604020202020204" pitchFamily="34" charset="0"/>
              </a:rPr>
              <a:t>El sistema de información de sectores estratégicos permitirá conocer el tamaño de la actividad económica de cada uno de los sectores lo que se traduce a saber el número de empleos que generan, las cantidades que exportan e importan, el valor de la producción, la inversión extranjera que reciben así como la cantidad y ubicación de las unidades económicas que conformen a cada uno de los sectores</a:t>
            </a:r>
            <a:r>
              <a:rPr lang="es-MX" sz="1400" dirty="0" smtClean="0">
                <a:solidFill>
                  <a:srgbClr val="7F7F7F"/>
                </a:solidFill>
                <a:latin typeface="Arial" panose="020B0604020202020204" pitchFamily="34" charset="0"/>
                <a:cs typeface="Arial" panose="020B0604020202020204" pitchFamily="34" charset="0"/>
              </a:rPr>
              <a:t>.</a:t>
            </a:r>
          </a:p>
          <a:p>
            <a:pPr marL="114300" indent="0" algn="just">
              <a:buNone/>
            </a:pPr>
            <a:endParaRPr lang="es-MX" sz="1400" dirty="0">
              <a:solidFill>
                <a:srgbClr val="7F7F7F"/>
              </a:solidFill>
              <a:latin typeface="Arial" panose="020B0604020202020204" pitchFamily="34" charset="0"/>
              <a:cs typeface="Arial" panose="020B0604020202020204" pitchFamily="34" charset="0"/>
            </a:endParaRPr>
          </a:p>
          <a:p>
            <a:pPr algn="just"/>
            <a:r>
              <a:rPr lang="es-MX" sz="1400" dirty="0">
                <a:solidFill>
                  <a:srgbClr val="7F7F7F"/>
                </a:solidFill>
                <a:latin typeface="Arial" panose="020B0604020202020204" pitchFamily="34" charset="0"/>
                <a:cs typeface="Arial" panose="020B0604020202020204" pitchFamily="34" charset="0"/>
              </a:rPr>
              <a:t>Esto a su vez nos da la oportunidad de monitorear de manera actualizada dicha información, con lo cual se tienen las herramientas necesarias para ver las áreas de oportunidad que se tienen en cada uno de los sectores, así como el poder focalizar los esfuerzos de los diferentes programas de gobierno para impulsar y posicionar dichos sectores en el estado así como a nivel nacional.</a:t>
            </a:r>
          </a:p>
          <a:p>
            <a:pPr marL="114300" lvl="0" indent="0">
              <a:buNone/>
            </a:pPr>
            <a:endParaRPr lang="es-MX" sz="1400" dirty="0">
              <a:latin typeface="Arial"/>
              <a:cs typeface="Arial"/>
            </a:endParaRPr>
          </a:p>
        </p:txBody>
      </p:sp>
    </p:spTree>
    <p:extLst>
      <p:ext uri="{BB962C8B-B14F-4D97-AF65-F5344CB8AC3E}">
        <p14:creationId xmlns:p14="http://schemas.microsoft.com/office/powerpoint/2010/main" val="29779290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90815" y="244548"/>
            <a:ext cx="5551112" cy="6507121"/>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s-MX" sz="1400" b="1" dirty="0">
                <a:solidFill>
                  <a:srgbClr val="008000"/>
                </a:solidFill>
                <a:latin typeface="Arial"/>
                <a:cs typeface="Arial"/>
              </a:rPr>
              <a:t>Proyectos de Jalisco Competitivo:</a:t>
            </a:r>
            <a:endParaRPr lang="es-MX" sz="1400" dirty="0">
              <a:solidFill>
                <a:srgbClr val="008000"/>
              </a:solidFill>
              <a:latin typeface="Arial"/>
              <a:cs typeface="Arial"/>
            </a:endParaRPr>
          </a:p>
          <a:p>
            <a:endParaRPr lang="es-MX" sz="1400" dirty="0" smtClean="0">
              <a:latin typeface="Arial"/>
              <a:cs typeface="Arial"/>
            </a:endParaRPr>
          </a:p>
          <a:p>
            <a:endParaRPr lang="es-MX" sz="1400" dirty="0" smtClean="0">
              <a:latin typeface="Arial"/>
              <a:cs typeface="Arial"/>
            </a:endParaRPr>
          </a:p>
          <a:p>
            <a:pPr marL="114300" indent="0">
              <a:buNone/>
            </a:pPr>
            <a:r>
              <a:rPr lang="es-MX" sz="1400" b="1" dirty="0" smtClean="0">
                <a:solidFill>
                  <a:schemeClr val="tx1">
                    <a:lumMod val="65000"/>
                    <a:lumOff val="35000"/>
                  </a:schemeClr>
                </a:solidFill>
                <a:latin typeface="Arial"/>
                <a:cs typeface="Arial"/>
              </a:rPr>
              <a:t>Plataforma de Inteligencia Comercial de Empresas IMMEX (2014).</a:t>
            </a:r>
          </a:p>
          <a:p>
            <a:pPr algn="just"/>
            <a:r>
              <a:rPr lang="es-MX" sz="1400" dirty="0" smtClean="0">
                <a:solidFill>
                  <a:srgbClr val="7F7F7F"/>
                </a:solidFill>
                <a:latin typeface="Arial"/>
                <a:cs typeface="Arial"/>
              </a:rPr>
              <a:t>Desarrollo de una plataforma empresarial de inteligencia de negocios que:  ordene, integre, analice y explote la información de comercio exterior disponible así como construir esquemas de visualización avanzados en una sola plataforma tecnológica, que permita al usuario configurar diferentes escenarios descriptivos y analíticos de la exportación e importación de bienes y servicios del sector maquilador y manufacturero de México, con la posibilidad de desagregación a nivel estado, municipio y de asociación de empresas entre otros más.</a:t>
            </a:r>
          </a:p>
          <a:p>
            <a:pPr algn="just"/>
            <a:endParaRPr lang="es-MX" sz="1400" dirty="0" smtClean="0">
              <a:solidFill>
                <a:srgbClr val="7F7F7F"/>
              </a:solidFill>
              <a:latin typeface="Arial"/>
              <a:cs typeface="Arial"/>
            </a:endParaRPr>
          </a:p>
          <a:p>
            <a:pPr algn="just"/>
            <a:r>
              <a:rPr lang="es-MX" sz="1400" dirty="0" smtClean="0">
                <a:solidFill>
                  <a:srgbClr val="7F7F7F"/>
                </a:solidFill>
                <a:latin typeface="Arial"/>
                <a:cs typeface="Arial"/>
              </a:rPr>
              <a:t>Sistema interactivo (online) que permite la visualización de la información en temáticas de: dinámica, ubicación, tendencias y características de las empresas adscritas al programa IMMEX.</a:t>
            </a:r>
          </a:p>
          <a:p>
            <a:pPr marL="114300" indent="0" algn="just">
              <a:buNone/>
            </a:pPr>
            <a:endParaRPr lang="es-MX" sz="1300" dirty="0">
              <a:solidFill>
                <a:srgbClr val="7F7F7F"/>
              </a:solidFill>
              <a:latin typeface="Arial"/>
              <a:cs typeface="Arial"/>
            </a:endParaRPr>
          </a:p>
        </p:txBody>
      </p:sp>
    </p:spTree>
    <p:extLst>
      <p:ext uri="{BB962C8B-B14F-4D97-AF65-F5344CB8AC3E}">
        <p14:creationId xmlns:p14="http://schemas.microsoft.com/office/powerpoint/2010/main" val="1191679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90815" y="244548"/>
            <a:ext cx="5551112" cy="6507121"/>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r>
              <a:rPr lang="es-MX" sz="1400" b="1" dirty="0">
                <a:solidFill>
                  <a:srgbClr val="008000"/>
                </a:solidFill>
                <a:latin typeface="Arial"/>
                <a:cs typeface="Arial"/>
              </a:rPr>
              <a:t>Proyectos de Jalisco Competitivo:</a:t>
            </a:r>
            <a:endParaRPr lang="es-MX" sz="1400" dirty="0">
              <a:solidFill>
                <a:srgbClr val="008000"/>
              </a:solidFill>
              <a:latin typeface="Arial"/>
              <a:cs typeface="Arial"/>
            </a:endParaRPr>
          </a:p>
          <a:p>
            <a:pPr marL="114300" indent="0">
              <a:buNone/>
            </a:pPr>
            <a:endParaRPr lang="es-MX" sz="1400" dirty="0" smtClean="0">
              <a:latin typeface="Arial"/>
              <a:cs typeface="Arial"/>
            </a:endParaRPr>
          </a:p>
          <a:p>
            <a:pPr marL="88900" indent="0" algn="just">
              <a:buClrTx/>
              <a:buNone/>
            </a:pPr>
            <a:r>
              <a:rPr lang="es-MX" sz="1400" b="1" dirty="0">
                <a:solidFill>
                  <a:schemeClr val="tx1">
                    <a:lumMod val="65000"/>
                    <a:lumOff val="35000"/>
                  </a:schemeClr>
                </a:solidFill>
                <a:latin typeface="Arial"/>
                <a:cs typeface="Arial"/>
              </a:rPr>
              <a:t>Simulador de Competitividad y análisis de sensibilidad de variables en Jalisco.</a:t>
            </a:r>
          </a:p>
          <a:p>
            <a:pPr marL="374650" indent="-285750" algn="just">
              <a:buClrTx/>
            </a:pPr>
            <a:r>
              <a:rPr lang="es-MX" sz="1400" dirty="0">
                <a:solidFill>
                  <a:srgbClr val="7F7F7F"/>
                </a:solidFill>
                <a:latin typeface="Arial" panose="020B0604020202020204" pitchFamily="34" charset="0"/>
                <a:cs typeface="Arial" panose="020B0604020202020204" pitchFamily="34" charset="0"/>
              </a:rPr>
              <a:t>Desarrollar una herramienta que permita cuantificar el impacto de los proyectos del Estado de Jalisco, partiendo de su evaluación sobre las variables que se contemplan en la metodología del Índice de Competitividad (IC)  propuesto por el Instituto Mexicano para la Competitividad (IMCO). </a:t>
            </a:r>
            <a:endParaRPr lang="es-MX" sz="1400" dirty="0" smtClean="0">
              <a:solidFill>
                <a:srgbClr val="7F7F7F"/>
              </a:solidFill>
              <a:latin typeface="Arial" panose="020B0604020202020204" pitchFamily="34" charset="0"/>
              <a:cs typeface="Arial" panose="020B0604020202020204" pitchFamily="34" charset="0"/>
            </a:endParaRPr>
          </a:p>
          <a:p>
            <a:pPr marL="374650" indent="-285750" algn="just">
              <a:buClrTx/>
            </a:pPr>
            <a:endParaRPr lang="es-MX" sz="1400" dirty="0">
              <a:solidFill>
                <a:srgbClr val="7F7F7F"/>
              </a:solidFill>
              <a:latin typeface="Arial" panose="020B0604020202020204" pitchFamily="34" charset="0"/>
              <a:cs typeface="Arial" panose="020B0604020202020204" pitchFamily="34" charset="0"/>
            </a:endParaRPr>
          </a:p>
          <a:p>
            <a:pPr marL="88900" indent="0" algn="just">
              <a:buClrTx/>
              <a:buNone/>
            </a:pPr>
            <a:r>
              <a:rPr lang="es-MX" sz="1400" b="1" dirty="0">
                <a:solidFill>
                  <a:schemeClr val="accent1">
                    <a:lumMod val="75000"/>
                  </a:schemeClr>
                </a:solidFill>
                <a:latin typeface="Arial" panose="020B0604020202020204" pitchFamily="34" charset="0"/>
                <a:cs typeface="Arial" panose="020B0604020202020204" pitchFamily="34" charset="0"/>
              </a:rPr>
              <a:t>Comprende las siguientes etapas:</a:t>
            </a:r>
          </a:p>
          <a:p>
            <a:pPr marL="374650" indent="-285750" algn="just">
              <a:buClr>
                <a:schemeClr val="tx2">
                  <a:lumMod val="60000"/>
                  <a:lumOff val="40000"/>
                </a:schemeClr>
              </a:buClr>
            </a:pPr>
            <a:r>
              <a:rPr lang="es-MX" sz="1400" dirty="0">
                <a:solidFill>
                  <a:srgbClr val="7F7F7F"/>
                </a:solidFill>
                <a:latin typeface="Arial" panose="020B0604020202020204" pitchFamily="34" charset="0"/>
                <a:cs typeface="Arial" panose="020B0604020202020204" pitchFamily="34" charset="0"/>
              </a:rPr>
              <a:t>1.- Análisis de sensibilidad y de mejora factible: </a:t>
            </a:r>
          </a:p>
          <a:p>
            <a:pPr marL="374650" indent="-285750" algn="just">
              <a:buClr>
                <a:schemeClr val="tx2">
                  <a:lumMod val="60000"/>
                  <a:lumOff val="40000"/>
                </a:schemeClr>
              </a:buClr>
            </a:pPr>
            <a:r>
              <a:rPr lang="es-MX" sz="1400" dirty="0">
                <a:solidFill>
                  <a:srgbClr val="7F7F7F"/>
                </a:solidFill>
                <a:latin typeface="Arial" panose="020B0604020202020204" pitchFamily="34" charset="0"/>
                <a:cs typeface="Arial" panose="020B0604020202020204" pitchFamily="34" charset="0"/>
              </a:rPr>
              <a:t>2.- Definición de acciones generales del Consejo para la Competitividad del Estado de Jalisco.</a:t>
            </a:r>
          </a:p>
          <a:p>
            <a:pPr algn="just">
              <a:buClr>
                <a:schemeClr val="tx2">
                  <a:lumMod val="60000"/>
                  <a:lumOff val="40000"/>
                </a:schemeClr>
              </a:buClr>
            </a:pPr>
            <a:r>
              <a:rPr lang="es-MX" sz="1400" dirty="0">
                <a:solidFill>
                  <a:srgbClr val="7F7F7F"/>
                </a:solidFill>
                <a:latin typeface="Arial" panose="020B0604020202020204" pitchFamily="34" charset="0"/>
                <a:cs typeface="Arial" panose="020B0604020202020204" pitchFamily="34" charset="0"/>
              </a:rPr>
              <a:t>3.- Diseño de modelo de simulador.</a:t>
            </a:r>
          </a:p>
          <a:p>
            <a:pPr algn="just">
              <a:buClr>
                <a:schemeClr val="tx2">
                  <a:lumMod val="60000"/>
                  <a:lumOff val="40000"/>
                </a:schemeClr>
              </a:buClr>
            </a:pPr>
            <a:r>
              <a:rPr lang="es-MX" sz="1400" dirty="0">
                <a:solidFill>
                  <a:srgbClr val="7F7F7F"/>
                </a:solidFill>
                <a:latin typeface="Arial" panose="020B0604020202020204" pitchFamily="34" charset="0"/>
                <a:cs typeface="Arial" panose="020B0604020202020204" pitchFamily="34" charset="0"/>
              </a:rPr>
              <a:t>4.- Desarrollo de simulador en ambiente web. </a:t>
            </a:r>
            <a:endParaRPr lang="es-MX" sz="1400" b="1" dirty="0">
              <a:solidFill>
                <a:srgbClr val="008000"/>
              </a:solidFill>
              <a:latin typeface="Arial"/>
              <a:cs typeface="Arial"/>
            </a:endParaRPr>
          </a:p>
          <a:p>
            <a:pPr marL="114300" indent="0" algn="just">
              <a:buNone/>
            </a:pPr>
            <a:endParaRPr lang="es-MX" sz="1400" dirty="0">
              <a:solidFill>
                <a:srgbClr val="7F7F7F"/>
              </a:solidFill>
              <a:latin typeface="Arial"/>
              <a:cs typeface="Arial"/>
            </a:endParaRPr>
          </a:p>
          <a:p>
            <a:pPr marL="114300" indent="0" algn="just">
              <a:buNone/>
            </a:pPr>
            <a:endParaRPr lang="es-MX" sz="1300" dirty="0">
              <a:solidFill>
                <a:srgbClr val="7F7F7F"/>
              </a:solidFill>
              <a:latin typeface="Arial"/>
              <a:cs typeface="Arial"/>
            </a:endParaRPr>
          </a:p>
        </p:txBody>
      </p:sp>
    </p:spTree>
    <p:extLst>
      <p:ext uri="{BB962C8B-B14F-4D97-AF65-F5344CB8AC3E}">
        <p14:creationId xmlns:p14="http://schemas.microsoft.com/office/powerpoint/2010/main" val="15440746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990814" y="244548"/>
            <a:ext cx="5560519" cy="6507121"/>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es-MX" sz="1400" b="1" dirty="0">
                <a:solidFill>
                  <a:srgbClr val="008000"/>
                </a:solidFill>
                <a:latin typeface="Arial"/>
                <a:cs typeface="Arial"/>
              </a:rPr>
              <a:t>Proyectos de Jalisco Competitivo</a:t>
            </a:r>
            <a:r>
              <a:rPr lang="es-MX" sz="1400" b="1" dirty="0" smtClean="0">
                <a:solidFill>
                  <a:srgbClr val="008000"/>
                </a:solidFill>
                <a:latin typeface="Arial"/>
                <a:cs typeface="Arial"/>
              </a:rPr>
              <a:t>:</a:t>
            </a:r>
            <a:endParaRPr lang="es-MX" sz="1400" dirty="0" smtClean="0">
              <a:latin typeface="Arial"/>
              <a:cs typeface="Arial"/>
            </a:endParaRPr>
          </a:p>
          <a:p>
            <a:pPr marL="114300" lvl="0" indent="0">
              <a:buNone/>
            </a:pPr>
            <a:endParaRPr lang="es-MX" sz="1400" dirty="0">
              <a:latin typeface="Arial"/>
              <a:cs typeface="Arial"/>
            </a:endParaRPr>
          </a:p>
          <a:p>
            <a:pPr marL="114300" indent="0">
              <a:buNone/>
            </a:pPr>
            <a:r>
              <a:rPr lang="es-MX" sz="1300" b="1" dirty="0">
                <a:solidFill>
                  <a:schemeClr val="tx1">
                    <a:lumMod val="65000"/>
                    <a:lumOff val="35000"/>
                  </a:schemeClr>
                </a:solidFill>
                <a:latin typeface="Arial"/>
                <a:cs typeface="Arial"/>
              </a:rPr>
              <a:t>Empleo Jalisco Fase 5.</a:t>
            </a:r>
          </a:p>
          <a:p>
            <a:pPr marL="114300" indent="0">
              <a:buNone/>
            </a:pPr>
            <a:endParaRPr lang="es-MX" sz="1300" b="1" dirty="0">
              <a:solidFill>
                <a:srgbClr val="008000"/>
              </a:solidFill>
              <a:latin typeface="Arial"/>
              <a:cs typeface="Arial"/>
            </a:endParaRPr>
          </a:p>
          <a:p>
            <a:pPr algn="just"/>
            <a:r>
              <a:rPr lang="es-MX" sz="1400" dirty="0">
                <a:solidFill>
                  <a:srgbClr val="7F7F7F"/>
                </a:solidFill>
                <a:latin typeface="Arial"/>
                <a:cs typeface="Arial"/>
              </a:rPr>
              <a:t>El Instituto de Información Estadística y Geográfica de Jalisco coordina y administra el proyecto de EMPLEO JALISCO, del cual ya han sido ejecutadas 4 etapas mediante las cuales se han integrado  las bolsas de trabajo de universidades públicas y privadas, y de direcciones de desarrollo económico municipales de 7 municipios del Estado.</a:t>
            </a:r>
          </a:p>
          <a:p>
            <a:pPr algn="just"/>
            <a:endParaRPr lang="es-MX" sz="1400" dirty="0">
              <a:solidFill>
                <a:srgbClr val="7F7F7F"/>
              </a:solidFill>
              <a:latin typeface="Arial"/>
              <a:cs typeface="Arial"/>
            </a:endParaRPr>
          </a:p>
          <a:p>
            <a:pPr algn="just"/>
            <a:r>
              <a:rPr lang="es-MX" sz="1400" dirty="0">
                <a:solidFill>
                  <a:srgbClr val="7F7F7F"/>
                </a:solidFill>
                <a:latin typeface="Arial"/>
                <a:cs typeface="Arial"/>
              </a:rPr>
              <a:t>El objetivo de esta quinta etapa es desarrollar un sistema de análisis del mercado laboral en Jalisco, un sistema que surge como necesidad detectada en el Comité Estatal de Capacitación y Empleo, ya que actualmente se realizan esfuerzos para promover el empleo, sin embargo, se observa que existe una falta de articulación en la información que permita detectar y direccionar las políticas de fomento al empleo, este sistema permitirá definir flujos del mercado laboral, calidad de los empleos generados, determinar comportamientos en términos de demanda y oferta que permitan apuntar las decisiones en materia promocional y política pública que realmente se logre alinear a la directriz  de BIENESTAR prioritario en la Entidad.</a:t>
            </a:r>
          </a:p>
          <a:p>
            <a:pPr marL="114300" indent="0" algn="just">
              <a:buNone/>
            </a:pPr>
            <a:endParaRPr lang="es-MX" sz="1300" dirty="0">
              <a:solidFill>
                <a:srgbClr val="7F7F7F"/>
              </a:solidFill>
              <a:latin typeface="Arial"/>
              <a:cs typeface="Arial"/>
            </a:endParaRPr>
          </a:p>
          <a:p>
            <a:pPr marL="114300" indent="0" algn="just">
              <a:buNone/>
            </a:pPr>
            <a:endParaRPr lang="es-MX" sz="1300" dirty="0">
              <a:solidFill>
                <a:srgbClr val="7F7F7F"/>
              </a:solidFill>
              <a:latin typeface="Arial"/>
              <a:cs typeface="Arial"/>
            </a:endParaRPr>
          </a:p>
        </p:txBody>
      </p:sp>
    </p:spTree>
    <p:extLst>
      <p:ext uri="{BB962C8B-B14F-4D97-AF65-F5344CB8AC3E}">
        <p14:creationId xmlns:p14="http://schemas.microsoft.com/office/powerpoint/2010/main" val="39127499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2884488" y="791534"/>
            <a:ext cx="5700781" cy="515161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gn="just"/>
            <a:r>
              <a:rPr lang="es-MX" sz="1400" b="1" dirty="0">
                <a:solidFill>
                  <a:srgbClr val="008000"/>
                </a:solidFill>
                <a:latin typeface="Arial"/>
                <a:cs typeface="Arial"/>
              </a:rPr>
              <a:t>Información Económica y Sociodemográfica en </a:t>
            </a:r>
            <a:r>
              <a:rPr lang="es-MX" sz="1400" b="1" dirty="0" smtClean="0">
                <a:solidFill>
                  <a:srgbClr val="008000"/>
                </a:solidFill>
                <a:latin typeface="Arial"/>
                <a:cs typeface="Arial"/>
              </a:rPr>
              <a:t>Mapa Digital</a:t>
            </a:r>
            <a:r>
              <a:rPr lang="es-MX" sz="1400" b="1" dirty="0">
                <a:solidFill>
                  <a:srgbClr val="008000"/>
                </a:solidFill>
                <a:latin typeface="Arial"/>
                <a:cs typeface="Arial"/>
              </a:rPr>
              <a:t>.</a:t>
            </a:r>
          </a:p>
          <a:p>
            <a:pPr marL="114300" lvl="0" indent="0">
              <a:buNone/>
            </a:pPr>
            <a:endParaRPr lang="es-MX" sz="1400" b="1" dirty="0">
              <a:latin typeface="Arial"/>
              <a:cs typeface="Arial"/>
            </a:endParaRPr>
          </a:p>
          <a:p>
            <a:pPr marL="646112" indent="-285750" algn="just">
              <a:buClr>
                <a:schemeClr val="tx2">
                  <a:lumMod val="60000"/>
                  <a:lumOff val="40000"/>
                </a:schemeClr>
              </a:buClr>
            </a:pPr>
            <a:r>
              <a:rPr lang="es-MX" sz="1350" dirty="0">
                <a:solidFill>
                  <a:srgbClr val="595959"/>
                </a:solidFill>
                <a:latin typeface="Arial"/>
                <a:cs typeface="Arial"/>
              </a:rPr>
              <a:t>En colaboración con el INEGI delegación Jalisco,  se llevó a cabo un proyecto de gestión e integración de la información económica y sociodemográfica con la que el INEGI cuenta, para poder ser visualizada de manera georeferenciada dentro de la plataforma de Mapa Digital.</a:t>
            </a:r>
          </a:p>
          <a:p>
            <a:pPr>
              <a:buClr>
                <a:schemeClr val="tx2">
                  <a:lumMod val="60000"/>
                  <a:lumOff val="40000"/>
                </a:schemeClr>
              </a:buClr>
            </a:pPr>
            <a:endParaRPr lang="es-ES" sz="1350" b="1" dirty="0">
              <a:solidFill>
                <a:srgbClr val="595959"/>
              </a:solidFill>
              <a:latin typeface="Arial"/>
              <a:cs typeface="Arial"/>
            </a:endParaRPr>
          </a:p>
          <a:p>
            <a:pPr marL="628650" indent="-285750" algn="just">
              <a:buClr>
                <a:schemeClr val="tx2">
                  <a:lumMod val="60000"/>
                  <a:lumOff val="40000"/>
                </a:schemeClr>
              </a:buClr>
            </a:pPr>
            <a:r>
              <a:rPr lang="es-MX" sz="1350" dirty="0">
                <a:solidFill>
                  <a:srgbClr val="595959"/>
                </a:solidFill>
                <a:latin typeface="Arial"/>
                <a:cs typeface="Arial"/>
              </a:rPr>
              <a:t>Se participó en el primer taller a nivel Nacional organizado por INEGI, de capacitación en Servicios de Información Georreferenciados para poder migrar los proyectos creados en la aplicación de Mapa Digital de escritorio a la plataforma Web de la misma. </a:t>
            </a:r>
            <a:endParaRPr lang="es-MX" sz="1350" dirty="0" smtClean="0">
              <a:solidFill>
                <a:srgbClr val="595959"/>
              </a:solidFill>
              <a:latin typeface="Arial"/>
              <a:cs typeface="Arial"/>
            </a:endParaRPr>
          </a:p>
          <a:p>
            <a:pPr marL="628650" indent="-285750" algn="just">
              <a:buClr>
                <a:schemeClr val="tx2">
                  <a:lumMod val="60000"/>
                  <a:lumOff val="40000"/>
                </a:schemeClr>
              </a:buClr>
            </a:pPr>
            <a:endParaRPr lang="es-MX" sz="1400" dirty="0">
              <a:solidFill>
                <a:srgbClr val="7F7F7F"/>
              </a:solidFill>
              <a:latin typeface="Arial"/>
              <a:cs typeface="Arial"/>
            </a:endParaRPr>
          </a:p>
          <a:p>
            <a:pPr algn="just"/>
            <a:r>
              <a:rPr lang="es-MX" sz="1400" b="1" dirty="0">
                <a:solidFill>
                  <a:srgbClr val="008000"/>
                </a:solidFill>
                <a:latin typeface="Arial"/>
                <a:cs typeface="Arial"/>
              </a:rPr>
              <a:t>Directorio de Comercio Exterior</a:t>
            </a:r>
          </a:p>
          <a:p>
            <a:pPr algn="just"/>
            <a:endParaRPr lang="es-MX" sz="1400" b="1" dirty="0">
              <a:solidFill>
                <a:srgbClr val="008000"/>
              </a:solidFill>
              <a:latin typeface="Arial"/>
              <a:cs typeface="Arial"/>
            </a:endParaRPr>
          </a:p>
          <a:p>
            <a:pPr marL="625475" indent="-268288" algn="just"/>
            <a:r>
              <a:rPr lang="es-MX" sz="1350" dirty="0">
                <a:solidFill>
                  <a:schemeClr val="tx1">
                    <a:lumMod val="65000"/>
                    <a:lumOff val="35000"/>
                  </a:schemeClr>
                </a:solidFill>
                <a:latin typeface="Arial"/>
                <a:cs typeface="Arial"/>
              </a:rPr>
              <a:t>Directorio realizado para JALTRADE, con el cual se busca potenciar el conocimiento  del mercado internacional en las diversas actividades económicas, por medio de una herramienta de inteligencia comercial para la toma de decisiones, que permitirá ubicar y desarrollar estrategias de comercialización.</a:t>
            </a:r>
          </a:p>
          <a:p>
            <a:pPr marL="625475" indent="-268288" algn="just"/>
            <a:endParaRPr lang="es-MX" sz="1350" dirty="0">
              <a:solidFill>
                <a:schemeClr val="tx1">
                  <a:lumMod val="65000"/>
                  <a:lumOff val="35000"/>
                </a:schemeClr>
              </a:solidFill>
              <a:latin typeface="Arial"/>
              <a:cs typeface="Arial"/>
            </a:endParaRPr>
          </a:p>
          <a:p>
            <a:pPr marL="625475" indent="-268288" algn="just"/>
            <a:r>
              <a:rPr lang="es-MX" sz="1350" dirty="0">
                <a:solidFill>
                  <a:schemeClr val="tx1">
                    <a:lumMod val="65000"/>
                    <a:lumOff val="35000"/>
                  </a:schemeClr>
                </a:solidFill>
                <a:latin typeface="Arial"/>
                <a:cs typeface="Arial"/>
              </a:rPr>
              <a:t>Coordinado por Jaltrade con IIEG (UEF, TII y Vinculación)</a:t>
            </a:r>
          </a:p>
          <a:p>
            <a:pPr marL="628650" indent="-285750" algn="just">
              <a:buClr>
                <a:schemeClr val="tx2">
                  <a:lumMod val="60000"/>
                  <a:lumOff val="40000"/>
                </a:schemeClr>
              </a:buClr>
            </a:pPr>
            <a:endParaRPr lang="es-MX" sz="1400" dirty="0">
              <a:solidFill>
                <a:srgbClr val="7F7F7F"/>
              </a:solidFill>
              <a:latin typeface="Arial"/>
              <a:cs typeface="Arial"/>
            </a:endParaRPr>
          </a:p>
        </p:txBody>
      </p:sp>
    </p:spTree>
    <p:extLst>
      <p:ext uri="{BB962C8B-B14F-4D97-AF65-F5344CB8AC3E}">
        <p14:creationId xmlns:p14="http://schemas.microsoft.com/office/powerpoint/2010/main" val="42536078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2363</TotalTime>
  <Words>2669</Words>
  <Application>Microsoft Macintosh PowerPoint</Application>
  <PresentationFormat>On-screen Show (4:3)</PresentationFormat>
  <Paragraphs>223</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dc:creator>
  <cp:lastModifiedBy>jp</cp:lastModifiedBy>
  <cp:revision>291</cp:revision>
  <dcterms:created xsi:type="dcterms:W3CDTF">2014-03-10T17:24:57Z</dcterms:created>
  <dcterms:modified xsi:type="dcterms:W3CDTF">2014-10-28T22:03:21Z</dcterms:modified>
</cp:coreProperties>
</file>