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97" r:id="rId3"/>
    <p:sldId id="379" r:id="rId4"/>
    <p:sldId id="406" r:id="rId5"/>
    <p:sldId id="407" r:id="rId6"/>
    <p:sldId id="408" r:id="rId7"/>
    <p:sldId id="409" r:id="rId8"/>
    <p:sldId id="393" r:id="rId9"/>
    <p:sldId id="39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05" autoAdjust="0"/>
    <p:restoredTop sz="97206" autoAdjust="0"/>
  </p:normalViewPr>
  <p:slideViewPr>
    <p:cSldViewPr snapToGrid="0" snapToObjects="1">
      <p:cViewPr>
        <p:scale>
          <a:sx n="135" d="100"/>
          <a:sy n="135" d="100"/>
        </p:scale>
        <p:origin x="64" y="80"/>
      </p:cViewPr>
      <p:guideLst>
        <p:guide orient="horz" pos="484"/>
        <p:guide pos="605"/>
        <p:guide pos="1817"/>
        <p:guide pos="12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8B9AE-7FAF-FF45-A425-DA2763DC3CB1}" type="datetimeFigureOut">
              <a:rPr lang="es-ES" smtClean="0"/>
              <a:t>28/10/14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6AF04-826F-524C-895D-C1C4F8A414B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84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EFEC1-4509-42EA-B23D-310F8DF805FE}" type="slidenum">
              <a:rPr lang="es-ES"/>
              <a:pPr/>
              <a:t>8</a:t>
            </a:fld>
            <a:endParaRPr lang="es-E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EFEC1-4509-42EA-B23D-310F8DF805FE}" type="slidenum">
              <a:rPr lang="es-ES"/>
              <a:pPr/>
              <a:t>9</a:t>
            </a:fld>
            <a:endParaRPr lang="es-E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F01F-F2D1-614E-A4D3-FB58CF237DCB}" type="datetimeFigureOut">
              <a:rPr lang="en-US" smtClean="0"/>
              <a:t>28/10/14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7D6-94DF-F542-8C90-85399E536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9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F01F-F2D1-614E-A4D3-FB58CF237DCB}" type="datetimeFigureOut">
              <a:rPr lang="en-US" smtClean="0"/>
              <a:t>28/10/14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7D6-94DF-F542-8C90-85399E536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F01F-F2D1-614E-A4D3-FB58CF237DCB}" type="datetimeFigureOut">
              <a:rPr lang="en-US" smtClean="0"/>
              <a:t>28/10/14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7D6-94DF-F542-8C90-85399E536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5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F01F-F2D1-614E-A4D3-FB58CF237DCB}" type="datetimeFigureOut">
              <a:rPr lang="en-US" smtClean="0"/>
              <a:t>28/10/14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7D6-94DF-F542-8C90-85399E536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7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F01F-F2D1-614E-A4D3-FB58CF237DCB}" type="datetimeFigureOut">
              <a:rPr lang="en-US" smtClean="0"/>
              <a:t>28/10/14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7D6-94DF-F542-8C90-85399E536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1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F01F-F2D1-614E-A4D3-FB58CF237DCB}" type="datetimeFigureOut">
              <a:rPr lang="en-US" smtClean="0"/>
              <a:t>28/10/14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7D6-94DF-F542-8C90-85399E536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F01F-F2D1-614E-A4D3-FB58CF237DCB}" type="datetimeFigureOut">
              <a:rPr lang="en-US" smtClean="0"/>
              <a:t>28/10/14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7D6-94DF-F542-8C90-85399E536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6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F01F-F2D1-614E-A4D3-FB58CF237DCB}" type="datetimeFigureOut">
              <a:rPr lang="en-US" smtClean="0"/>
              <a:t>28/10/14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7D6-94DF-F542-8C90-85399E536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3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F01F-F2D1-614E-A4D3-FB58CF237DCB}" type="datetimeFigureOut">
              <a:rPr lang="en-US" smtClean="0"/>
              <a:t>28/10/14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7D6-94DF-F542-8C90-85399E536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1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F01F-F2D1-614E-A4D3-FB58CF237DCB}" type="datetimeFigureOut">
              <a:rPr lang="en-US" smtClean="0"/>
              <a:t>28/10/14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7D6-94DF-F542-8C90-85399E536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9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F01F-F2D1-614E-A4D3-FB58CF237DCB}" type="datetimeFigureOut">
              <a:rPr lang="en-US" smtClean="0"/>
              <a:t>28/10/14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7D6-94DF-F542-8C90-85399E536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4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"/>
            <a:ext cx="9142618" cy="68569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D206F01F-F2D1-614E-A4D3-FB58CF237DCB}" type="datetimeFigureOut">
              <a:rPr lang="en-US" smtClean="0"/>
              <a:pPr/>
              <a:t>28/10/14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65E17D6-94DF-F542-8C90-85399E536F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1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_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1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22588" y="833438"/>
            <a:ext cx="5701259" cy="4945475"/>
          </a:xfrm>
        </p:spPr>
        <p:txBody>
          <a:bodyPr anchor="ctr">
            <a:noAutofit/>
          </a:bodyPr>
          <a:lstStyle/>
          <a:p>
            <a:pPr marL="3175" indent="3175">
              <a:buNone/>
            </a:pPr>
            <a:r>
              <a:rPr lang="es-MX" sz="3600" b="1" dirty="0">
                <a:solidFill>
                  <a:srgbClr val="800000"/>
                </a:solidFill>
              </a:rPr>
              <a:t>Informe de avances de la construcción del nuevo edificio de oficinas del IIEG.</a:t>
            </a:r>
          </a:p>
          <a:p>
            <a:pPr marL="0" indent="0">
              <a:buNone/>
            </a:pPr>
            <a:r>
              <a:rPr lang="es-MX" sz="2800" dirty="0" smtClean="0"/>
              <a:t>Noviembre </a:t>
            </a:r>
            <a:r>
              <a:rPr lang="es-MX" sz="2800" dirty="0" smtClean="0"/>
              <a:t>2014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7106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93899" y="509596"/>
            <a:ext cx="5620196" cy="303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3175">
              <a:buNone/>
            </a:pPr>
            <a:r>
              <a:rPr lang="es-MX" sz="1400" b="1" dirty="0">
                <a:solidFill>
                  <a:srgbClr val="800000"/>
                </a:solidFill>
                <a:latin typeface="Arial"/>
                <a:cs typeface="Arial"/>
              </a:rPr>
              <a:t>8</a:t>
            </a:r>
            <a:r>
              <a:rPr lang="es-MX" sz="1400" b="1" dirty="0" smtClean="0">
                <a:solidFill>
                  <a:srgbClr val="800000"/>
                </a:solidFill>
                <a:latin typeface="Arial"/>
                <a:cs typeface="Arial"/>
              </a:rPr>
              <a:t>. Informe </a:t>
            </a:r>
            <a:r>
              <a:rPr lang="es-MX" sz="1400" b="1" dirty="0">
                <a:solidFill>
                  <a:srgbClr val="800000"/>
                </a:solidFill>
                <a:latin typeface="Arial"/>
                <a:cs typeface="Arial"/>
              </a:rPr>
              <a:t>de Gestión </a:t>
            </a:r>
            <a:r>
              <a:rPr lang="es-MX" sz="1400" b="1" dirty="0" smtClean="0">
                <a:solidFill>
                  <a:srgbClr val="800000"/>
                </a:solidFill>
                <a:latin typeface="Arial"/>
                <a:cs typeface="Arial"/>
              </a:rPr>
              <a:t>Anual</a:t>
            </a:r>
            <a:endParaRPr lang="es-MX" sz="14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3175" indent="3175">
              <a:buNone/>
            </a:pPr>
            <a:endParaRPr lang="es-MX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708025"/>
              </p:ext>
            </p:extLst>
          </p:nvPr>
        </p:nvGraphicFramePr>
        <p:xfrm>
          <a:off x="493899" y="959859"/>
          <a:ext cx="8302214" cy="4795756"/>
        </p:xfrm>
        <a:graphic>
          <a:graphicData uri="http://schemas.openxmlformats.org/drawingml/2006/table">
            <a:tbl>
              <a:tblPr/>
              <a:tblGrid>
                <a:gridCol w="1529924"/>
                <a:gridCol w="4498786"/>
                <a:gridCol w="1089715"/>
                <a:gridCol w="627174"/>
                <a:gridCol w="556615"/>
              </a:tblGrid>
              <a:tr h="274786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Programa </a:t>
                      </a:r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Presupuestario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Descripción del Componente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Unidad de Medida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Meta</a:t>
                      </a:r>
                      <a:endParaRPr lang="es-ES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Realizado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23814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Realizar estudios técnicos sobre la dinámica demográfica y su relación con el desarrollo socioeconómico del estado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Elaborar estudios sobre los diversos indicadores demográficos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Estudios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81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Generar estudios de población relacionados con componentes demográficos y  variables sociales, económicas, culturales, políticas y geográficas.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Estudios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81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Administrar y actualizar los sistemas de información sociodemográficos del COEPO.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Actualización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81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Garantizar que el equipo técnico especializado en sistemas y geomántica desarrolle herramientas que faciliten el desarrollo sociodemográfico del estado.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Sistema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64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Información territorial para la planeación del desarrollo y la toma de decisiones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Desarrollo de metodologías, estudios territoriales y documentos normativos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Estudios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64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Desarrollo de sistemas y plataformas para proporcionar servicios de información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Actualización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97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Información territorial para la planeación del desarrollo y la toma de decisiones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Vinculación interinstitucional y divulgación de estudios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Vinculación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9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Atención de solicitudes de asesoría e información territorial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Solicitud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385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9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Generación, integración y actualización de información territorial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Capas de Información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9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Difusión de información, análisis y estudios territoriales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Actividad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50%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64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Capacitación y formación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Personas Capacitadas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191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9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Legalidad, transparencia y rendición de cuentas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Productos y servicios administrativos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50%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81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Sistema Estatal de Información Jalisco Inteligencia Económica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Consultas especializadas, proyectos, productos y sistemas de información específica solicitadas al SEIJAL, desarrolladas y entregadas al demandante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Solicitud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50%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2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Actividades de difusión, talleres y conferencias sobre información económica impartidas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Actividad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776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358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2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Productos de información socioeconómica generada y actualizada por SEIJAL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Publicaciones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50%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8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Índice de efectividad en la administración de los recursos del Organismo en apego a la normatividad aplicable, así como en materia de transparencia y rendición de cuentas.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Productos y servicios administrativos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95%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46.44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489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Información Estratégica para la Toma de Decisiones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Desarrollo de metodologías, análisis y estudios.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Estudios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64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Desarrollo, administración y operación de sistemas y plataformas para acceder a servicios de información.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Sistema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9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Vinculación interinstitucional para investigación y  divulgación de estudios y publicación de resultados.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Instituciones Vinculadas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9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Generación, integración y actualización de información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Capas de Información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1387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9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Atender las necesidades jurídicas, administrativas y de rendición de cuentas del IIEG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Productos y servicios administrativos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95%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24.01%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1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2922588" y="812800"/>
            <a:ext cx="5620196" cy="515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3175">
              <a:buNone/>
            </a:pPr>
            <a:r>
              <a:rPr lang="es-MX" sz="1400" b="1" dirty="0">
                <a:solidFill>
                  <a:srgbClr val="800000"/>
                </a:solidFill>
                <a:latin typeface="Arial"/>
                <a:cs typeface="Arial"/>
              </a:rPr>
              <a:t>9</a:t>
            </a:r>
            <a:r>
              <a:rPr lang="es-MX" sz="1400" b="1" dirty="0" smtClean="0">
                <a:solidFill>
                  <a:srgbClr val="800000"/>
                </a:solidFill>
                <a:latin typeface="Arial"/>
                <a:cs typeface="Arial"/>
              </a:rPr>
              <a:t>. Informe de avances de la construcción del nuevo edificio de oficinas del IIEG.</a:t>
            </a:r>
          </a:p>
          <a:p>
            <a:pPr marL="3175" indent="3175">
              <a:buNone/>
            </a:pPr>
            <a:endParaRPr lang="es-MX" sz="1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1 Imagen" descr="IMG-20141003-WA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3033" y="1640174"/>
            <a:ext cx="2378636" cy="1579789"/>
          </a:xfrm>
          <a:prstGeom prst="rect">
            <a:avLst/>
          </a:prstGeom>
        </p:spPr>
      </p:pic>
      <p:pic>
        <p:nvPicPr>
          <p:cNvPr id="5" name="2 Imagen" descr="IMG-20141003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5354" y="1640174"/>
            <a:ext cx="2754086" cy="1579789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149232"/>
              </p:ext>
            </p:extLst>
          </p:nvPr>
        </p:nvGraphicFramePr>
        <p:xfrm>
          <a:off x="423342" y="1660135"/>
          <a:ext cx="2289185" cy="252814"/>
        </p:xfrm>
        <a:graphic>
          <a:graphicData uri="http://schemas.openxmlformats.org/drawingml/2006/table">
            <a:tbl>
              <a:tblPr/>
              <a:tblGrid>
                <a:gridCol w="1693370"/>
                <a:gridCol w="595815"/>
              </a:tblGrid>
              <a:tr h="25281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DEMOLICIONES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95%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923034" y="3257835"/>
            <a:ext cx="5196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Arial"/>
                <a:cs typeface="Arial"/>
              </a:rPr>
              <a:t>El 5% de la demolición faltante se realizará hasta que la CFE </a:t>
            </a:r>
            <a:r>
              <a:rPr lang="es-ES" sz="1000" dirty="0" err="1" smtClean="0">
                <a:latin typeface="Arial"/>
                <a:cs typeface="Arial"/>
              </a:rPr>
              <a:t>desenergize</a:t>
            </a:r>
            <a:r>
              <a:rPr lang="es-ES" sz="1000" dirty="0" smtClean="0">
                <a:latin typeface="Arial"/>
                <a:cs typeface="Arial"/>
              </a:rPr>
              <a:t> el transformador existente</a:t>
            </a:r>
            <a:endParaRPr lang="es-ES" sz="1000" dirty="0">
              <a:latin typeface="Arial"/>
              <a:cs typeface="Arial"/>
            </a:endParaRPr>
          </a:p>
        </p:txBody>
      </p:sp>
      <p:pic>
        <p:nvPicPr>
          <p:cNvPr id="7" name="3 Imagen" descr="IMG_20141006_123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783321" y="3907637"/>
            <a:ext cx="2012546" cy="1740362"/>
          </a:xfrm>
          <a:prstGeom prst="rect">
            <a:avLst/>
          </a:prstGeom>
        </p:spPr>
      </p:pic>
      <p:pic>
        <p:nvPicPr>
          <p:cNvPr id="8" name="4 Imagen" descr="IMG-20140930-WA000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421497" y="3086149"/>
            <a:ext cx="2012546" cy="338334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923034" y="5764355"/>
            <a:ext cx="5196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Arial"/>
                <a:cs typeface="Arial"/>
              </a:rPr>
              <a:t>Queda pendiente la parte posterior del terreno por estar utilizando la cocina existente de oficina</a:t>
            </a:r>
            <a:endParaRPr lang="es-ES" sz="1000" dirty="0">
              <a:latin typeface="Arial"/>
              <a:cs typeface="Arial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70246"/>
              </p:ext>
            </p:extLst>
          </p:nvPr>
        </p:nvGraphicFramePr>
        <p:xfrm>
          <a:off x="423342" y="3773169"/>
          <a:ext cx="2289185" cy="561340"/>
        </p:xfrm>
        <a:graphic>
          <a:graphicData uri="http://schemas.openxmlformats.org/drawingml/2006/table">
            <a:tbl>
              <a:tblPr/>
              <a:tblGrid>
                <a:gridCol w="1693370"/>
                <a:gridCol w="595815"/>
              </a:tblGrid>
              <a:tr h="25281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LIMPIEZA Y DESPALME DE TERRENO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95%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28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68663"/>
              </p:ext>
            </p:extLst>
          </p:nvPr>
        </p:nvGraphicFramePr>
        <p:xfrm>
          <a:off x="423342" y="804863"/>
          <a:ext cx="2289185" cy="378460"/>
        </p:xfrm>
        <a:graphic>
          <a:graphicData uri="http://schemas.openxmlformats.org/drawingml/2006/table">
            <a:tbl>
              <a:tblPr/>
              <a:tblGrid>
                <a:gridCol w="1693370"/>
                <a:gridCol w="595815"/>
              </a:tblGrid>
              <a:tr h="25281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TRAZO DE CIMENTACIÓN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85%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2923034" y="5455209"/>
            <a:ext cx="51964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Arial"/>
                <a:cs typeface="Arial"/>
              </a:rPr>
              <a:t>El proyecto se esta acondicionando al nivel del terreno existente  con un desnivel de -2.70 al nivel de la banqueta, estamos en espera del nuevo nivel para iniciar cimentación.</a:t>
            </a:r>
            <a:endParaRPr lang="es-ES" sz="1000" dirty="0">
              <a:latin typeface="Arial"/>
              <a:cs typeface="Arial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48586"/>
              </p:ext>
            </p:extLst>
          </p:nvPr>
        </p:nvGraphicFramePr>
        <p:xfrm>
          <a:off x="423342" y="3062693"/>
          <a:ext cx="2289185" cy="378460"/>
        </p:xfrm>
        <a:graphic>
          <a:graphicData uri="http://schemas.openxmlformats.org/drawingml/2006/table">
            <a:tbl>
              <a:tblPr/>
              <a:tblGrid>
                <a:gridCol w="1693370"/>
                <a:gridCol w="595815"/>
              </a:tblGrid>
              <a:tr h="25281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EXCAVACIÓN </a:t>
                      </a:r>
                      <a:b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 ZAPATAS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5 Imagen" descr="IMG_20141013_105335.jpg"/>
          <p:cNvPicPr>
            <a:picLocks noChangeAspect="1"/>
          </p:cNvPicPr>
          <p:nvPr/>
        </p:nvPicPr>
        <p:blipFill rotWithShape="1">
          <a:blip r:embed="rId2" cstate="print"/>
          <a:srcRect l="12843" r="17257"/>
          <a:stretch/>
        </p:blipFill>
        <p:spPr>
          <a:xfrm rot="5400000">
            <a:off x="3183073" y="541203"/>
            <a:ext cx="1978319" cy="2505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6 Imagen" descr="IMG_20141013_105323.jpg"/>
          <p:cNvPicPr>
            <a:picLocks noChangeAspect="1"/>
          </p:cNvPicPr>
          <p:nvPr/>
        </p:nvPicPr>
        <p:blipFill rotWithShape="1">
          <a:blip r:embed="rId3" cstate="print"/>
          <a:srcRect l="10343" r="16593"/>
          <a:stretch/>
        </p:blipFill>
        <p:spPr>
          <a:xfrm rot="5400000" flipV="1">
            <a:off x="5842088" y="505823"/>
            <a:ext cx="1993616" cy="256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7 Imagen" descr="IMG_20141015_1152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744516" y="3221531"/>
            <a:ext cx="2412193" cy="2055159"/>
          </a:xfrm>
          <a:prstGeom prst="rect">
            <a:avLst/>
          </a:prstGeom>
        </p:spPr>
      </p:pic>
      <p:pic>
        <p:nvPicPr>
          <p:cNvPr id="15" name="10 Imagen" descr="IMG_20141017_122125.jpg"/>
          <p:cNvPicPr>
            <a:picLocks noChangeAspect="1"/>
          </p:cNvPicPr>
          <p:nvPr/>
        </p:nvPicPr>
        <p:blipFill rotWithShape="1">
          <a:blip r:embed="rId5" cstate="print"/>
          <a:srcRect l="22963"/>
          <a:stretch/>
        </p:blipFill>
        <p:spPr>
          <a:xfrm rot="5400000">
            <a:off x="5428955" y="2764723"/>
            <a:ext cx="2412196" cy="29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2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108895"/>
              </p:ext>
            </p:extLst>
          </p:nvPr>
        </p:nvGraphicFramePr>
        <p:xfrm>
          <a:off x="423342" y="824824"/>
          <a:ext cx="2289185" cy="744220"/>
        </p:xfrm>
        <a:graphic>
          <a:graphicData uri="http://schemas.openxmlformats.org/drawingml/2006/table">
            <a:tbl>
              <a:tblPr/>
              <a:tblGrid>
                <a:gridCol w="1693370"/>
                <a:gridCol w="595815"/>
              </a:tblGrid>
              <a:tr h="25281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HABILITADO DE ACERO DE REFUERZO EN CIMENTACIÓN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30%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15 Imagen" descr="IMG_20141017_122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727833" y="1000066"/>
            <a:ext cx="2694335" cy="2303934"/>
          </a:xfrm>
          <a:prstGeom prst="rect">
            <a:avLst/>
          </a:prstGeom>
        </p:spPr>
      </p:pic>
      <p:pic>
        <p:nvPicPr>
          <p:cNvPr id="12" name="16 Imagen" descr="IMG_20141017_120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33469" y="836748"/>
            <a:ext cx="2694335" cy="263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0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624005"/>
              </p:ext>
            </p:extLst>
          </p:nvPr>
        </p:nvGraphicFramePr>
        <p:xfrm>
          <a:off x="1073152" y="804863"/>
          <a:ext cx="7613648" cy="5068466"/>
        </p:xfrm>
        <a:graphic>
          <a:graphicData uri="http://schemas.openxmlformats.org/drawingml/2006/table">
            <a:tbl>
              <a:tblPr/>
              <a:tblGrid>
                <a:gridCol w="2481486"/>
                <a:gridCol w="733166"/>
                <a:gridCol w="733166"/>
                <a:gridCol w="733166"/>
                <a:gridCol w="733166"/>
                <a:gridCol w="733166"/>
                <a:gridCol w="733166"/>
                <a:gridCol w="733166"/>
              </a:tblGrid>
              <a:tr h="228361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AVANCE FINANCIERO                                                                                                                                          </a:t>
                      </a:r>
                      <a:endParaRPr lang="es-MX" sz="8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85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CONCEPTO</a:t>
                      </a:r>
                      <a:endParaRPr lang="es-MX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UNIDAD </a:t>
                      </a:r>
                      <a:endParaRPr lang="es-MX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VOLUMEN DE CATALOGO</a:t>
                      </a:r>
                      <a:endParaRPr lang="es-MX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VOLUMEN REAL</a:t>
                      </a:r>
                      <a:endParaRPr lang="es-MX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% EJECUTADO</a:t>
                      </a:r>
                      <a:endParaRPr lang="es-MX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P.U</a:t>
                      </a:r>
                      <a:endParaRPr lang="es-MX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IMPORTE</a:t>
                      </a:r>
                      <a:endParaRPr lang="es-MX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IMPORTE DE CONTRATO</a:t>
                      </a:r>
                      <a:endParaRPr lang="es-MX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799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145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DEMOLICIONES</a:t>
                      </a:r>
                      <a:endParaRPr lang="es-MX" sz="800" b="1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6367"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Demolicion de construccion existente 4.5ms de altura sin recuperacion, medido en volumen con equipo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M3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1104.45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495.69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95%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50.58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$23,818.40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$55,863.08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367"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Acarreo en camion en kilometro consecutivo material producto de: despalme, excavacion, arena,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M3-KM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8393.78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21147.82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95%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5.94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$119,337.15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$49,859.05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367"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Carga mecanica y acarreo de camion a 1er km. Material producto de la excavacion volumen medio suelto ,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M3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441.78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1372.79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95%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17.14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$22,353.14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$7,572.11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049"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Despalme de material vegetal con alturas hasta 0.30mts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M2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3584.64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1201.65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95%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3.61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$4,121.06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$12,940.55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367"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Demolicion de pisos existente sin recuperacion, medido en volumen con equipo mecanico excavadora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M2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906.36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1749.14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95%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12.4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$20,604.87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$11,238.86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367"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Acarreo en camion en kilometro consecutivo material producto de: despalme, excavacion, arena,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M3-KM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5166.24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8640.76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95%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5.94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$48,759.81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$30,687.47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6420"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Carga mecanica y acarreo de camion a 1er km. Material producto de la excavacion volumen medio suelto ,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M3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271.91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454.78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95%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17.14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$7,405.18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$4,660.54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8091">
                <a:tc>
                  <a:txBody>
                    <a:bodyPr/>
                    <a:lstStyle/>
                    <a:p>
                      <a:pPr algn="l" fontAlgn="t"/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457"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CIMENTACIÓN</a:t>
                      </a:r>
                      <a:endParaRPr lang="es-MX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221457"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ZAPATAS</a:t>
                      </a:r>
                      <a:endParaRPr lang="es-MX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367"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Trazo y nivelacion de terreno estableciendo ejes y referencias, para terracerias, pavimentos e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M2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1513.45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1213.9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80%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8.09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$7,856.36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$12,243.81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367"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Excavacion con equipo mecanico de cepas en material previamente compactado en zona b de 0.00 a 2.00 mts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M3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481.13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120.03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50%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25.43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$1,526.18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$12,235.14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367"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Acero refuerzo en cimentacion num 4, fy=4200 kg/cm2, incluye: suministro, habilitado, armado, traslapes,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KG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4513.22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2068.68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30%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17.97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$11,152.25</a:t>
                      </a: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$81,102.56</a:t>
                      </a:r>
                      <a:endParaRPr lang="es-MX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457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83%</a:t>
                      </a:r>
                      <a:endParaRPr lang="es-MX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  <a:endParaRPr lang="es-MX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$266,934.40</a:t>
                      </a:r>
                      <a:endParaRPr lang="es-MX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$278,403.17</a:t>
                      </a:r>
                      <a:endParaRPr lang="es-MX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49771"/>
              </p:ext>
            </p:extLst>
          </p:nvPr>
        </p:nvGraphicFramePr>
        <p:xfrm>
          <a:off x="3763266" y="448871"/>
          <a:ext cx="4923534" cy="180340"/>
        </p:xfrm>
        <a:graphic>
          <a:graphicData uri="http://schemas.openxmlformats.org/drawingml/2006/table">
            <a:tbl>
              <a:tblPr/>
              <a:tblGrid>
                <a:gridCol w="703362"/>
                <a:gridCol w="2643377"/>
                <a:gridCol w="170071"/>
                <a:gridCol w="703362"/>
                <a:gridCol w="703362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EMPRESA: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CINCO CONTEMPORANEA, S.A. DE C.V.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FECHA: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17/10/14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53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1" y="6056"/>
            <a:ext cx="9133911" cy="684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475656" y="2636912"/>
            <a:ext cx="6552728" cy="348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401" tIns="51201" rIns="102401" bIns="51201">
            <a:spAutoFit/>
          </a:bodyPr>
          <a:lstStyle/>
          <a:p>
            <a:pPr algn="ctr">
              <a:buClr>
                <a:srgbClr val="CCCC00"/>
              </a:buClr>
              <a:buFont typeface="Wingdings" pitchFamily="2" charset="2"/>
              <a:buNone/>
            </a:pPr>
            <a:r>
              <a:rPr lang="es-MX" sz="3600" b="1" dirty="0" smtClean="0">
                <a:solidFill>
                  <a:srgbClr val="FFFFFF"/>
                </a:solidFill>
                <a:cs typeface="Times New Roman" pitchFamily="18" charset="0"/>
              </a:rPr>
              <a:t>¡Gracias!</a:t>
            </a:r>
          </a:p>
          <a:p>
            <a:pPr algn="ctr">
              <a:buClr>
                <a:srgbClr val="CCCC00"/>
              </a:buClr>
              <a:buFont typeface="Wingdings" pitchFamily="2" charset="2"/>
              <a:buNone/>
            </a:pPr>
            <a:endParaRPr lang="es-MX" sz="2400" b="1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buClr>
                <a:srgbClr val="CCCC00"/>
              </a:buClr>
              <a:buFont typeface="Wingdings" pitchFamily="2" charset="2"/>
              <a:buNone/>
            </a:pPr>
            <a:endParaRPr lang="es-MX" sz="24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buClr>
                <a:srgbClr val="CCCC00"/>
              </a:buClr>
              <a:buFont typeface="Wingdings" pitchFamily="2" charset="2"/>
              <a:buNone/>
            </a:pPr>
            <a:endParaRPr lang="es-MX" sz="24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buClr>
                <a:srgbClr val="CCCC00"/>
              </a:buClr>
              <a:buFont typeface="Wingdings" pitchFamily="2" charset="2"/>
              <a:buNone/>
            </a:pPr>
            <a:endParaRPr lang="es-MX" sz="2400" b="1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buClr>
                <a:srgbClr val="CCCC00"/>
              </a:buClr>
              <a:buFont typeface="Wingdings" pitchFamily="2" charset="2"/>
              <a:buNone/>
            </a:pPr>
            <a:endParaRPr lang="es-MX" sz="24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buClr>
                <a:srgbClr val="CCCC00"/>
              </a:buClr>
              <a:buFont typeface="Wingdings" pitchFamily="2" charset="2"/>
              <a:buNone/>
            </a:pPr>
            <a:r>
              <a:rPr lang="es-MX" sz="2000" b="1" dirty="0" smtClean="0">
                <a:solidFill>
                  <a:srgbClr val="FFFFFF"/>
                </a:solidFill>
                <a:cs typeface="Times New Roman" pitchFamily="18" charset="0"/>
              </a:rPr>
              <a:t>Estamos </a:t>
            </a:r>
            <a:r>
              <a:rPr lang="es-MX" sz="2000" b="1" dirty="0">
                <a:solidFill>
                  <a:srgbClr val="FFFFFF"/>
                </a:solidFill>
                <a:cs typeface="Times New Roman" pitchFamily="18" charset="0"/>
              </a:rPr>
              <a:t>a un clic de distancia</a:t>
            </a:r>
            <a:r>
              <a:rPr lang="es-MX" sz="2000" b="1" dirty="0" smtClean="0">
                <a:solidFill>
                  <a:srgbClr val="FFFFFF"/>
                </a:solidFill>
                <a:cs typeface="Times New Roman" pitchFamily="18" charset="0"/>
              </a:rPr>
              <a:t>!</a:t>
            </a:r>
            <a:endParaRPr lang="es-MX" sz="200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buClr>
                <a:srgbClr val="CCCC00"/>
              </a:buClr>
              <a:buFont typeface="Wingdings" pitchFamily="2" charset="2"/>
              <a:buNone/>
            </a:pPr>
            <a:r>
              <a:rPr lang="es-MX" sz="2000" dirty="0" smtClean="0">
                <a:solidFill>
                  <a:srgbClr val="FFFFFF"/>
                </a:solidFill>
                <a:cs typeface="Times New Roman" pitchFamily="18" charset="0"/>
              </a:rPr>
              <a:t>www.iieg.gob.mx</a:t>
            </a:r>
          </a:p>
          <a:p>
            <a:pPr algn="ctr">
              <a:buClr>
                <a:srgbClr val="CCCC00"/>
              </a:buClr>
              <a:buFont typeface="Wingdings" pitchFamily="2" charset="2"/>
              <a:buNone/>
            </a:pPr>
            <a:endParaRPr lang="es-MX" sz="2400" dirty="0" smtClean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A2B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665207" y="1731963"/>
            <a:ext cx="3681759" cy="44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401" tIns="51201" rIns="102401" bIns="51201">
            <a:spAutoFit/>
          </a:bodyPr>
          <a:lstStyle/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MX" sz="1400" b="1" dirty="0" smtClean="0">
                <a:solidFill>
                  <a:schemeClr val="bg1"/>
                </a:solidFill>
                <a:cs typeface="Times New Roman" pitchFamily="18" charset="0"/>
              </a:rPr>
              <a:t>Unidad </a:t>
            </a:r>
            <a:r>
              <a:rPr lang="es-MX" sz="1400" b="1" dirty="0">
                <a:solidFill>
                  <a:schemeClr val="bg1"/>
                </a:solidFill>
                <a:cs typeface="Times New Roman" pitchFamily="18" charset="0"/>
              </a:rPr>
              <a:t>Geográfica-Ambiental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MX" sz="14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Av. Pirules No. 71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MX" sz="14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Col. Ciudad Granja  C.P.45010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MX" sz="14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Zapopan, Jalisco, México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MX" sz="1400" dirty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Tel. (33) 3777-1770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endParaRPr lang="es-MX" sz="1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endParaRPr lang="es-MX" sz="14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MX" sz="1400" b="1" dirty="0">
                <a:solidFill>
                  <a:schemeClr val="bg1"/>
                </a:solidFill>
                <a:cs typeface="Times New Roman" pitchFamily="18" charset="0"/>
              </a:rPr>
              <a:t>Unidad Económico-Financiera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MX" sz="1400" dirty="0">
                <a:solidFill>
                  <a:srgbClr val="BFBFBF"/>
                </a:solidFill>
                <a:cs typeface="Times New Roman" pitchFamily="18" charset="0"/>
              </a:rPr>
              <a:t>López Cotilla No. 1505 1er Piso 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MX" sz="1400" dirty="0">
                <a:solidFill>
                  <a:srgbClr val="BFBFBF"/>
                </a:solidFill>
                <a:cs typeface="Times New Roman" pitchFamily="18" charset="0"/>
              </a:rPr>
              <a:t>Col. Americana  C.P.44140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MX" sz="1400" dirty="0">
                <a:solidFill>
                  <a:srgbClr val="BFBFBF"/>
                </a:solidFill>
                <a:cs typeface="Times New Roman" pitchFamily="18" charset="0"/>
              </a:rPr>
              <a:t>Guadalajara, Jalisco, México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MX" sz="1400" dirty="0">
                <a:solidFill>
                  <a:srgbClr val="BFBFBF"/>
                </a:solidFill>
                <a:cs typeface="Times New Roman" pitchFamily="18" charset="0"/>
              </a:rPr>
              <a:t>Tel. (33) 3678-</a:t>
            </a:r>
            <a:r>
              <a:rPr lang="es-MX" sz="1400" dirty="0" smtClean="0">
                <a:solidFill>
                  <a:srgbClr val="BFBFBF"/>
                </a:solidFill>
                <a:cs typeface="Times New Roman" pitchFamily="18" charset="0"/>
              </a:rPr>
              <a:t>2075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endParaRPr lang="es-MX" sz="1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endParaRPr lang="es-MX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MX" sz="1400" b="1" dirty="0">
                <a:solidFill>
                  <a:schemeClr val="bg1"/>
                </a:solidFill>
                <a:cs typeface="Times New Roman" pitchFamily="18" charset="0"/>
              </a:rPr>
              <a:t>Unidad </a:t>
            </a:r>
            <a:r>
              <a:rPr lang="es-MX" sz="1400" b="1" dirty="0" smtClean="0">
                <a:solidFill>
                  <a:schemeClr val="bg1"/>
                </a:solidFill>
                <a:cs typeface="Times New Roman" pitchFamily="18" charset="0"/>
              </a:rPr>
              <a:t>Socio-Demográfica</a:t>
            </a:r>
            <a:endParaRPr lang="es-MX" sz="14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MX" sz="1400" dirty="0" smtClean="0">
                <a:solidFill>
                  <a:srgbClr val="BFBFBF"/>
                </a:solidFill>
                <a:cs typeface="Times New Roman" pitchFamily="18" charset="0"/>
              </a:rPr>
              <a:t>Penitenciaría No</a:t>
            </a:r>
            <a:r>
              <a:rPr lang="es-MX" sz="1400" dirty="0">
                <a:solidFill>
                  <a:srgbClr val="BFBFBF"/>
                </a:solidFill>
                <a:cs typeface="Times New Roman" pitchFamily="18" charset="0"/>
              </a:rPr>
              <a:t>. </a:t>
            </a:r>
            <a:r>
              <a:rPr lang="es-MX" sz="1400" dirty="0" smtClean="0">
                <a:solidFill>
                  <a:srgbClr val="BFBFBF"/>
                </a:solidFill>
                <a:cs typeface="Times New Roman" pitchFamily="18" charset="0"/>
              </a:rPr>
              <a:t>180</a:t>
            </a:r>
            <a:endParaRPr lang="es-MX" sz="1400" dirty="0">
              <a:solidFill>
                <a:srgbClr val="BFBFBF"/>
              </a:solidFill>
              <a:cs typeface="Times New Roman" pitchFamily="18" charset="0"/>
            </a:endParaRP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MX" sz="1400" dirty="0">
                <a:solidFill>
                  <a:srgbClr val="BFBFBF"/>
                </a:solidFill>
                <a:cs typeface="Times New Roman" pitchFamily="18" charset="0"/>
              </a:rPr>
              <a:t>Col. </a:t>
            </a:r>
            <a:r>
              <a:rPr lang="es-MX" sz="1400" dirty="0" smtClean="0">
                <a:solidFill>
                  <a:srgbClr val="BFBFBF"/>
                </a:solidFill>
                <a:cs typeface="Times New Roman" pitchFamily="18" charset="0"/>
              </a:rPr>
              <a:t>Centro C.P. 44100</a:t>
            </a:r>
            <a:endParaRPr lang="es-MX" sz="1400" dirty="0">
              <a:solidFill>
                <a:srgbClr val="BFBFBF"/>
              </a:solidFill>
              <a:cs typeface="Times New Roman" pitchFamily="18" charset="0"/>
            </a:endParaRP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MX" sz="1400" dirty="0">
                <a:solidFill>
                  <a:srgbClr val="BFBFBF"/>
                </a:solidFill>
                <a:cs typeface="Times New Roman" pitchFamily="18" charset="0"/>
              </a:rPr>
              <a:t>Guadalajara, Jalisco, México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r>
              <a:rPr lang="es-MX" sz="1400" dirty="0">
                <a:solidFill>
                  <a:srgbClr val="BFBFBF"/>
                </a:solidFill>
                <a:cs typeface="Times New Roman" pitchFamily="18" charset="0"/>
              </a:rPr>
              <a:t>Tel. (33) 3678-2075</a:t>
            </a:r>
          </a:p>
          <a:p>
            <a:pPr>
              <a:buClr>
                <a:srgbClr val="CCCC00"/>
              </a:buClr>
              <a:buFont typeface="Wingdings" pitchFamily="2" charset="2"/>
              <a:buNone/>
            </a:pPr>
            <a:endParaRPr lang="es-MX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2" name="Imagen 11" descr="contact.png"/>
          <p:cNvPicPr>
            <a:picLocks noChangeAspect="1"/>
          </p:cNvPicPr>
          <p:nvPr/>
        </p:nvPicPr>
        <p:blipFill rotWithShape="1">
          <a:blip r:embed="rId3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1"/>
          <a:stretch/>
        </p:blipFill>
        <p:spPr>
          <a:xfrm>
            <a:off x="0" y="1598302"/>
            <a:ext cx="2699792" cy="2361800"/>
          </a:xfrm>
          <a:prstGeom prst="rect">
            <a:avLst/>
          </a:prstGeom>
        </p:spPr>
      </p:pic>
      <p:pic>
        <p:nvPicPr>
          <p:cNvPr id="13" name="Imagen 12" descr="flech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18" y="1772816"/>
            <a:ext cx="229886" cy="229886"/>
          </a:xfrm>
          <a:prstGeom prst="rect">
            <a:avLst/>
          </a:prstGeom>
        </p:spPr>
      </p:pic>
      <p:pic>
        <p:nvPicPr>
          <p:cNvPr id="14" name="Imagen 13" descr="flech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18" y="3284984"/>
            <a:ext cx="229886" cy="229886"/>
          </a:xfrm>
          <a:prstGeom prst="rect">
            <a:avLst/>
          </a:prstGeom>
        </p:spPr>
      </p:pic>
      <p:pic>
        <p:nvPicPr>
          <p:cNvPr id="15" name="Imagen 14" descr="flech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18" y="4783290"/>
            <a:ext cx="229886" cy="2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5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933</Words>
  <Application>Microsoft Macintosh PowerPoint</Application>
  <PresentationFormat>On-screen Show (4:3)</PresentationFormat>
  <Paragraphs>255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</dc:creator>
  <cp:lastModifiedBy>jp</cp:lastModifiedBy>
  <cp:revision>291</cp:revision>
  <dcterms:created xsi:type="dcterms:W3CDTF">2014-03-10T17:24:57Z</dcterms:created>
  <dcterms:modified xsi:type="dcterms:W3CDTF">2014-10-28T22:05:05Z</dcterms:modified>
</cp:coreProperties>
</file>