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6" r:id="rId2"/>
    <p:sldId id="297" r:id="rId3"/>
    <p:sldId id="465" r:id="rId4"/>
    <p:sldId id="338" r:id="rId5"/>
    <p:sldId id="618" r:id="rId6"/>
    <p:sldId id="619" r:id="rId7"/>
    <p:sldId id="651" r:id="rId8"/>
    <p:sldId id="698" r:id="rId9"/>
    <p:sldId id="620" r:id="rId10"/>
    <p:sldId id="696" r:id="rId11"/>
    <p:sldId id="634" r:id="rId12"/>
    <p:sldId id="635" r:id="rId13"/>
    <p:sldId id="718" r:id="rId14"/>
    <p:sldId id="661" r:id="rId15"/>
    <p:sldId id="662" r:id="rId16"/>
    <p:sldId id="695" r:id="rId17"/>
    <p:sldId id="670" r:id="rId18"/>
    <p:sldId id="671" r:id="rId19"/>
    <p:sldId id="672" r:id="rId20"/>
    <p:sldId id="673" r:id="rId21"/>
    <p:sldId id="674" r:id="rId22"/>
    <p:sldId id="675" r:id="rId23"/>
    <p:sldId id="677" r:id="rId24"/>
    <p:sldId id="678" r:id="rId25"/>
    <p:sldId id="679" r:id="rId26"/>
    <p:sldId id="680" r:id="rId27"/>
    <p:sldId id="681" r:id="rId28"/>
    <p:sldId id="682" r:id="rId29"/>
    <p:sldId id="621" r:id="rId30"/>
    <p:sldId id="659" r:id="rId31"/>
    <p:sldId id="660" r:id="rId32"/>
    <p:sldId id="622" r:id="rId33"/>
    <p:sldId id="729" r:id="rId34"/>
    <p:sldId id="720" r:id="rId35"/>
    <p:sldId id="721" r:id="rId36"/>
    <p:sldId id="722" r:id="rId37"/>
    <p:sldId id="723" r:id="rId38"/>
    <p:sldId id="724" r:id="rId39"/>
    <p:sldId id="725" r:id="rId40"/>
    <p:sldId id="726" r:id="rId41"/>
    <p:sldId id="727" r:id="rId42"/>
    <p:sldId id="728" r:id="rId43"/>
    <p:sldId id="719" r:id="rId44"/>
    <p:sldId id="684" r:id="rId45"/>
    <p:sldId id="685" r:id="rId46"/>
    <p:sldId id="686" r:id="rId47"/>
    <p:sldId id="688" r:id="rId48"/>
    <p:sldId id="689" r:id="rId49"/>
    <p:sldId id="690" r:id="rId50"/>
    <p:sldId id="691" r:id="rId51"/>
    <p:sldId id="692" r:id="rId52"/>
    <p:sldId id="693" r:id="rId53"/>
    <p:sldId id="694" r:id="rId54"/>
    <p:sldId id="699" r:id="rId55"/>
    <p:sldId id="700" r:id="rId56"/>
    <p:sldId id="701" r:id="rId57"/>
    <p:sldId id="630" r:id="rId58"/>
    <p:sldId id="703" r:id="rId59"/>
    <p:sldId id="704" r:id="rId60"/>
    <p:sldId id="702" r:id="rId61"/>
    <p:sldId id="705" r:id="rId62"/>
    <p:sldId id="717" r:id="rId63"/>
    <p:sldId id="708" r:id="rId64"/>
    <p:sldId id="709" r:id="rId65"/>
    <p:sldId id="710" r:id="rId66"/>
    <p:sldId id="668" r:id="rId67"/>
    <p:sldId id="669" r:id="rId68"/>
    <p:sldId id="738" r:id="rId69"/>
    <p:sldId id="739" r:id="rId70"/>
    <p:sldId id="740" r:id="rId71"/>
    <p:sldId id="736" r:id="rId72"/>
    <p:sldId id="737" r:id="rId73"/>
    <p:sldId id="741" r:id="rId74"/>
    <p:sldId id="742" r:id="rId75"/>
    <p:sldId id="743" r:id="rId76"/>
    <p:sldId id="744" r:id="rId77"/>
    <p:sldId id="745" r:id="rId78"/>
    <p:sldId id="746" r:id="rId79"/>
    <p:sldId id="616" r:id="rId80"/>
    <p:sldId id="617"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06" autoAdjust="0"/>
    <p:restoredTop sz="97206" autoAdjust="0"/>
  </p:normalViewPr>
  <p:slideViewPr>
    <p:cSldViewPr snapToGrid="0" snapToObjects="1">
      <p:cViewPr varScale="1">
        <p:scale>
          <a:sx n="109" d="100"/>
          <a:sy n="109" d="100"/>
        </p:scale>
        <p:origin x="-1720" y="-96"/>
      </p:cViewPr>
      <p:guideLst>
        <p:guide orient="horz" pos="555"/>
        <p:guide pos="253"/>
        <p:guide pos="793"/>
        <p:guide pos="68"/>
        <p:guide pos="78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campos:Desktop:Solicitudes%202015%20total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jcampos:Desktop:Solicitudes%202015%20total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jcampos:Desktop:Solicitudes%202015%20total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jcampos:Desktop:Solicitudes%202015%20tota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hart>
    <c:title>
      <c:tx>
        <c:rich>
          <a:bodyPr/>
          <a:lstStyle/>
          <a:p>
            <a:pPr>
              <a:defRPr>
                <a:latin typeface="Arial"/>
                <a:cs typeface="Arial"/>
              </a:defRPr>
            </a:pPr>
            <a:r>
              <a:rPr lang="en-US" sz="2400" b="1" i="0" u="none" strike="noStrike" baseline="0" dirty="0" smtClean="0">
                <a:solidFill>
                  <a:srgbClr val="800000"/>
                </a:solidFill>
                <a:effectLst/>
                <a:latin typeface="Arial"/>
                <a:cs typeface="Arial"/>
              </a:rPr>
              <a:t>Solicitudes </a:t>
            </a:r>
            <a:r>
              <a:rPr lang="en-US" sz="2400" b="1" i="0" u="none" strike="noStrike" baseline="0" dirty="0" err="1" smtClean="0">
                <a:solidFill>
                  <a:srgbClr val="800000"/>
                </a:solidFill>
                <a:effectLst/>
                <a:latin typeface="Arial"/>
                <a:cs typeface="Arial"/>
              </a:rPr>
              <a:t>atendidas</a:t>
            </a:r>
            <a:r>
              <a:rPr lang="en-US" sz="2400" b="1" i="0" u="none" strike="noStrike" baseline="0" dirty="0" smtClean="0">
                <a:solidFill>
                  <a:srgbClr val="800000"/>
                </a:solidFill>
                <a:effectLst/>
                <a:latin typeface="Arial"/>
                <a:cs typeface="Arial"/>
              </a:rPr>
              <a:t> en 2015</a:t>
            </a:r>
          </a:p>
          <a:p>
            <a:pPr>
              <a:defRPr>
                <a:latin typeface="Arial"/>
                <a:cs typeface="Arial"/>
              </a:defRPr>
            </a:pPr>
            <a:r>
              <a:rPr lang="en-US" sz="2400" b="0" i="0" u="none" strike="noStrike" baseline="0" dirty="0" err="1" smtClean="0">
                <a:effectLst/>
              </a:rPr>
              <a:t>Por</a:t>
            </a:r>
            <a:r>
              <a:rPr lang="en-US" sz="2400" b="0" i="0" u="none" strike="noStrike" baseline="0" dirty="0" smtClean="0">
                <a:effectLst/>
              </a:rPr>
              <a:t> </a:t>
            </a:r>
            <a:r>
              <a:rPr lang="en-US" sz="2400" b="0" i="0" u="none" strike="noStrike" baseline="0" dirty="0" err="1" smtClean="0">
                <a:effectLst/>
              </a:rPr>
              <a:t>tipo</a:t>
            </a:r>
            <a:r>
              <a:rPr lang="en-US" sz="2400" b="0" i="0" u="none" strike="noStrike" baseline="0" dirty="0" smtClean="0">
                <a:effectLst/>
              </a:rPr>
              <a:t> de </a:t>
            </a:r>
            <a:r>
              <a:rPr lang="en-US" sz="2400" b="0" i="0" u="none" strike="noStrike" baseline="0" dirty="0" err="1" smtClean="0">
                <a:effectLst/>
              </a:rPr>
              <a:t>usuario</a:t>
            </a:r>
            <a:r>
              <a:rPr lang="en-US" sz="2400" b="0" i="0" u="none" strike="noStrike" baseline="0" dirty="0" smtClean="0">
                <a:effectLst/>
              </a:rPr>
              <a:t> </a:t>
            </a:r>
            <a:endParaRPr lang="es-ES" sz="2400" b="0" dirty="0">
              <a:latin typeface="Arial"/>
              <a:cs typeface="Arial"/>
            </a:endParaRPr>
          </a:p>
        </c:rich>
      </c:tx>
      <c:layout>
        <c:manualLayout>
          <c:xMode val="edge"/>
          <c:yMode val="edge"/>
          <c:x val="0.227216239465551"/>
          <c:y val="0.0"/>
        </c:manualLayout>
      </c:layout>
      <c:overlay val="0"/>
    </c:title>
    <c:autoTitleDeleted val="0"/>
    <c:plotArea>
      <c:layout/>
      <c:doughnutChart>
        <c:varyColors val="1"/>
        <c:ser>
          <c:idx val="0"/>
          <c:order val="0"/>
          <c:spPr>
            <a:ln>
              <a:solidFill>
                <a:schemeClr val="bg1"/>
              </a:solidFill>
            </a:ln>
          </c:spPr>
          <c:dLbls>
            <c:dLbl>
              <c:idx val="0"/>
              <c:layout>
                <c:manualLayout>
                  <c:x val="0.123265991788532"/>
                  <c:y val="-0.134293703916895"/>
                </c:manualLayout>
              </c:layout>
              <c:showLegendKey val="0"/>
              <c:showVal val="0"/>
              <c:showCatName val="1"/>
              <c:showSerName val="0"/>
              <c:showPercent val="1"/>
              <c:showBubbleSize val="0"/>
            </c:dLbl>
            <c:dLbl>
              <c:idx val="1"/>
              <c:layout>
                <c:manualLayout>
                  <c:x val="0.156944077622853"/>
                  <c:y val="0.121274150803014"/>
                </c:manualLayout>
              </c:layout>
              <c:showLegendKey val="0"/>
              <c:showVal val="0"/>
              <c:showCatName val="1"/>
              <c:showSerName val="0"/>
              <c:showPercent val="1"/>
              <c:showBubbleSize val="0"/>
            </c:dLbl>
            <c:dLbl>
              <c:idx val="2"/>
              <c:layout>
                <c:manualLayout>
                  <c:x val="-0.14299639378728"/>
                  <c:y val="0.0397075462885795"/>
                </c:manualLayout>
              </c:layout>
              <c:showLegendKey val="0"/>
              <c:showVal val="0"/>
              <c:showCatName val="1"/>
              <c:showSerName val="0"/>
              <c:showPercent val="1"/>
              <c:showBubbleSize val="0"/>
            </c:dLbl>
            <c:dLbl>
              <c:idx val="3"/>
              <c:layout>
                <c:manualLayout>
                  <c:x val="-0.157795609676804"/>
                  <c:y val="-0.0119483046365974"/>
                </c:manualLayout>
              </c:layout>
              <c:showLegendKey val="0"/>
              <c:showVal val="0"/>
              <c:showCatName val="1"/>
              <c:showSerName val="0"/>
              <c:showPercent val="1"/>
              <c:showBubbleSize val="0"/>
            </c:dLbl>
            <c:dLbl>
              <c:idx val="4"/>
              <c:layout>
                <c:manualLayout>
                  <c:x val="-0.156467738512459"/>
                  <c:y val="-0.13041591869483"/>
                </c:manualLayout>
              </c:layout>
              <c:showLegendKey val="0"/>
              <c:showVal val="0"/>
              <c:showCatName val="1"/>
              <c:showSerName val="0"/>
              <c:showPercent val="1"/>
              <c:showBubbleSize val="0"/>
            </c:dLbl>
            <c:dLbl>
              <c:idx val="5"/>
              <c:layout>
                <c:manualLayout>
                  <c:x val="-0.10588996345767"/>
                  <c:y val="-0.120317987211384"/>
                </c:manualLayout>
              </c:layout>
              <c:showLegendKey val="0"/>
              <c:showVal val="0"/>
              <c:showCatName val="1"/>
              <c:showSerName val="0"/>
              <c:showPercent val="1"/>
              <c:showBubbleSize val="0"/>
            </c:dLbl>
            <c:spPr>
              <a:noFill/>
            </c:spPr>
            <c:txPr>
              <a:bodyPr/>
              <a:lstStyle/>
              <a:p>
                <a:pPr>
                  <a:defRPr sz="1400" kern="1200" baseline="0">
                    <a:latin typeface="Arial"/>
                    <a:cs typeface="Arial"/>
                  </a:defRPr>
                </a:pPr>
                <a:endParaRPr lang="en-US"/>
              </a:p>
            </c:txPr>
            <c:showLegendKey val="0"/>
            <c:showVal val="0"/>
            <c:showCatName val="1"/>
            <c:showSerName val="0"/>
            <c:showPercent val="1"/>
            <c:showBubbleSize val="0"/>
            <c:showLeaderLines val="1"/>
          </c:dLbls>
          <c:cat>
            <c:strRef>
              <c:f>General!$C$26:$H$26</c:f>
              <c:strCache>
                <c:ptCount val="6"/>
                <c:pt idx="0">
                  <c:v>Academia</c:v>
                </c:pt>
                <c:pt idx="1">
                  <c:v>Gobierno Estatal</c:v>
                </c:pt>
                <c:pt idx="2">
                  <c:v>Gobierno Municipal</c:v>
                </c:pt>
                <c:pt idx="3">
                  <c:v>Gobierno Federal</c:v>
                </c:pt>
                <c:pt idx="4">
                  <c:v>Infomex</c:v>
                </c:pt>
                <c:pt idx="5">
                  <c:v>Particular</c:v>
                </c:pt>
              </c:strCache>
            </c:strRef>
          </c:cat>
          <c:val>
            <c:numRef>
              <c:f>General!$C$40:$H$40</c:f>
              <c:numCache>
                <c:formatCode>0.00%</c:formatCode>
                <c:ptCount val="6"/>
                <c:pt idx="0">
                  <c:v>0.0988074957410562</c:v>
                </c:pt>
                <c:pt idx="1">
                  <c:v>0.465076660988075</c:v>
                </c:pt>
                <c:pt idx="2">
                  <c:v>0.23679727427598</c:v>
                </c:pt>
                <c:pt idx="3">
                  <c:v>0.0221465076660988</c:v>
                </c:pt>
                <c:pt idx="4">
                  <c:v>0.00340715502555366</c:v>
                </c:pt>
                <c:pt idx="5">
                  <c:v>0.173764906303237</c:v>
                </c:pt>
              </c:numCache>
            </c:numRef>
          </c:val>
        </c:ser>
        <c:dLbls>
          <c:showLegendKey val="0"/>
          <c:showVal val="0"/>
          <c:showCatName val="1"/>
          <c:showSerName val="0"/>
          <c:showPercent val="0"/>
          <c:showBubbleSize val="0"/>
          <c:showLeaderLines val="1"/>
        </c:dLbls>
        <c:firstSliceAng val="0"/>
        <c:holeSize val="50"/>
      </c:doughnutChart>
    </c:plotArea>
    <c:plotVisOnly val="1"/>
    <c:dispBlanksAs val="gap"/>
    <c:showDLblsOverMax val="0"/>
  </c:chart>
  <c:spPr>
    <a:noFill/>
    <a:ln>
      <a:no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lgn="ctr">
              <a:defRPr/>
            </a:pPr>
            <a:r>
              <a:rPr lang="en-US" sz="2400" b="1" i="0" baseline="0" dirty="0" smtClean="0">
                <a:solidFill>
                  <a:srgbClr val="800000"/>
                </a:solidFill>
                <a:effectLst/>
                <a:latin typeface="Arial"/>
                <a:cs typeface="Arial"/>
              </a:rPr>
              <a:t>Solicitudes </a:t>
            </a:r>
            <a:r>
              <a:rPr lang="en-US" sz="2400" b="1" i="0" baseline="0" dirty="0" err="1" smtClean="0">
                <a:solidFill>
                  <a:srgbClr val="800000"/>
                </a:solidFill>
                <a:effectLst/>
                <a:latin typeface="Arial"/>
                <a:cs typeface="Arial"/>
              </a:rPr>
              <a:t>atendidas</a:t>
            </a:r>
            <a:r>
              <a:rPr lang="en-US" sz="2400" b="1" i="0" baseline="0" dirty="0" smtClean="0">
                <a:solidFill>
                  <a:srgbClr val="800000"/>
                </a:solidFill>
                <a:effectLst/>
                <a:latin typeface="Arial"/>
                <a:cs typeface="Arial"/>
              </a:rPr>
              <a:t> en 2015</a:t>
            </a:r>
            <a:endParaRPr lang="en-US" sz="2400" dirty="0" smtClean="0">
              <a:solidFill>
                <a:srgbClr val="800000"/>
              </a:solidFill>
              <a:effectLst/>
              <a:latin typeface="Arial"/>
              <a:cs typeface="Arial"/>
            </a:endParaRPr>
          </a:p>
          <a:p>
            <a:pPr algn="ctr">
              <a:defRPr/>
            </a:pPr>
            <a:r>
              <a:rPr lang="en-US" sz="2400" b="0" i="0" baseline="0" dirty="0" err="1" smtClean="0">
                <a:effectLst/>
                <a:latin typeface="Arial"/>
                <a:cs typeface="Arial"/>
              </a:rPr>
              <a:t>Por</a:t>
            </a:r>
            <a:r>
              <a:rPr lang="en-US" sz="2400" b="0" i="0" baseline="0" dirty="0" smtClean="0">
                <a:effectLst/>
                <a:latin typeface="Arial"/>
                <a:cs typeface="Arial"/>
              </a:rPr>
              <a:t> </a:t>
            </a:r>
            <a:r>
              <a:rPr lang="en-US" sz="2400" b="0" i="0" baseline="0" dirty="0" err="1" smtClean="0">
                <a:effectLst/>
                <a:latin typeface="Arial"/>
                <a:cs typeface="Arial"/>
              </a:rPr>
              <a:t>tipo</a:t>
            </a:r>
            <a:r>
              <a:rPr lang="en-US" sz="2400" b="0" i="0" baseline="0" dirty="0" smtClean="0">
                <a:effectLst/>
                <a:latin typeface="Arial"/>
                <a:cs typeface="Arial"/>
              </a:rPr>
              <a:t> de </a:t>
            </a:r>
            <a:r>
              <a:rPr lang="en-US" sz="2400" b="0" i="0" baseline="0" dirty="0" err="1" smtClean="0">
                <a:effectLst/>
                <a:latin typeface="Arial"/>
                <a:cs typeface="Arial"/>
              </a:rPr>
              <a:t>usuario</a:t>
            </a:r>
            <a:r>
              <a:rPr lang="en-US" sz="2400" b="0" i="0" baseline="0" dirty="0" smtClean="0">
                <a:effectLst/>
                <a:latin typeface="Arial"/>
                <a:cs typeface="Arial"/>
              </a:rPr>
              <a:t> </a:t>
            </a:r>
            <a:endParaRPr lang="en-US" sz="2400" dirty="0">
              <a:effectLst/>
              <a:latin typeface="Arial"/>
              <a:cs typeface="Arial"/>
            </a:endParaRPr>
          </a:p>
        </c:rich>
      </c:tx>
      <c:layout>
        <c:manualLayout>
          <c:xMode val="edge"/>
          <c:yMode val="edge"/>
          <c:x val="0.184792114959449"/>
          <c:y val="0.0"/>
        </c:manualLayout>
      </c:layout>
      <c:overlay val="0"/>
    </c:title>
    <c:autoTitleDeleted val="0"/>
    <c:plotArea>
      <c:layout>
        <c:manualLayout>
          <c:layoutTarget val="inner"/>
          <c:xMode val="edge"/>
          <c:yMode val="edge"/>
          <c:x val="0.258509042025749"/>
          <c:y val="0.274382727167003"/>
          <c:w val="0.653559337750647"/>
          <c:h val="0.634062777555362"/>
        </c:manualLayout>
      </c:layout>
      <c:barChart>
        <c:barDir val="bar"/>
        <c:grouping val="clustered"/>
        <c:varyColors val="0"/>
        <c:ser>
          <c:idx val="0"/>
          <c:order val="0"/>
          <c:invertIfNegative val="0"/>
          <c:dLbls>
            <c:txPr>
              <a:bodyPr/>
              <a:lstStyle/>
              <a:p>
                <a:pPr>
                  <a:defRPr b="1" i="0">
                    <a:latin typeface="Arial Narrow"/>
                    <a:cs typeface="Arial Narrow"/>
                  </a:defRPr>
                </a:pPr>
                <a:endParaRPr lang="en-US"/>
              </a:p>
            </c:txPr>
            <c:showLegendKey val="0"/>
            <c:showVal val="1"/>
            <c:showCatName val="0"/>
            <c:showSerName val="0"/>
            <c:showPercent val="0"/>
            <c:showBubbleSize val="0"/>
            <c:showLeaderLines val="0"/>
          </c:dLbls>
          <c:cat>
            <c:strRef>
              <c:f>General!$C$26:$H$26</c:f>
              <c:strCache>
                <c:ptCount val="6"/>
                <c:pt idx="0">
                  <c:v>Academia</c:v>
                </c:pt>
                <c:pt idx="1">
                  <c:v>Gobierno Estatal</c:v>
                </c:pt>
                <c:pt idx="2">
                  <c:v>Gobierno Municipal</c:v>
                </c:pt>
                <c:pt idx="3">
                  <c:v>Gobierno Federal</c:v>
                </c:pt>
                <c:pt idx="4">
                  <c:v>Infomex</c:v>
                </c:pt>
                <c:pt idx="5">
                  <c:v>Particular</c:v>
                </c:pt>
              </c:strCache>
            </c:strRef>
          </c:cat>
          <c:val>
            <c:numRef>
              <c:f>General!$C$39:$H$39</c:f>
              <c:numCache>
                <c:formatCode>#,##0</c:formatCode>
                <c:ptCount val="6"/>
                <c:pt idx="0">
                  <c:v>58.0</c:v>
                </c:pt>
                <c:pt idx="1">
                  <c:v>273.0</c:v>
                </c:pt>
                <c:pt idx="2">
                  <c:v>139.0</c:v>
                </c:pt>
                <c:pt idx="3">
                  <c:v>13.0</c:v>
                </c:pt>
                <c:pt idx="4">
                  <c:v>2.0</c:v>
                </c:pt>
                <c:pt idx="5">
                  <c:v>102.0</c:v>
                </c:pt>
              </c:numCache>
            </c:numRef>
          </c:val>
        </c:ser>
        <c:dLbls>
          <c:showLegendKey val="0"/>
          <c:showVal val="0"/>
          <c:showCatName val="0"/>
          <c:showSerName val="0"/>
          <c:showPercent val="0"/>
          <c:showBubbleSize val="0"/>
        </c:dLbls>
        <c:gapWidth val="100"/>
        <c:axId val="-2099808152"/>
        <c:axId val="-2102527672"/>
      </c:barChart>
      <c:valAx>
        <c:axId val="-2102527672"/>
        <c:scaling>
          <c:orientation val="minMax"/>
        </c:scaling>
        <c:delete val="0"/>
        <c:axPos val="b"/>
        <c:majorGridlines/>
        <c:numFmt formatCode="#,##0" sourceLinked="1"/>
        <c:majorTickMark val="out"/>
        <c:minorTickMark val="none"/>
        <c:tickLblPos val="nextTo"/>
        <c:txPr>
          <a:bodyPr/>
          <a:lstStyle/>
          <a:p>
            <a:pPr>
              <a:defRPr sz="1200">
                <a:latin typeface="Arial"/>
                <a:cs typeface="Arial"/>
              </a:defRPr>
            </a:pPr>
            <a:endParaRPr lang="en-US"/>
          </a:p>
        </c:txPr>
        <c:crossAx val="-2099808152"/>
        <c:crosses val="autoZero"/>
        <c:crossBetween val="between"/>
      </c:valAx>
      <c:catAx>
        <c:axId val="-2099808152"/>
        <c:scaling>
          <c:orientation val="minMax"/>
        </c:scaling>
        <c:delete val="0"/>
        <c:axPos val="l"/>
        <c:majorTickMark val="out"/>
        <c:minorTickMark val="none"/>
        <c:tickLblPos val="nextTo"/>
        <c:txPr>
          <a:bodyPr/>
          <a:lstStyle/>
          <a:p>
            <a:pPr>
              <a:defRPr sz="1400">
                <a:latin typeface="Arial"/>
                <a:cs typeface="Arial"/>
              </a:defRPr>
            </a:pPr>
            <a:endParaRPr lang="en-US"/>
          </a:p>
        </c:txPr>
        <c:crossAx val="-2102527672"/>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title>
      <c:tx>
        <c:rich>
          <a:bodyPr/>
          <a:lstStyle/>
          <a:p>
            <a:pPr algn="ctr">
              <a:defRPr/>
            </a:pPr>
            <a:r>
              <a:rPr lang="en-US" sz="2400" b="1" i="0" baseline="0" dirty="0" smtClean="0">
                <a:solidFill>
                  <a:srgbClr val="800000"/>
                </a:solidFill>
                <a:effectLst/>
                <a:latin typeface="Arial"/>
                <a:cs typeface="Arial"/>
              </a:rPr>
              <a:t>Solicitudes </a:t>
            </a:r>
            <a:r>
              <a:rPr lang="en-US" sz="2400" b="1" i="0" baseline="0" dirty="0" err="1" smtClean="0">
                <a:solidFill>
                  <a:srgbClr val="800000"/>
                </a:solidFill>
                <a:effectLst/>
                <a:latin typeface="Arial"/>
                <a:cs typeface="Arial"/>
              </a:rPr>
              <a:t>atendidas</a:t>
            </a:r>
            <a:r>
              <a:rPr lang="en-US" sz="2400" b="1" i="0" baseline="0" dirty="0" smtClean="0">
                <a:solidFill>
                  <a:srgbClr val="800000"/>
                </a:solidFill>
                <a:effectLst/>
                <a:latin typeface="Arial"/>
                <a:cs typeface="Arial"/>
              </a:rPr>
              <a:t> en 2015</a:t>
            </a:r>
            <a:endParaRPr lang="en-US" sz="2400" dirty="0" smtClean="0">
              <a:solidFill>
                <a:srgbClr val="800000"/>
              </a:solidFill>
              <a:effectLst/>
              <a:latin typeface="Arial"/>
              <a:cs typeface="Arial"/>
            </a:endParaRPr>
          </a:p>
          <a:p>
            <a:pPr algn="ctr">
              <a:defRPr/>
            </a:pPr>
            <a:r>
              <a:rPr lang="en-US" sz="2400" b="0" i="0" baseline="0" dirty="0" err="1" smtClean="0">
                <a:effectLst/>
                <a:latin typeface="Arial"/>
                <a:cs typeface="Arial"/>
              </a:rPr>
              <a:t>Por</a:t>
            </a:r>
            <a:r>
              <a:rPr lang="en-US" sz="2400" b="0" i="0" baseline="0" dirty="0" smtClean="0">
                <a:effectLst/>
                <a:latin typeface="Arial"/>
                <a:cs typeface="Arial"/>
              </a:rPr>
              <a:t> </a:t>
            </a:r>
            <a:r>
              <a:rPr lang="en-US" sz="2400" b="0" i="0" baseline="0" dirty="0" err="1" smtClean="0">
                <a:effectLst/>
                <a:latin typeface="Arial"/>
                <a:cs typeface="Arial"/>
              </a:rPr>
              <a:t>área</a:t>
            </a:r>
            <a:endParaRPr lang="en-US" sz="2400" dirty="0">
              <a:effectLst/>
              <a:latin typeface="Arial"/>
              <a:cs typeface="Arial"/>
            </a:endParaRPr>
          </a:p>
        </c:rich>
      </c:tx>
      <c:layout>
        <c:manualLayout>
          <c:xMode val="edge"/>
          <c:yMode val="edge"/>
          <c:x val="0.195543552325134"/>
          <c:y val="0.00242541328946964"/>
        </c:manualLayout>
      </c:layout>
      <c:overlay val="0"/>
    </c:title>
    <c:autoTitleDeleted val="0"/>
    <c:plotArea>
      <c:layout/>
      <c:doughnutChart>
        <c:varyColors val="1"/>
        <c:ser>
          <c:idx val="0"/>
          <c:order val="0"/>
          <c:tx>
            <c:strRef>
              <c:f>General!$B$17</c:f>
              <c:strCache>
                <c:ptCount val="1"/>
                <c:pt idx="0">
                  <c:v>Total</c:v>
                </c:pt>
              </c:strCache>
            </c:strRef>
          </c:tx>
          <c:dLbls>
            <c:dLbl>
              <c:idx val="0"/>
              <c:layout>
                <c:manualLayout>
                  <c:x val="0.168236571086989"/>
                  <c:y val="0.0388066126315141"/>
                </c:manualLayout>
              </c:layout>
              <c:showLegendKey val="0"/>
              <c:showVal val="0"/>
              <c:showCatName val="1"/>
              <c:showSerName val="0"/>
              <c:showPercent val="1"/>
              <c:showBubbleSize val="0"/>
            </c:dLbl>
            <c:dLbl>
              <c:idx val="1"/>
              <c:layout>
                <c:manualLayout>
                  <c:x val="-0.0911281426721188"/>
                  <c:y val="-0.0945911182893159"/>
                </c:manualLayout>
              </c:layout>
              <c:showLegendKey val="0"/>
              <c:showVal val="0"/>
              <c:showCatName val="1"/>
              <c:showSerName val="0"/>
              <c:showPercent val="1"/>
              <c:showBubbleSize val="0"/>
            </c:dLbl>
            <c:dLbl>
              <c:idx val="2"/>
              <c:layout>
                <c:manualLayout>
                  <c:x val="-0.0630887141576208"/>
                  <c:y val="-0.128547095319315"/>
                </c:manualLayout>
              </c:layout>
              <c:showLegendKey val="0"/>
              <c:showVal val="0"/>
              <c:showCatName val="1"/>
              <c:showSerName val="0"/>
              <c:showPercent val="1"/>
              <c:showBubbleSize val="0"/>
            </c:dLbl>
            <c:txPr>
              <a:bodyPr/>
              <a:lstStyle/>
              <a:p>
                <a:pPr algn="ctr">
                  <a:defRPr sz="1400">
                    <a:latin typeface="Arial"/>
                    <a:cs typeface="Arial"/>
                  </a:defRPr>
                </a:pPr>
                <a:endParaRPr lang="en-US"/>
              </a:p>
            </c:txPr>
            <c:showLegendKey val="0"/>
            <c:showVal val="0"/>
            <c:showCatName val="1"/>
            <c:showSerName val="0"/>
            <c:showPercent val="1"/>
            <c:showBubbleSize val="0"/>
            <c:showLeaderLines val="1"/>
          </c:dLbls>
          <c:cat>
            <c:strRef>
              <c:f>General!$C$4:$E$4</c:f>
              <c:strCache>
                <c:ptCount val="3"/>
                <c:pt idx="0">
                  <c:v>UEF</c:v>
                </c:pt>
                <c:pt idx="1">
                  <c:v>UGMA</c:v>
                </c:pt>
                <c:pt idx="2">
                  <c:v>SDG</c:v>
                </c:pt>
              </c:strCache>
            </c:strRef>
          </c:cat>
          <c:val>
            <c:numRef>
              <c:f>General!$C$17:$E$17</c:f>
              <c:numCache>
                <c:formatCode>General</c:formatCode>
                <c:ptCount val="3"/>
                <c:pt idx="0">
                  <c:v>485.0</c:v>
                </c:pt>
                <c:pt idx="1">
                  <c:v>66.0</c:v>
                </c:pt>
                <c:pt idx="2">
                  <c:v>36.0</c:v>
                </c:pt>
              </c:numCache>
            </c:numRef>
          </c:val>
        </c:ser>
        <c:dLbls>
          <c:showLegendKey val="0"/>
          <c:showVal val="0"/>
          <c:showCatName val="0"/>
          <c:showSerName val="0"/>
          <c:showPercent val="1"/>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lgn="ctr">
              <a:defRPr/>
            </a:pPr>
            <a:r>
              <a:rPr lang="en-US" sz="2400" b="1" i="0" baseline="0" dirty="0" smtClean="0">
                <a:solidFill>
                  <a:srgbClr val="800000"/>
                </a:solidFill>
                <a:effectLst/>
                <a:latin typeface="Arial"/>
                <a:cs typeface="Arial"/>
              </a:rPr>
              <a:t>Solicitudes </a:t>
            </a:r>
            <a:r>
              <a:rPr lang="en-US" sz="2400" b="1" i="0" baseline="0" dirty="0" err="1" smtClean="0">
                <a:solidFill>
                  <a:srgbClr val="800000"/>
                </a:solidFill>
                <a:effectLst/>
                <a:latin typeface="Arial"/>
                <a:cs typeface="Arial"/>
              </a:rPr>
              <a:t>atendidas</a:t>
            </a:r>
            <a:r>
              <a:rPr lang="en-US" sz="2400" b="1" i="0" baseline="0" dirty="0" smtClean="0">
                <a:solidFill>
                  <a:srgbClr val="800000"/>
                </a:solidFill>
                <a:effectLst/>
                <a:latin typeface="Arial"/>
                <a:cs typeface="Arial"/>
              </a:rPr>
              <a:t> en 2015</a:t>
            </a:r>
            <a:endParaRPr lang="en-US" sz="2400" dirty="0" smtClean="0">
              <a:solidFill>
                <a:srgbClr val="800000"/>
              </a:solidFill>
              <a:effectLst/>
              <a:latin typeface="Arial"/>
              <a:cs typeface="Arial"/>
            </a:endParaRPr>
          </a:p>
          <a:p>
            <a:pPr algn="ctr">
              <a:defRPr/>
            </a:pPr>
            <a:r>
              <a:rPr lang="en-US" sz="2400" b="0" i="0" baseline="0" dirty="0" err="1" smtClean="0">
                <a:effectLst/>
                <a:latin typeface="Arial"/>
                <a:cs typeface="Arial"/>
              </a:rPr>
              <a:t>Por</a:t>
            </a:r>
            <a:r>
              <a:rPr lang="en-US" sz="2400" b="0" i="0" baseline="0" dirty="0" smtClean="0">
                <a:effectLst/>
                <a:latin typeface="Arial"/>
                <a:cs typeface="Arial"/>
              </a:rPr>
              <a:t> </a:t>
            </a:r>
            <a:r>
              <a:rPr lang="en-US" sz="2400" b="0" i="0" baseline="0" dirty="0" err="1" smtClean="0">
                <a:effectLst/>
                <a:latin typeface="Arial"/>
                <a:cs typeface="Arial"/>
              </a:rPr>
              <a:t>unidad</a:t>
            </a:r>
            <a:endParaRPr lang="en-US" sz="2400" dirty="0">
              <a:effectLst/>
              <a:latin typeface="Arial"/>
              <a:cs typeface="Arial"/>
            </a:endParaRPr>
          </a:p>
        </c:rich>
      </c:tx>
      <c:layout/>
      <c:overlay val="0"/>
    </c:title>
    <c:autoTitleDeleted val="0"/>
    <c:plotArea>
      <c:layout>
        <c:manualLayout>
          <c:layoutTarget val="inner"/>
          <c:xMode val="edge"/>
          <c:yMode val="edge"/>
          <c:x val="0.162657182485329"/>
          <c:y val="0.304476143080511"/>
          <c:w val="0.79240524747709"/>
          <c:h val="0.596127902827067"/>
        </c:manualLayout>
      </c:layout>
      <c:barChart>
        <c:barDir val="bar"/>
        <c:grouping val="clustered"/>
        <c:varyColors val="0"/>
        <c:ser>
          <c:idx val="0"/>
          <c:order val="0"/>
          <c:tx>
            <c:strRef>
              <c:f>General!$B$17</c:f>
              <c:strCache>
                <c:ptCount val="1"/>
                <c:pt idx="0">
                  <c:v>Total</c:v>
                </c:pt>
              </c:strCache>
            </c:strRef>
          </c:tx>
          <c:invertIfNegative val="0"/>
          <c:dLbls>
            <c:dLbl>
              <c:idx val="0"/>
              <c:layout>
                <c:manualLayout>
                  <c:x val="0.0312347265524758"/>
                  <c:y val="0.00505855765966914"/>
                </c:manualLayout>
              </c:layout>
              <c:showLegendKey val="0"/>
              <c:showVal val="1"/>
              <c:showCatName val="0"/>
              <c:showSerName val="0"/>
              <c:showPercent val="0"/>
              <c:showBubbleSize val="0"/>
            </c:dLbl>
            <c:dLbl>
              <c:idx val="1"/>
              <c:layout>
                <c:manualLayout>
                  <c:x val="0.0114041741513784"/>
                  <c:y val="0.00761789241587301"/>
                </c:manualLayout>
              </c:layout>
              <c:showLegendKey val="0"/>
              <c:showVal val="1"/>
              <c:showCatName val="0"/>
              <c:showSerName val="0"/>
              <c:showPercent val="0"/>
              <c:showBubbleSize val="0"/>
            </c:dLbl>
            <c:dLbl>
              <c:idx val="2"/>
              <c:layout>
                <c:manualLayout>
                  <c:x val="0.000728383767940838"/>
                  <c:y val="0.00358235357344853"/>
                </c:manualLayout>
              </c:layout>
              <c:showLegendKey val="0"/>
              <c:showVal val="1"/>
              <c:showCatName val="0"/>
              <c:showSerName val="0"/>
              <c:showPercent val="0"/>
              <c:showBubbleSize val="0"/>
            </c:dLbl>
            <c:txPr>
              <a:bodyPr/>
              <a:lstStyle/>
              <a:p>
                <a:pPr>
                  <a:defRPr b="1" i="0">
                    <a:latin typeface="Arial Narrow"/>
                    <a:cs typeface="Arial Narrow"/>
                  </a:defRPr>
                </a:pPr>
                <a:endParaRPr lang="en-US"/>
              </a:p>
            </c:txPr>
            <c:showLegendKey val="0"/>
            <c:showVal val="1"/>
            <c:showCatName val="0"/>
            <c:showSerName val="0"/>
            <c:showPercent val="0"/>
            <c:showBubbleSize val="0"/>
            <c:showLeaderLines val="0"/>
          </c:dLbls>
          <c:cat>
            <c:strRef>
              <c:f>General!$C$4:$E$4</c:f>
              <c:strCache>
                <c:ptCount val="3"/>
                <c:pt idx="0">
                  <c:v>UEF</c:v>
                </c:pt>
                <c:pt idx="1">
                  <c:v>UGMA</c:v>
                </c:pt>
                <c:pt idx="2">
                  <c:v>SDG</c:v>
                </c:pt>
              </c:strCache>
            </c:strRef>
          </c:cat>
          <c:val>
            <c:numRef>
              <c:f>General!$C$17:$E$17</c:f>
              <c:numCache>
                <c:formatCode>General</c:formatCode>
                <c:ptCount val="3"/>
                <c:pt idx="0">
                  <c:v>485.0</c:v>
                </c:pt>
                <c:pt idx="1">
                  <c:v>66.0</c:v>
                </c:pt>
                <c:pt idx="2">
                  <c:v>36.0</c:v>
                </c:pt>
              </c:numCache>
            </c:numRef>
          </c:val>
        </c:ser>
        <c:dLbls>
          <c:showLegendKey val="0"/>
          <c:showVal val="0"/>
          <c:showCatName val="0"/>
          <c:showSerName val="0"/>
          <c:showPercent val="0"/>
          <c:showBubbleSize val="0"/>
        </c:dLbls>
        <c:gapWidth val="100"/>
        <c:axId val="-2102329800"/>
        <c:axId val="-2082000216"/>
      </c:barChart>
      <c:valAx>
        <c:axId val="-2082000216"/>
        <c:scaling>
          <c:orientation val="minMax"/>
        </c:scaling>
        <c:delete val="0"/>
        <c:axPos val="b"/>
        <c:majorGridlines/>
        <c:numFmt formatCode="General" sourceLinked="1"/>
        <c:majorTickMark val="out"/>
        <c:minorTickMark val="none"/>
        <c:tickLblPos val="nextTo"/>
        <c:txPr>
          <a:bodyPr/>
          <a:lstStyle/>
          <a:p>
            <a:pPr>
              <a:defRPr sz="1200">
                <a:latin typeface="Arial"/>
                <a:cs typeface="Arial"/>
              </a:defRPr>
            </a:pPr>
            <a:endParaRPr lang="en-US"/>
          </a:p>
        </c:txPr>
        <c:crossAx val="-2102329800"/>
        <c:crosses val="autoZero"/>
        <c:crossBetween val="between"/>
      </c:valAx>
      <c:catAx>
        <c:axId val="-2102329800"/>
        <c:scaling>
          <c:orientation val="minMax"/>
        </c:scaling>
        <c:delete val="0"/>
        <c:axPos val="l"/>
        <c:majorTickMark val="out"/>
        <c:minorTickMark val="none"/>
        <c:tickLblPos val="nextTo"/>
        <c:txPr>
          <a:bodyPr/>
          <a:lstStyle/>
          <a:p>
            <a:pPr>
              <a:defRPr sz="1600" b="1">
                <a:latin typeface="Arial"/>
                <a:cs typeface="Arial"/>
              </a:defRPr>
            </a:pPr>
            <a:endParaRPr lang="en-US"/>
          </a:p>
        </c:txPr>
        <c:crossAx val="-2082000216"/>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B8B9AE-7FAF-FF45-A425-DA2763DC3CB1}" type="datetimeFigureOut">
              <a:rPr lang="es-ES" smtClean="0"/>
              <a:pPr/>
              <a:t>13/05/15</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Haga clic para modificar el estilo de texto del patrón</a:t>
            </a:r>
          </a:p>
          <a:p>
            <a:pPr lvl="1"/>
            <a:r>
              <a:rPr lang="x-none" smtClean="0"/>
              <a:t>Segundo nivel</a:t>
            </a:r>
          </a:p>
          <a:p>
            <a:pPr lvl="2"/>
            <a:r>
              <a:rPr lang="x-none" smtClean="0"/>
              <a:t>Tercer nivel</a:t>
            </a:r>
          </a:p>
          <a:p>
            <a:pPr lvl="3"/>
            <a:r>
              <a:rPr lang="x-none" smtClean="0"/>
              <a:t>Cuarto nivel</a:t>
            </a:r>
          </a:p>
          <a:p>
            <a:pPr lvl="4"/>
            <a:r>
              <a:rPr lang="x-none"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E6AF04-826F-524C-895D-C1C4F8A414BE}" type="slidenum">
              <a:rPr lang="es-ES" smtClean="0"/>
              <a:pPr/>
              <a:t>‹#›</a:t>
            </a:fld>
            <a:endParaRPr lang="es-ES"/>
          </a:p>
        </p:txBody>
      </p:sp>
    </p:spTree>
    <p:extLst>
      <p:ext uri="{BB962C8B-B14F-4D97-AF65-F5344CB8AC3E}">
        <p14:creationId xmlns:p14="http://schemas.microsoft.com/office/powerpoint/2010/main" val="8978414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http://www.milenio.com/negocios/Derrama-economica-Expo-Guadalajara-crecio-eventos-congresos-exposiciones-festajos_0_449955040.html</a:t>
            </a:r>
          </a:p>
          <a:p>
            <a:r>
              <a:rPr lang="es-MX" dirty="0" smtClean="0"/>
              <a:t>http://economia.terra.com.mx/crece-derrama-economica-de-expo-gdl,2b44acbc1990b410VgnCLD200000b2bf46d0RCRD.html</a:t>
            </a:r>
          </a:p>
          <a:p>
            <a:r>
              <a:rPr lang="es-MX" dirty="0" smtClean="0"/>
              <a:t>http://eleconomista.com.mx/estados/2015/01/20/derrama-crece-10-expo-guadalajara</a:t>
            </a:r>
          </a:p>
          <a:p>
            <a:r>
              <a:rPr lang="es-MX" dirty="0" smtClean="0"/>
              <a:t>http://noticias.terra.com.mx/mexico/estados/expo-guadalajara-preve-generar-ingresos-por-10-mil-500-mdp-en-2015,d6715d7e5590b410VgnCLD200000b1bf46d0RCRD.html</a:t>
            </a:r>
          </a:p>
          <a:p>
            <a:r>
              <a:rPr lang="es-MX" dirty="0" smtClean="0"/>
              <a:t>http://www.informador.com.mx/economia/2015/571703/6/expo-guadalajara-albergara-las-exposiciones-mas-importantes-del-pais.htm</a:t>
            </a:r>
          </a:p>
          <a:p>
            <a:r>
              <a:rPr lang="es-MX" smtClean="0"/>
              <a:t>http://www.cronicajalisco.com/notas/2015/35278.html</a:t>
            </a:r>
          </a:p>
          <a:p>
            <a:endParaRPr lang="es-MX" dirty="0"/>
          </a:p>
        </p:txBody>
      </p:sp>
      <p:sp>
        <p:nvSpPr>
          <p:cNvPr id="4" name="3 Marcador de número de diapositiva"/>
          <p:cNvSpPr>
            <a:spLocks noGrp="1"/>
          </p:cNvSpPr>
          <p:nvPr>
            <p:ph type="sldNum" sz="quarter" idx="10"/>
          </p:nvPr>
        </p:nvSpPr>
        <p:spPr/>
        <p:txBody>
          <a:bodyPr/>
          <a:lstStyle/>
          <a:p>
            <a:fld id="{30BD8D7C-93D3-4248-9996-8C95053E7675}" type="slidenum">
              <a:rPr lang="es-ES" smtClean="0"/>
              <a:t>54</a:t>
            </a:fld>
            <a:endParaRPr lang="es-ES" dirty="0"/>
          </a:p>
        </p:txBody>
      </p:sp>
    </p:spTree>
    <p:extLst>
      <p:ext uri="{BB962C8B-B14F-4D97-AF65-F5344CB8AC3E}">
        <p14:creationId xmlns:p14="http://schemas.microsoft.com/office/powerpoint/2010/main" val="2700270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http://www.milenio.com/negocios/Derrama-economica-Expo-Guadalajara-crecio-eventos-congresos-exposiciones-festajos_0_449955040.html</a:t>
            </a:r>
          </a:p>
          <a:p>
            <a:r>
              <a:rPr lang="es-MX" dirty="0" smtClean="0"/>
              <a:t>http://economia.terra.com.mx/crece-derrama-economica-de-expo-gdl,2b44acbc1990b410VgnCLD200000b2bf46d0RCRD.html</a:t>
            </a:r>
          </a:p>
          <a:p>
            <a:r>
              <a:rPr lang="es-MX" dirty="0" smtClean="0"/>
              <a:t>http://eleconomista.com.mx/estados/2015/01/20/derrama-crece-10-expo-guadalajara</a:t>
            </a:r>
          </a:p>
          <a:p>
            <a:r>
              <a:rPr lang="es-MX" dirty="0" smtClean="0"/>
              <a:t>http://noticias.terra.com.mx/mexico/estados/expo-guadalajara-preve-generar-ingresos-por-10-mil-500-mdp-en-2015,d6715d7e5590b410VgnCLD200000b1bf46d0RCRD.html</a:t>
            </a:r>
          </a:p>
          <a:p>
            <a:r>
              <a:rPr lang="es-MX" dirty="0" smtClean="0"/>
              <a:t>http://www.informador.com.mx/economia/2015/571703/6/expo-guadalajara-albergara-las-exposiciones-mas-importantes-del-pais.htm</a:t>
            </a:r>
          </a:p>
          <a:p>
            <a:r>
              <a:rPr lang="es-MX" dirty="0" smtClean="0"/>
              <a:t>http://www.cronicajalisco.com/notas/2015/35278.html</a:t>
            </a:r>
          </a:p>
          <a:p>
            <a:endParaRPr lang="es-MX" dirty="0"/>
          </a:p>
        </p:txBody>
      </p:sp>
      <p:sp>
        <p:nvSpPr>
          <p:cNvPr id="4" name="3 Marcador de número de diapositiva"/>
          <p:cNvSpPr>
            <a:spLocks noGrp="1"/>
          </p:cNvSpPr>
          <p:nvPr>
            <p:ph type="sldNum" sz="quarter" idx="10"/>
          </p:nvPr>
        </p:nvSpPr>
        <p:spPr/>
        <p:txBody>
          <a:bodyPr/>
          <a:lstStyle/>
          <a:p>
            <a:fld id="{30BD8D7C-93D3-4248-9996-8C95053E7675}" type="slidenum">
              <a:rPr lang="es-ES" smtClean="0"/>
              <a:t>65</a:t>
            </a:fld>
            <a:endParaRPr lang="es-ES" dirty="0"/>
          </a:p>
        </p:txBody>
      </p:sp>
    </p:spTree>
    <p:extLst>
      <p:ext uri="{BB962C8B-B14F-4D97-AF65-F5344CB8AC3E}">
        <p14:creationId xmlns:p14="http://schemas.microsoft.com/office/powerpoint/2010/main" val="2700270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http://www.milenio.com/negocios/Derrama-economica-Expo-Guadalajara-crecio-eventos-congresos-exposiciones-festajos_0_449955040.html</a:t>
            </a:r>
          </a:p>
          <a:p>
            <a:r>
              <a:rPr lang="es-MX" dirty="0" smtClean="0"/>
              <a:t>http://economia.terra.com.mx/crece-derrama-economica-de-expo-gdl,2b44acbc1990b410VgnCLD200000b2bf46d0RCRD.html</a:t>
            </a:r>
          </a:p>
          <a:p>
            <a:r>
              <a:rPr lang="es-MX" dirty="0" smtClean="0"/>
              <a:t>http://eleconomista.com.mx/estados/2015/01/20/derrama-crece-10-expo-guadalajara</a:t>
            </a:r>
          </a:p>
          <a:p>
            <a:r>
              <a:rPr lang="es-MX" dirty="0" smtClean="0"/>
              <a:t>http://noticias.terra.com.mx/mexico/estados/expo-guadalajara-preve-generar-ingresos-por-10-mil-500-mdp-en-2015,d6715d7e5590b410VgnCLD200000b1bf46d0RCRD.html</a:t>
            </a:r>
          </a:p>
          <a:p>
            <a:r>
              <a:rPr lang="es-MX" dirty="0" smtClean="0"/>
              <a:t>http://www.informador.com.mx/economia/2015/571703/6/expo-guadalajara-albergara-las-exposiciones-mas-importantes-del-pais.htm</a:t>
            </a:r>
          </a:p>
          <a:p>
            <a:r>
              <a:rPr lang="es-MX" smtClean="0"/>
              <a:t>http://www.cronicajalisco.com/notas/2015/35278.html</a:t>
            </a:r>
          </a:p>
          <a:p>
            <a:endParaRPr lang="es-MX" dirty="0"/>
          </a:p>
        </p:txBody>
      </p:sp>
      <p:sp>
        <p:nvSpPr>
          <p:cNvPr id="4" name="3 Marcador de número de diapositiva"/>
          <p:cNvSpPr>
            <a:spLocks noGrp="1"/>
          </p:cNvSpPr>
          <p:nvPr>
            <p:ph type="sldNum" sz="quarter" idx="10"/>
          </p:nvPr>
        </p:nvSpPr>
        <p:spPr/>
        <p:txBody>
          <a:bodyPr/>
          <a:lstStyle/>
          <a:p>
            <a:fld id="{30BD8D7C-93D3-4248-9996-8C95053E7675}" type="slidenum">
              <a:rPr lang="es-ES" smtClean="0"/>
              <a:t>66</a:t>
            </a:fld>
            <a:endParaRPr lang="es-ES" dirty="0"/>
          </a:p>
        </p:txBody>
      </p:sp>
    </p:spTree>
    <p:extLst>
      <p:ext uri="{BB962C8B-B14F-4D97-AF65-F5344CB8AC3E}">
        <p14:creationId xmlns:p14="http://schemas.microsoft.com/office/powerpoint/2010/main" val="2700270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http://www.milenio.com/negocios/Derrama-economica-Expo-Guadalajara-crecio-eventos-congresos-exposiciones-festajos_0_449955040.html</a:t>
            </a:r>
          </a:p>
          <a:p>
            <a:r>
              <a:rPr lang="es-MX" dirty="0" smtClean="0"/>
              <a:t>http://economia.terra.com.mx/crece-derrama-economica-de-expo-gdl,2b44acbc1990b410VgnCLD200000b2bf46d0RCRD.html</a:t>
            </a:r>
          </a:p>
          <a:p>
            <a:r>
              <a:rPr lang="es-MX" dirty="0" smtClean="0"/>
              <a:t>http://eleconomista.com.mx/estados/2015/01/20/derrama-crece-10-expo-guadalajara</a:t>
            </a:r>
          </a:p>
          <a:p>
            <a:r>
              <a:rPr lang="es-MX" dirty="0" smtClean="0"/>
              <a:t>http://noticias.terra.com.mx/mexico/estados/expo-guadalajara-preve-generar-ingresos-por-10-mil-500-mdp-en-2015,d6715d7e5590b410VgnCLD200000b1bf46d0RCRD.html</a:t>
            </a:r>
          </a:p>
          <a:p>
            <a:r>
              <a:rPr lang="es-MX" dirty="0" smtClean="0"/>
              <a:t>http://www.informador.com.mx/economia/2015/571703/6/expo-guadalajara-albergara-las-exposiciones-mas-importantes-del-pais.htm</a:t>
            </a:r>
          </a:p>
          <a:p>
            <a:r>
              <a:rPr lang="es-MX" smtClean="0"/>
              <a:t>http://www.cronicajalisco.com/notas/2015/35278.html</a:t>
            </a:r>
          </a:p>
          <a:p>
            <a:endParaRPr lang="es-MX" dirty="0"/>
          </a:p>
        </p:txBody>
      </p:sp>
      <p:sp>
        <p:nvSpPr>
          <p:cNvPr id="4" name="3 Marcador de número de diapositiva"/>
          <p:cNvSpPr>
            <a:spLocks noGrp="1"/>
          </p:cNvSpPr>
          <p:nvPr>
            <p:ph type="sldNum" sz="quarter" idx="10"/>
          </p:nvPr>
        </p:nvSpPr>
        <p:spPr/>
        <p:txBody>
          <a:bodyPr/>
          <a:lstStyle/>
          <a:p>
            <a:fld id="{30BD8D7C-93D3-4248-9996-8C95053E7675}" type="slidenum">
              <a:rPr lang="es-ES" smtClean="0"/>
              <a:t>67</a:t>
            </a:fld>
            <a:endParaRPr lang="es-ES" dirty="0"/>
          </a:p>
        </p:txBody>
      </p:sp>
    </p:spTree>
    <p:extLst>
      <p:ext uri="{BB962C8B-B14F-4D97-AF65-F5344CB8AC3E}">
        <p14:creationId xmlns:p14="http://schemas.microsoft.com/office/powerpoint/2010/main" val="2700270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http://www.milenio.com/negocios/Derrama-economica-Expo-Guadalajara-crecio-eventos-congresos-exposiciones-festajos_0_449955040.html</a:t>
            </a:r>
          </a:p>
          <a:p>
            <a:r>
              <a:rPr lang="es-MX" dirty="0" smtClean="0"/>
              <a:t>http://economia.terra.com.mx/crece-derrama-economica-de-expo-gdl,2b44acbc1990b410VgnCLD200000b2bf46d0RCRD.html</a:t>
            </a:r>
          </a:p>
          <a:p>
            <a:r>
              <a:rPr lang="es-MX" dirty="0" smtClean="0"/>
              <a:t>http://eleconomista.com.mx/estados/2015/01/20/derrama-crece-10-expo-guadalajara</a:t>
            </a:r>
          </a:p>
          <a:p>
            <a:r>
              <a:rPr lang="es-MX" dirty="0" smtClean="0"/>
              <a:t>http://noticias.terra.com.mx/mexico/estados/expo-guadalajara-preve-generar-ingresos-por-10-mil-500-mdp-en-2015,d6715d7e5590b410VgnCLD200000b1bf46d0RCRD.html</a:t>
            </a:r>
          </a:p>
          <a:p>
            <a:r>
              <a:rPr lang="es-MX" dirty="0" smtClean="0"/>
              <a:t>http://www.informador.com.mx/economia/2015/571703/6/expo-guadalajara-albergara-las-exposiciones-mas-importantes-del-pais.htm</a:t>
            </a:r>
          </a:p>
          <a:p>
            <a:r>
              <a:rPr lang="es-MX" smtClean="0"/>
              <a:t>http://www.cronicajalisco.com/notas/2015/35278.html</a:t>
            </a:r>
          </a:p>
          <a:p>
            <a:endParaRPr lang="es-MX" dirty="0"/>
          </a:p>
        </p:txBody>
      </p:sp>
      <p:sp>
        <p:nvSpPr>
          <p:cNvPr id="4" name="3 Marcador de número de diapositiva"/>
          <p:cNvSpPr>
            <a:spLocks noGrp="1"/>
          </p:cNvSpPr>
          <p:nvPr>
            <p:ph type="sldNum" sz="quarter" idx="10"/>
          </p:nvPr>
        </p:nvSpPr>
        <p:spPr/>
        <p:txBody>
          <a:bodyPr/>
          <a:lstStyle/>
          <a:p>
            <a:fld id="{30BD8D7C-93D3-4248-9996-8C95053E7675}" type="slidenum">
              <a:rPr lang="es-ES" smtClean="0"/>
              <a:t>68</a:t>
            </a:fld>
            <a:endParaRPr lang="es-ES" dirty="0"/>
          </a:p>
        </p:txBody>
      </p:sp>
    </p:spTree>
    <p:extLst>
      <p:ext uri="{BB962C8B-B14F-4D97-AF65-F5344CB8AC3E}">
        <p14:creationId xmlns:p14="http://schemas.microsoft.com/office/powerpoint/2010/main" val="2700270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http://www.milenio.com/negocios/Derrama-economica-Expo-Guadalajara-crecio-eventos-congresos-exposiciones-festajos_0_449955040.html</a:t>
            </a:r>
          </a:p>
          <a:p>
            <a:r>
              <a:rPr lang="es-MX" dirty="0" smtClean="0"/>
              <a:t>http://economia.terra.com.mx/crece-derrama-economica-de-expo-gdl,2b44acbc1990b410VgnCLD200000b2bf46d0RCRD.html</a:t>
            </a:r>
          </a:p>
          <a:p>
            <a:r>
              <a:rPr lang="es-MX" dirty="0" smtClean="0"/>
              <a:t>http://eleconomista.com.mx/estados/2015/01/20/derrama-crece-10-expo-guadalajara</a:t>
            </a:r>
          </a:p>
          <a:p>
            <a:r>
              <a:rPr lang="es-MX" dirty="0" smtClean="0"/>
              <a:t>http://noticias.terra.com.mx/mexico/estados/expo-guadalajara-preve-generar-ingresos-por-10-mil-500-mdp-en-2015,d6715d7e5590b410VgnCLD200000b1bf46d0RCRD.html</a:t>
            </a:r>
          </a:p>
          <a:p>
            <a:r>
              <a:rPr lang="es-MX" dirty="0" smtClean="0"/>
              <a:t>http://www.informador.com.mx/economia/2015/571703/6/expo-guadalajara-albergara-las-exposiciones-mas-importantes-del-pais.htm</a:t>
            </a:r>
          </a:p>
          <a:p>
            <a:r>
              <a:rPr lang="es-MX" smtClean="0"/>
              <a:t>http://www.cronicajalisco.com/notas/2015/35278.html</a:t>
            </a:r>
          </a:p>
          <a:p>
            <a:endParaRPr lang="es-MX" dirty="0"/>
          </a:p>
        </p:txBody>
      </p:sp>
      <p:sp>
        <p:nvSpPr>
          <p:cNvPr id="4" name="3 Marcador de número de diapositiva"/>
          <p:cNvSpPr>
            <a:spLocks noGrp="1"/>
          </p:cNvSpPr>
          <p:nvPr>
            <p:ph type="sldNum" sz="quarter" idx="10"/>
          </p:nvPr>
        </p:nvSpPr>
        <p:spPr/>
        <p:txBody>
          <a:bodyPr/>
          <a:lstStyle/>
          <a:p>
            <a:fld id="{30BD8D7C-93D3-4248-9996-8C95053E7675}" type="slidenum">
              <a:rPr lang="es-ES" smtClean="0"/>
              <a:t>69</a:t>
            </a:fld>
            <a:endParaRPr lang="es-ES" dirty="0"/>
          </a:p>
        </p:txBody>
      </p:sp>
    </p:spTree>
    <p:extLst>
      <p:ext uri="{BB962C8B-B14F-4D97-AF65-F5344CB8AC3E}">
        <p14:creationId xmlns:p14="http://schemas.microsoft.com/office/powerpoint/2010/main" val="2700270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http://www.milenio.com/negocios/Derrama-economica-Expo-Guadalajara-crecio-eventos-congresos-exposiciones-festajos_0_449955040.html</a:t>
            </a:r>
          </a:p>
          <a:p>
            <a:r>
              <a:rPr lang="es-MX" dirty="0" smtClean="0"/>
              <a:t>http://economia.terra.com.mx/crece-derrama-economica-de-expo-gdl,2b44acbc1990b410VgnCLD200000b2bf46d0RCRD.html</a:t>
            </a:r>
          </a:p>
          <a:p>
            <a:r>
              <a:rPr lang="es-MX" dirty="0" smtClean="0"/>
              <a:t>http://eleconomista.com.mx/estados/2015/01/20/derrama-crece-10-expo-guadalajara</a:t>
            </a:r>
          </a:p>
          <a:p>
            <a:r>
              <a:rPr lang="es-MX" dirty="0" smtClean="0"/>
              <a:t>http://noticias.terra.com.mx/mexico/estados/expo-guadalajara-preve-generar-ingresos-por-10-mil-500-mdp-en-2015,d6715d7e5590b410VgnCLD200000b1bf46d0RCRD.html</a:t>
            </a:r>
          </a:p>
          <a:p>
            <a:r>
              <a:rPr lang="es-MX" dirty="0" smtClean="0"/>
              <a:t>http://www.informador.com.mx/economia/2015/571703/6/expo-guadalajara-albergara-las-exposiciones-mas-importantes-del-pais.htm</a:t>
            </a:r>
          </a:p>
          <a:p>
            <a:r>
              <a:rPr lang="es-MX" smtClean="0"/>
              <a:t>http://www.cronicajalisco.com/notas/2015/35278.html</a:t>
            </a:r>
          </a:p>
          <a:p>
            <a:endParaRPr lang="es-MX" dirty="0"/>
          </a:p>
        </p:txBody>
      </p:sp>
      <p:sp>
        <p:nvSpPr>
          <p:cNvPr id="4" name="3 Marcador de número de diapositiva"/>
          <p:cNvSpPr>
            <a:spLocks noGrp="1"/>
          </p:cNvSpPr>
          <p:nvPr>
            <p:ph type="sldNum" sz="quarter" idx="10"/>
          </p:nvPr>
        </p:nvSpPr>
        <p:spPr/>
        <p:txBody>
          <a:bodyPr/>
          <a:lstStyle/>
          <a:p>
            <a:fld id="{30BD8D7C-93D3-4248-9996-8C95053E7675}" type="slidenum">
              <a:rPr lang="es-ES" smtClean="0"/>
              <a:t>70</a:t>
            </a:fld>
            <a:endParaRPr lang="es-ES" dirty="0"/>
          </a:p>
        </p:txBody>
      </p:sp>
    </p:spTree>
    <p:extLst>
      <p:ext uri="{BB962C8B-B14F-4D97-AF65-F5344CB8AC3E}">
        <p14:creationId xmlns:p14="http://schemas.microsoft.com/office/powerpoint/2010/main" val="2700270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EA9EFEC1-4509-42EA-B23D-310F8DF805FE}" type="slidenum">
              <a:rPr lang="es-ES"/>
              <a:pPr/>
              <a:t>79</a:t>
            </a:fld>
            <a:endParaRPr lang="es-ES"/>
          </a:p>
        </p:txBody>
      </p:sp>
      <p:sp>
        <p:nvSpPr>
          <p:cNvPr id="83971" name="Rectangle 2"/>
          <p:cNvSpPr>
            <a:spLocks noGrp="1" noRot="1" noChangeAspect="1" noChangeArrowheads="1" noTextEdit="1"/>
          </p:cNvSpPr>
          <p:nvPr>
            <p:ph type="sldImg"/>
          </p:nvPr>
        </p:nvSpPr>
        <p:spPr>
          <a:xfrm>
            <a:off x="1144588" y="685800"/>
            <a:ext cx="4570412" cy="3429000"/>
          </a:xfrm>
          <a:ln/>
        </p:spPr>
      </p:sp>
      <p:sp>
        <p:nvSpPr>
          <p:cNvPr id="83972" name="Rectangle 3"/>
          <p:cNvSpPr>
            <a:spLocks noGrp="1" noChangeArrowheads="1"/>
          </p:cNvSpPr>
          <p:nvPr>
            <p:ph type="body" idx="1"/>
          </p:nvPr>
        </p:nvSpPr>
        <p:spPr>
          <a:noFill/>
          <a:ln/>
        </p:spPr>
        <p:txBody>
          <a:bodyPr/>
          <a:lstStyle/>
          <a:p>
            <a:pPr eaLnBrk="1" hangingPunct="1"/>
            <a:endParaRPr lang="es-ES_tradnl" smtClean="0">
              <a:latin typeface="Times New Roman" pitchFamily="18" charset="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EA9EFEC1-4509-42EA-B23D-310F8DF805FE}" type="slidenum">
              <a:rPr lang="es-ES"/>
              <a:pPr/>
              <a:t>80</a:t>
            </a:fld>
            <a:endParaRPr lang="es-ES"/>
          </a:p>
        </p:txBody>
      </p:sp>
      <p:sp>
        <p:nvSpPr>
          <p:cNvPr id="83971" name="Rectangle 2"/>
          <p:cNvSpPr>
            <a:spLocks noGrp="1" noRot="1" noChangeAspect="1" noChangeArrowheads="1" noTextEdit="1"/>
          </p:cNvSpPr>
          <p:nvPr>
            <p:ph type="sldImg"/>
          </p:nvPr>
        </p:nvSpPr>
        <p:spPr>
          <a:xfrm>
            <a:off x="1144588" y="685800"/>
            <a:ext cx="4570412" cy="3429000"/>
          </a:xfrm>
          <a:ln/>
        </p:spPr>
      </p:sp>
      <p:sp>
        <p:nvSpPr>
          <p:cNvPr id="83972" name="Rectangle 3"/>
          <p:cNvSpPr>
            <a:spLocks noGrp="1" noChangeArrowheads="1"/>
          </p:cNvSpPr>
          <p:nvPr>
            <p:ph type="body" idx="1"/>
          </p:nvPr>
        </p:nvSpPr>
        <p:spPr>
          <a:noFill/>
          <a:ln/>
        </p:spPr>
        <p:txBody>
          <a:bodyPr/>
          <a:lstStyle/>
          <a:p>
            <a:pPr eaLnBrk="1" hangingPunct="1"/>
            <a:endParaRPr lang="es-ES_tradnl" smtClean="0">
              <a:latin typeface="Times New Roman" pitchFamily="18"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http://www.milenio.com/negocios/Derrama-economica-Expo-Guadalajara-crecio-eventos-congresos-exposiciones-festajos_0_449955040.html</a:t>
            </a:r>
          </a:p>
          <a:p>
            <a:r>
              <a:rPr lang="es-MX" dirty="0" smtClean="0"/>
              <a:t>http://economia.terra.com.mx/crece-derrama-economica-de-expo-gdl,2b44acbc1990b410VgnCLD200000b2bf46d0RCRD.html</a:t>
            </a:r>
          </a:p>
          <a:p>
            <a:r>
              <a:rPr lang="es-MX" dirty="0" smtClean="0"/>
              <a:t>http://eleconomista.com.mx/estados/2015/01/20/derrama-crece-10-expo-guadalajara</a:t>
            </a:r>
          </a:p>
          <a:p>
            <a:r>
              <a:rPr lang="es-MX" dirty="0" smtClean="0"/>
              <a:t>http://noticias.terra.com.mx/mexico/estados/expo-guadalajara-preve-generar-ingresos-por-10-mil-500-mdp-en-2015,d6715d7e5590b410VgnCLD200000b1bf46d0RCRD.html</a:t>
            </a:r>
          </a:p>
          <a:p>
            <a:r>
              <a:rPr lang="es-MX" dirty="0" smtClean="0"/>
              <a:t>http://www.informador.com.mx/economia/2015/571703/6/expo-guadalajara-albergara-las-exposiciones-mas-importantes-del-pais.htm</a:t>
            </a:r>
          </a:p>
          <a:p>
            <a:r>
              <a:rPr lang="es-MX" smtClean="0"/>
              <a:t>http://www.cronicajalisco.com/notas/2015/35278.html</a:t>
            </a:r>
          </a:p>
          <a:p>
            <a:endParaRPr lang="es-MX" dirty="0"/>
          </a:p>
        </p:txBody>
      </p:sp>
      <p:sp>
        <p:nvSpPr>
          <p:cNvPr id="4" name="3 Marcador de número de diapositiva"/>
          <p:cNvSpPr>
            <a:spLocks noGrp="1"/>
          </p:cNvSpPr>
          <p:nvPr>
            <p:ph type="sldNum" sz="quarter" idx="10"/>
          </p:nvPr>
        </p:nvSpPr>
        <p:spPr/>
        <p:txBody>
          <a:bodyPr/>
          <a:lstStyle/>
          <a:p>
            <a:fld id="{30BD8D7C-93D3-4248-9996-8C95053E7675}" type="slidenum">
              <a:rPr lang="es-ES" smtClean="0"/>
              <a:t>55</a:t>
            </a:fld>
            <a:endParaRPr lang="es-ES" dirty="0"/>
          </a:p>
        </p:txBody>
      </p:sp>
    </p:spTree>
    <p:extLst>
      <p:ext uri="{BB962C8B-B14F-4D97-AF65-F5344CB8AC3E}">
        <p14:creationId xmlns:p14="http://schemas.microsoft.com/office/powerpoint/2010/main" val="2700270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http://www.milenio.com/negocios/Derrama-economica-Expo-Guadalajara-crecio-eventos-congresos-exposiciones-festajos_0_449955040.html</a:t>
            </a:r>
          </a:p>
          <a:p>
            <a:r>
              <a:rPr lang="es-MX" dirty="0" smtClean="0"/>
              <a:t>http://economia.terra.com.mx/crece-derrama-economica-de-expo-gdl,2b44acbc1990b410VgnCLD200000b2bf46d0RCRD.html</a:t>
            </a:r>
          </a:p>
          <a:p>
            <a:r>
              <a:rPr lang="es-MX" dirty="0" smtClean="0"/>
              <a:t>http://eleconomista.com.mx/estados/2015/01/20/derrama-crece-10-expo-guadalajara</a:t>
            </a:r>
          </a:p>
          <a:p>
            <a:r>
              <a:rPr lang="es-MX" dirty="0" smtClean="0"/>
              <a:t>http://noticias.terra.com.mx/mexico/estados/expo-guadalajara-preve-generar-ingresos-por-10-mil-500-mdp-en-2015,d6715d7e5590b410VgnCLD200000b1bf46d0RCRD.html</a:t>
            </a:r>
          </a:p>
          <a:p>
            <a:r>
              <a:rPr lang="es-MX" dirty="0" smtClean="0"/>
              <a:t>http://www.informador.com.mx/economia/2015/571703/6/expo-guadalajara-albergara-las-exposiciones-mas-importantes-del-pais.htm</a:t>
            </a:r>
          </a:p>
          <a:p>
            <a:r>
              <a:rPr lang="es-MX" smtClean="0"/>
              <a:t>http://www.cronicajalisco.com/notas/2015/35278.html</a:t>
            </a:r>
          </a:p>
          <a:p>
            <a:endParaRPr lang="es-MX" dirty="0"/>
          </a:p>
        </p:txBody>
      </p:sp>
      <p:sp>
        <p:nvSpPr>
          <p:cNvPr id="4" name="3 Marcador de número de diapositiva"/>
          <p:cNvSpPr>
            <a:spLocks noGrp="1"/>
          </p:cNvSpPr>
          <p:nvPr>
            <p:ph type="sldNum" sz="quarter" idx="10"/>
          </p:nvPr>
        </p:nvSpPr>
        <p:spPr/>
        <p:txBody>
          <a:bodyPr/>
          <a:lstStyle/>
          <a:p>
            <a:fld id="{30BD8D7C-93D3-4248-9996-8C95053E7675}" type="slidenum">
              <a:rPr lang="es-ES" smtClean="0"/>
              <a:t>56</a:t>
            </a:fld>
            <a:endParaRPr lang="es-ES" dirty="0"/>
          </a:p>
        </p:txBody>
      </p:sp>
    </p:spTree>
    <p:extLst>
      <p:ext uri="{BB962C8B-B14F-4D97-AF65-F5344CB8AC3E}">
        <p14:creationId xmlns:p14="http://schemas.microsoft.com/office/powerpoint/2010/main" val="2700270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http://www.milenio.com/negocios/Derrama-economica-Expo-Guadalajara-crecio-eventos-congresos-exposiciones-festajos_0_449955040.html</a:t>
            </a:r>
          </a:p>
          <a:p>
            <a:r>
              <a:rPr lang="es-MX" dirty="0" smtClean="0"/>
              <a:t>http://economia.terra.com.mx/crece-derrama-economica-de-expo-gdl,2b44acbc1990b410VgnCLD200000b2bf46d0RCRD.html</a:t>
            </a:r>
          </a:p>
          <a:p>
            <a:r>
              <a:rPr lang="es-MX" dirty="0" smtClean="0"/>
              <a:t>http://eleconomista.com.mx/estados/2015/01/20/derrama-crece-10-expo-guadalajara</a:t>
            </a:r>
          </a:p>
          <a:p>
            <a:r>
              <a:rPr lang="es-MX" dirty="0" smtClean="0"/>
              <a:t>http://noticias.terra.com.mx/mexico/estados/expo-guadalajara-preve-generar-ingresos-por-10-mil-500-mdp-en-2015,d6715d7e5590b410VgnCLD200000b1bf46d0RCRD.html</a:t>
            </a:r>
          </a:p>
          <a:p>
            <a:r>
              <a:rPr lang="es-MX" dirty="0" smtClean="0"/>
              <a:t>http://www.informador.com.mx/economia/2015/571703/6/expo-guadalajara-albergara-las-exposiciones-mas-importantes-del-pais.htm</a:t>
            </a:r>
          </a:p>
          <a:p>
            <a:r>
              <a:rPr lang="es-MX" smtClean="0"/>
              <a:t>http://www.cronicajalisco.com/notas/2015/35278.html</a:t>
            </a:r>
          </a:p>
          <a:p>
            <a:endParaRPr lang="es-MX" dirty="0"/>
          </a:p>
        </p:txBody>
      </p:sp>
      <p:sp>
        <p:nvSpPr>
          <p:cNvPr id="4" name="3 Marcador de número de diapositiva"/>
          <p:cNvSpPr>
            <a:spLocks noGrp="1"/>
          </p:cNvSpPr>
          <p:nvPr>
            <p:ph type="sldNum" sz="quarter" idx="10"/>
          </p:nvPr>
        </p:nvSpPr>
        <p:spPr/>
        <p:txBody>
          <a:bodyPr/>
          <a:lstStyle/>
          <a:p>
            <a:fld id="{30BD8D7C-93D3-4248-9996-8C95053E7675}" type="slidenum">
              <a:rPr lang="es-ES" smtClean="0"/>
              <a:t>58</a:t>
            </a:fld>
            <a:endParaRPr lang="es-ES" dirty="0"/>
          </a:p>
        </p:txBody>
      </p:sp>
    </p:spTree>
    <p:extLst>
      <p:ext uri="{BB962C8B-B14F-4D97-AF65-F5344CB8AC3E}">
        <p14:creationId xmlns:p14="http://schemas.microsoft.com/office/powerpoint/2010/main" val="2700270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http://www.milenio.com/negocios/Derrama-economica-Expo-Guadalajara-crecio-eventos-congresos-exposiciones-festajos_0_449955040.html</a:t>
            </a:r>
          </a:p>
          <a:p>
            <a:r>
              <a:rPr lang="es-MX" dirty="0" smtClean="0"/>
              <a:t>http://economia.terra.com.mx/crece-derrama-economica-de-expo-gdl,2b44acbc1990b410VgnCLD200000b2bf46d0RCRD.html</a:t>
            </a:r>
          </a:p>
          <a:p>
            <a:r>
              <a:rPr lang="es-MX" dirty="0" smtClean="0"/>
              <a:t>http://eleconomista.com.mx/estados/2015/01/20/derrama-crece-10-expo-guadalajara</a:t>
            </a:r>
          </a:p>
          <a:p>
            <a:r>
              <a:rPr lang="es-MX" dirty="0" smtClean="0"/>
              <a:t>http://noticias.terra.com.mx/mexico/estados/expo-guadalajara-preve-generar-ingresos-por-10-mil-500-mdp-en-2015,d6715d7e5590b410VgnCLD200000b1bf46d0RCRD.html</a:t>
            </a:r>
          </a:p>
          <a:p>
            <a:r>
              <a:rPr lang="es-MX" dirty="0" smtClean="0"/>
              <a:t>http://www.informador.com.mx/economia/2015/571703/6/expo-guadalajara-albergara-las-exposiciones-mas-importantes-del-pais.htm</a:t>
            </a:r>
          </a:p>
          <a:p>
            <a:r>
              <a:rPr lang="es-MX" smtClean="0"/>
              <a:t>http://www.cronicajalisco.com/notas/2015/35278.html</a:t>
            </a:r>
          </a:p>
          <a:p>
            <a:endParaRPr lang="es-MX" dirty="0"/>
          </a:p>
        </p:txBody>
      </p:sp>
      <p:sp>
        <p:nvSpPr>
          <p:cNvPr id="4" name="3 Marcador de número de diapositiva"/>
          <p:cNvSpPr>
            <a:spLocks noGrp="1"/>
          </p:cNvSpPr>
          <p:nvPr>
            <p:ph type="sldNum" sz="quarter" idx="10"/>
          </p:nvPr>
        </p:nvSpPr>
        <p:spPr/>
        <p:txBody>
          <a:bodyPr/>
          <a:lstStyle/>
          <a:p>
            <a:fld id="{30BD8D7C-93D3-4248-9996-8C95053E7675}" type="slidenum">
              <a:rPr lang="es-ES" smtClean="0"/>
              <a:t>59</a:t>
            </a:fld>
            <a:endParaRPr lang="es-ES" dirty="0"/>
          </a:p>
        </p:txBody>
      </p:sp>
    </p:spTree>
    <p:extLst>
      <p:ext uri="{BB962C8B-B14F-4D97-AF65-F5344CB8AC3E}">
        <p14:creationId xmlns:p14="http://schemas.microsoft.com/office/powerpoint/2010/main" val="2700270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http://www.milenio.com/negocios/Derrama-economica-Expo-Guadalajara-crecio-eventos-congresos-exposiciones-festajos_0_449955040.html</a:t>
            </a:r>
          </a:p>
          <a:p>
            <a:r>
              <a:rPr lang="es-MX" dirty="0" smtClean="0"/>
              <a:t>http://economia.terra.com.mx/crece-derrama-economica-de-expo-gdl,2b44acbc1990b410VgnCLD200000b2bf46d0RCRD.html</a:t>
            </a:r>
          </a:p>
          <a:p>
            <a:r>
              <a:rPr lang="es-MX" dirty="0" smtClean="0"/>
              <a:t>http://eleconomista.com.mx/estados/2015/01/20/derrama-crece-10-expo-guadalajara</a:t>
            </a:r>
          </a:p>
          <a:p>
            <a:r>
              <a:rPr lang="es-MX" dirty="0" smtClean="0"/>
              <a:t>http://noticias.terra.com.mx/mexico/estados/expo-guadalajara-preve-generar-ingresos-por-10-mil-500-mdp-en-2015,d6715d7e5590b410VgnCLD200000b1bf46d0RCRD.html</a:t>
            </a:r>
          </a:p>
          <a:p>
            <a:r>
              <a:rPr lang="es-MX" dirty="0" smtClean="0"/>
              <a:t>http://www.informador.com.mx/economia/2015/571703/6/expo-guadalajara-albergara-las-exposiciones-mas-importantes-del-pais.htm</a:t>
            </a:r>
          </a:p>
          <a:p>
            <a:r>
              <a:rPr lang="es-MX" smtClean="0"/>
              <a:t>http://www.cronicajalisco.com/notas/2015/35278.html</a:t>
            </a:r>
          </a:p>
          <a:p>
            <a:endParaRPr lang="es-MX" dirty="0"/>
          </a:p>
        </p:txBody>
      </p:sp>
      <p:sp>
        <p:nvSpPr>
          <p:cNvPr id="4" name="3 Marcador de número de diapositiva"/>
          <p:cNvSpPr>
            <a:spLocks noGrp="1"/>
          </p:cNvSpPr>
          <p:nvPr>
            <p:ph type="sldNum" sz="quarter" idx="10"/>
          </p:nvPr>
        </p:nvSpPr>
        <p:spPr/>
        <p:txBody>
          <a:bodyPr/>
          <a:lstStyle/>
          <a:p>
            <a:fld id="{30BD8D7C-93D3-4248-9996-8C95053E7675}" type="slidenum">
              <a:rPr lang="es-ES" smtClean="0"/>
              <a:t>60</a:t>
            </a:fld>
            <a:endParaRPr lang="es-ES" dirty="0"/>
          </a:p>
        </p:txBody>
      </p:sp>
    </p:spTree>
    <p:extLst>
      <p:ext uri="{BB962C8B-B14F-4D97-AF65-F5344CB8AC3E}">
        <p14:creationId xmlns:p14="http://schemas.microsoft.com/office/powerpoint/2010/main" val="2700270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http://www.milenio.com/negocios/Derrama-economica-Expo-Guadalajara-crecio-eventos-congresos-exposiciones-festajos_0_449955040.html</a:t>
            </a:r>
          </a:p>
          <a:p>
            <a:r>
              <a:rPr lang="es-MX" dirty="0" smtClean="0"/>
              <a:t>http://economia.terra.com.mx/crece-derrama-economica-de-expo-gdl,2b44acbc1990b410VgnCLD200000b2bf46d0RCRD.html</a:t>
            </a:r>
          </a:p>
          <a:p>
            <a:r>
              <a:rPr lang="es-MX" dirty="0" smtClean="0"/>
              <a:t>http://eleconomista.com.mx/estados/2015/01/20/derrama-crece-10-expo-guadalajara</a:t>
            </a:r>
          </a:p>
          <a:p>
            <a:r>
              <a:rPr lang="es-MX" dirty="0" smtClean="0"/>
              <a:t>http://noticias.terra.com.mx/mexico/estados/expo-guadalajara-preve-generar-ingresos-por-10-mil-500-mdp-en-2015,d6715d7e5590b410VgnCLD200000b1bf46d0RCRD.html</a:t>
            </a:r>
          </a:p>
          <a:p>
            <a:r>
              <a:rPr lang="es-MX" dirty="0" smtClean="0"/>
              <a:t>http://www.informador.com.mx/economia/2015/571703/6/expo-guadalajara-albergara-las-exposiciones-mas-importantes-del-pais.htm</a:t>
            </a:r>
          </a:p>
          <a:p>
            <a:r>
              <a:rPr lang="es-MX" smtClean="0"/>
              <a:t>http://www.cronicajalisco.com/notas/2015/35278.html</a:t>
            </a:r>
          </a:p>
          <a:p>
            <a:endParaRPr lang="es-MX" dirty="0"/>
          </a:p>
        </p:txBody>
      </p:sp>
      <p:sp>
        <p:nvSpPr>
          <p:cNvPr id="4" name="3 Marcador de número de diapositiva"/>
          <p:cNvSpPr>
            <a:spLocks noGrp="1"/>
          </p:cNvSpPr>
          <p:nvPr>
            <p:ph type="sldNum" sz="quarter" idx="10"/>
          </p:nvPr>
        </p:nvSpPr>
        <p:spPr/>
        <p:txBody>
          <a:bodyPr/>
          <a:lstStyle/>
          <a:p>
            <a:fld id="{30BD8D7C-93D3-4248-9996-8C95053E7675}" type="slidenum">
              <a:rPr lang="es-ES" smtClean="0"/>
              <a:t>61</a:t>
            </a:fld>
            <a:endParaRPr lang="es-ES" dirty="0"/>
          </a:p>
        </p:txBody>
      </p:sp>
    </p:spTree>
    <p:extLst>
      <p:ext uri="{BB962C8B-B14F-4D97-AF65-F5344CB8AC3E}">
        <p14:creationId xmlns:p14="http://schemas.microsoft.com/office/powerpoint/2010/main" val="2700270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http://www.cronicajalisco.com/notas/2015/34877.html</a:t>
            </a:r>
          </a:p>
          <a:p>
            <a:r>
              <a:rPr lang="es-MX" dirty="0" smtClean="0"/>
              <a:t>http://www.cronicajalisco.com/notas/2015/34828.html</a:t>
            </a:r>
          </a:p>
          <a:p>
            <a:r>
              <a:rPr lang="es-MX" dirty="0" smtClean="0"/>
              <a:t>http://economia.terra.com.mx/financian-plataforma-para-empresarios,3a7367044dfea410VgnCLD200000b1bf46d0RCRD.html</a:t>
            </a:r>
            <a:br>
              <a:rPr lang="es-MX" dirty="0" smtClean="0"/>
            </a:br>
            <a:endParaRPr lang="es-MX" dirty="0"/>
          </a:p>
        </p:txBody>
      </p:sp>
      <p:sp>
        <p:nvSpPr>
          <p:cNvPr id="4" name="3 Marcador de número de diapositiva"/>
          <p:cNvSpPr>
            <a:spLocks noGrp="1"/>
          </p:cNvSpPr>
          <p:nvPr>
            <p:ph type="sldNum" sz="quarter" idx="10"/>
          </p:nvPr>
        </p:nvSpPr>
        <p:spPr/>
        <p:txBody>
          <a:bodyPr/>
          <a:lstStyle/>
          <a:p>
            <a:fld id="{30BD8D7C-93D3-4248-9996-8C95053E7675}" type="slidenum">
              <a:rPr lang="es-ES" smtClean="0"/>
              <a:t>63</a:t>
            </a:fld>
            <a:endParaRPr lang="es-ES" dirty="0"/>
          </a:p>
        </p:txBody>
      </p:sp>
    </p:spTree>
    <p:extLst>
      <p:ext uri="{BB962C8B-B14F-4D97-AF65-F5344CB8AC3E}">
        <p14:creationId xmlns:p14="http://schemas.microsoft.com/office/powerpoint/2010/main" val="1715758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smtClean="0"/>
              <a:t>http://www.cronicajalisco.com/notas/2015/34877.html</a:t>
            </a:r>
          </a:p>
          <a:p>
            <a:r>
              <a:rPr lang="es-MX" dirty="0" smtClean="0"/>
              <a:t>http://www.cronicajalisco.com/notas/2015/34828.html</a:t>
            </a:r>
          </a:p>
          <a:p>
            <a:r>
              <a:rPr lang="es-MX" dirty="0" smtClean="0"/>
              <a:t>http://economia.terra.com.mx/financian-plataforma-para-empresarios,3a7367044dfea410VgnCLD200000b1bf46d0RCRD.html</a:t>
            </a:r>
            <a:br>
              <a:rPr lang="es-MX" dirty="0" smtClean="0"/>
            </a:br>
            <a:endParaRPr lang="es-MX" dirty="0"/>
          </a:p>
        </p:txBody>
      </p:sp>
      <p:sp>
        <p:nvSpPr>
          <p:cNvPr id="4" name="3 Marcador de número de diapositiva"/>
          <p:cNvSpPr>
            <a:spLocks noGrp="1"/>
          </p:cNvSpPr>
          <p:nvPr>
            <p:ph type="sldNum" sz="quarter" idx="10"/>
          </p:nvPr>
        </p:nvSpPr>
        <p:spPr/>
        <p:txBody>
          <a:bodyPr/>
          <a:lstStyle/>
          <a:p>
            <a:fld id="{30BD8D7C-93D3-4248-9996-8C95053E7675}" type="slidenum">
              <a:rPr lang="es-ES" smtClean="0"/>
              <a:t>64</a:t>
            </a:fld>
            <a:endParaRPr lang="es-ES" dirty="0"/>
          </a:p>
        </p:txBody>
      </p:sp>
    </p:spTree>
    <p:extLst>
      <p:ext uri="{BB962C8B-B14F-4D97-AF65-F5344CB8AC3E}">
        <p14:creationId xmlns:p14="http://schemas.microsoft.com/office/powerpoint/2010/main" val="1715758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fld id="{D206F01F-F2D1-614E-A4D3-FB58CF237DCB}" type="datetimeFigureOut">
              <a:rPr lang="en-US" smtClean="0"/>
              <a:pPr/>
              <a:t>13/05/15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5E17D6-94DF-F542-8C90-85399E536F70}" type="slidenum">
              <a:rPr lang="en-US" smtClean="0"/>
              <a:pPr/>
              <a:t>‹#›</a:t>
            </a:fld>
            <a:endParaRPr lang="en-US"/>
          </a:p>
        </p:txBody>
      </p:sp>
    </p:spTree>
    <p:extLst>
      <p:ext uri="{BB962C8B-B14F-4D97-AF65-F5344CB8AC3E}">
        <p14:creationId xmlns:p14="http://schemas.microsoft.com/office/powerpoint/2010/main" val="1723390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D206F01F-F2D1-614E-A4D3-FB58CF237DCB}" type="datetimeFigureOut">
              <a:rPr lang="en-US" smtClean="0"/>
              <a:pPr/>
              <a:t>13/05/15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5E17D6-94DF-F542-8C90-85399E536F70}" type="slidenum">
              <a:rPr lang="en-US" smtClean="0"/>
              <a:pPr/>
              <a:t>‹#›</a:t>
            </a:fld>
            <a:endParaRPr lang="en-US"/>
          </a:p>
        </p:txBody>
      </p:sp>
    </p:spTree>
    <p:extLst>
      <p:ext uri="{BB962C8B-B14F-4D97-AF65-F5344CB8AC3E}">
        <p14:creationId xmlns:p14="http://schemas.microsoft.com/office/powerpoint/2010/main" val="1675612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D206F01F-F2D1-614E-A4D3-FB58CF237DCB}" type="datetimeFigureOut">
              <a:rPr lang="en-US" smtClean="0"/>
              <a:pPr/>
              <a:t>13/05/15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5E17D6-94DF-F542-8C90-85399E536F70}" type="slidenum">
              <a:rPr lang="en-US" smtClean="0"/>
              <a:pPr/>
              <a:t>‹#›</a:t>
            </a:fld>
            <a:endParaRPr lang="en-US"/>
          </a:p>
        </p:txBody>
      </p:sp>
    </p:spTree>
    <p:extLst>
      <p:ext uri="{BB962C8B-B14F-4D97-AF65-F5344CB8AC3E}">
        <p14:creationId xmlns:p14="http://schemas.microsoft.com/office/powerpoint/2010/main" val="1300053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D206F01F-F2D1-614E-A4D3-FB58CF237DCB}" type="datetimeFigureOut">
              <a:rPr lang="en-US" smtClean="0"/>
              <a:pPr/>
              <a:t>13/05/15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5E17D6-94DF-F542-8C90-85399E536F70}" type="slidenum">
              <a:rPr lang="en-US" smtClean="0"/>
              <a:pPr/>
              <a:t>‹#›</a:t>
            </a:fld>
            <a:endParaRPr lang="en-US"/>
          </a:p>
        </p:txBody>
      </p:sp>
    </p:spTree>
    <p:extLst>
      <p:ext uri="{BB962C8B-B14F-4D97-AF65-F5344CB8AC3E}">
        <p14:creationId xmlns:p14="http://schemas.microsoft.com/office/powerpoint/2010/main" val="295017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D206F01F-F2D1-614E-A4D3-FB58CF237DCB}" type="datetimeFigureOut">
              <a:rPr lang="en-US" smtClean="0"/>
              <a:pPr/>
              <a:t>13/05/15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5E17D6-94DF-F542-8C90-85399E536F70}" type="slidenum">
              <a:rPr lang="en-US" smtClean="0"/>
              <a:pPr/>
              <a:t>‹#›</a:t>
            </a:fld>
            <a:endParaRPr lang="en-US"/>
          </a:p>
        </p:txBody>
      </p:sp>
    </p:spTree>
    <p:extLst>
      <p:ext uri="{BB962C8B-B14F-4D97-AF65-F5344CB8AC3E}">
        <p14:creationId xmlns:p14="http://schemas.microsoft.com/office/powerpoint/2010/main" val="875713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p>
            <a:fld id="{D206F01F-F2D1-614E-A4D3-FB58CF237DCB}" type="datetimeFigureOut">
              <a:rPr lang="en-US" smtClean="0"/>
              <a:pPr/>
              <a:t>13/05/15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5E17D6-94DF-F542-8C90-85399E536F70}" type="slidenum">
              <a:rPr lang="en-US" smtClean="0"/>
              <a:pPr/>
              <a:t>‹#›</a:t>
            </a:fld>
            <a:endParaRPr lang="en-US"/>
          </a:p>
        </p:txBody>
      </p:sp>
    </p:spTree>
    <p:extLst>
      <p:ext uri="{BB962C8B-B14F-4D97-AF65-F5344CB8AC3E}">
        <p14:creationId xmlns:p14="http://schemas.microsoft.com/office/powerpoint/2010/main" val="2071673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p:txBody>
          <a:bodyPr/>
          <a:lstStyle/>
          <a:p>
            <a:fld id="{D206F01F-F2D1-614E-A4D3-FB58CF237DCB}" type="datetimeFigureOut">
              <a:rPr lang="en-US" smtClean="0"/>
              <a:pPr/>
              <a:t>13/05/15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5E17D6-94DF-F542-8C90-85399E536F70}" type="slidenum">
              <a:rPr lang="en-US" smtClean="0"/>
              <a:pPr/>
              <a:t>‹#›</a:t>
            </a:fld>
            <a:endParaRPr lang="en-US"/>
          </a:p>
        </p:txBody>
      </p:sp>
    </p:spTree>
    <p:extLst>
      <p:ext uri="{BB962C8B-B14F-4D97-AF65-F5344CB8AC3E}">
        <p14:creationId xmlns:p14="http://schemas.microsoft.com/office/powerpoint/2010/main" val="2062363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D206F01F-F2D1-614E-A4D3-FB58CF237DCB}" type="datetimeFigureOut">
              <a:rPr lang="en-US" smtClean="0"/>
              <a:pPr/>
              <a:t>13/05/15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5E17D6-94DF-F542-8C90-85399E536F70}" type="slidenum">
              <a:rPr lang="en-US" smtClean="0"/>
              <a:pPr/>
              <a:t>‹#›</a:t>
            </a:fld>
            <a:endParaRPr lang="en-US"/>
          </a:p>
        </p:txBody>
      </p:sp>
    </p:spTree>
    <p:extLst>
      <p:ext uri="{BB962C8B-B14F-4D97-AF65-F5344CB8AC3E}">
        <p14:creationId xmlns:p14="http://schemas.microsoft.com/office/powerpoint/2010/main" val="382643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06F01F-F2D1-614E-A4D3-FB58CF237DCB}" type="datetimeFigureOut">
              <a:rPr lang="en-US" smtClean="0"/>
              <a:pPr/>
              <a:t>13/05/15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5E17D6-94DF-F542-8C90-85399E536F70}" type="slidenum">
              <a:rPr lang="en-US" smtClean="0"/>
              <a:pPr/>
              <a:t>‹#›</a:t>
            </a:fld>
            <a:endParaRPr lang="en-US"/>
          </a:p>
        </p:txBody>
      </p:sp>
    </p:spTree>
    <p:extLst>
      <p:ext uri="{BB962C8B-B14F-4D97-AF65-F5344CB8AC3E}">
        <p14:creationId xmlns:p14="http://schemas.microsoft.com/office/powerpoint/2010/main" val="2089617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D206F01F-F2D1-614E-A4D3-FB58CF237DCB}" type="datetimeFigureOut">
              <a:rPr lang="en-US" smtClean="0"/>
              <a:pPr/>
              <a:t>13/05/15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5E17D6-94DF-F542-8C90-85399E536F70}" type="slidenum">
              <a:rPr lang="en-US" smtClean="0"/>
              <a:pPr/>
              <a:t>‹#›</a:t>
            </a:fld>
            <a:endParaRPr lang="en-US"/>
          </a:p>
        </p:txBody>
      </p:sp>
    </p:spTree>
    <p:extLst>
      <p:ext uri="{BB962C8B-B14F-4D97-AF65-F5344CB8AC3E}">
        <p14:creationId xmlns:p14="http://schemas.microsoft.com/office/powerpoint/2010/main" val="3994591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D206F01F-F2D1-614E-A4D3-FB58CF237DCB}" type="datetimeFigureOut">
              <a:rPr lang="en-US" smtClean="0"/>
              <a:pPr/>
              <a:t>13/05/15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5E17D6-94DF-F542-8C90-85399E536F70}" type="slidenum">
              <a:rPr lang="en-US" smtClean="0"/>
              <a:pPr/>
              <a:t>‹#›</a:t>
            </a:fld>
            <a:endParaRPr lang="en-US"/>
          </a:p>
        </p:txBody>
      </p:sp>
    </p:spTree>
    <p:extLst>
      <p:ext uri="{BB962C8B-B14F-4D97-AF65-F5344CB8AC3E}">
        <p14:creationId xmlns:p14="http://schemas.microsoft.com/office/powerpoint/2010/main" val="4412477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518"/>
            <a:ext cx="9142618" cy="6856963"/>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a:cs typeface="Arial"/>
              </a:defRPr>
            </a:lvl1pPr>
          </a:lstStyle>
          <a:p>
            <a:fld id="{D206F01F-F2D1-614E-A4D3-FB58CF237DCB}" type="datetimeFigureOut">
              <a:rPr lang="en-US" smtClean="0"/>
              <a:pPr/>
              <a:t>13/05/15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C65E17D6-94DF-F542-8C90-85399E536F70}" type="slidenum">
              <a:rPr lang="en-US" smtClean="0"/>
              <a:pPr/>
              <a:t>‹#›</a:t>
            </a:fld>
            <a:endParaRPr lang="en-US"/>
          </a:p>
        </p:txBody>
      </p:sp>
      <p:sp>
        <p:nvSpPr>
          <p:cNvPr id="8" name="Rectangle 7"/>
          <p:cNvSpPr/>
          <p:nvPr userDrawn="1"/>
        </p:nvSpPr>
        <p:spPr>
          <a:xfrm>
            <a:off x="136525" y="6356350"/>
            <a:ext cx="1146175" cy="365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512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atos.gob.mx" TargetMode="Externa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atos.jalisco.gob.mx" TargetMode="External"/><Relationship Id="rId3"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64.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0.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rtada_ve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76137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290084"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a:solidFill>
                  <a:srgbClr val="000000"/>
                </a:solidFill>
                <a:latin typeface="Arial"/>
                <a:cs typeface="Arial"/>
              </a:rPr>
              <a:t>a</a:t>
            </a:r>
            <a:r>
              <a:rPr lang="es-ES" sz="2000" dirty="0" smtClean="0">
                <a:solidFill>
                  <a:srgbClr val="000000"/>
                </a:solidFill>
                <a:latin typeface="Arial"/>
                <a:cs typeface="Arial"/>
              </a:rPr>
              <a:t>) </a:t>
            </a:r>
            <a:r>
              <a:rPr lang="es-ES_tradnl" sz="2000" dirty="0" smtClean="0">
                <a:solidFill>
                  <a:srgbClr val="000000"/>
                </a:solidFill>
                <a:latin typeface="Arial"/>
                <a:cs typeface="Arial"/>
              </a:rPr>
              <a:t>Centro de Información Estadística y Geográfica</a:t>
            </a:r>
            <a:endParaRPr lang="es-ES_tradnl" sz="2000" dirty="0">
              <a:solidFill>
                <a:srgbClr val="000000"/>
              </a:solidFill>
              <a:latin typeface="Arial"/>
              <a:cs typeface="Arial"/>
            </a:endParaRPr>
          </a:p>
          <a:p>
            <a:pPr marL="3175" indent="0">
              <a:spcBef>
                <a:spcPts val="0"/>
              </a:spcBef>
              <a:buNone/>
            </a:pPr>
            <a:endParaRPr lang="es-ES_tradnl" sz="2000" dirty="0" smtClean="0">
              <a:solidFill>
                <a:srgbClr val="000000"/>
              </a:solidFill>
              <a:latin typeface="Arial"/>
              <a:cs typeface="Arial"/>
            </a:endParaRPr>
          </a:p>
          <a:p>
            <a:pPr marL="3175" indent="0">
              <a:spcBef>
                <a:spcPts val="0"/>
              </a:spcBef>
              <a:buNone/>
            </a:pPr>
            <a:r>
              <a:rPr lang="es-ES_tradnl" sz="1900" dirty="0">
                <a:solidFill>
                  <a:srgbClr val="000000"/>
                </a:solidFill>
                <a:latin typeface="Arial"/>
                <a:cs typeface="Arial"/>
              </a:rPr>
              <a:t>El Centro de Información Estadística y geográfica es un espacio físico y/o virtual que concentra las acciones relacionadas con la generación, captación, monitoreo, procesamiento, análisis, integración y publicación de información estadística y geográfica que derivadas del programa de trabajo del CEIEG Jalisco.</a:t>
            </a:r>
          </a:p>
          <a:p>
            <a:pPr marL="3175" indent="0">
              <a:spcBef>
                <a:spcPts val="0"/>
              </a:spcBef>
              <a:buNone/>
            </a:pPr>
            <a:endParaRPr lang="es-ES_tradnl" sz="1900" dirty="0">
              <a:solidFill>
                <a:srgbClr val="000000"/>
              </a:solidFill>
              <a:latin typeface="Arial"/>
              <a:cs typeface="Arial"/>
            </a:endParaRPr>
          </a:p>
          <a:p>
            <a:pPr marL="3175" indent="0">
              <a:spcBef>
                <a:spcPts val="0"/>
              </a:spcBef>
              <a:buNone/>
            </a:pPr>
            <a:r>
              <a:rPr lang="es-ES_tradnl" sz="1900" dirty="0" smtClean="0">
                <a:solidFill>
                  <a:srgbClr val="000000"/>
                </a:solidFill>
                <a:latin typeface="Arial"/>
                <a:cs typeface="Arial"/>
              </a:rPr>
              <a:t>Convenio </a:t>
            </a:r>
            <a:r>
              <a:rPr lang="es-ES_tradnl" sz="1900" dirty="0">
                <a:solidFill>
                  <a:srgbClr val="000000"/>
                </a:solidFill>
                <a:latin typeface="Arial"/>
                <a:cs typeface="Arial"/>
              </a:rPr>
              <a:t>entre las partes mismas que deberán estar interesadas en colaborar en la consecución de sus fines institucionales mediante el establecimiento de vínculos y vías de apoyo recíproco, a partir del intercambio de conocimiento, tecnología en materia estadística y geográfica que permita reunir en un espacio público físico y/o virtual la información estatal y municipal en forma oportuna, ágil y confiable que se genera en el marco del Sistema Nacional de Información Estadística y Geográfica.</a:t>
            </a:r>
            <a:endParaRPr lang="es-ES_tradnl" sz="1900" dirty="0" smtClean="0">
              <a:solidFill>
                <a:srgbClr val="000000"/>
              </a:solidFill>
              <a:latin typeface="Arial"/>
              <a:cs typeface="Arial"/>
            </a:endParaRPr>
          </a:p>
        </p:txBody>
      </p:sp>
    </p:spTree>
    <p:extLst>
      <p:ext uri="{BB962C8B-B14F-4D97-AF65-F5344CB8AC3E}">
        <p14:creationId xmlns:p14="http://schemas.microsoft.com/office/powerpoint/2010/main" val="19619968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smtClean="0">
                <a:solidFill>
                  <a:schemeClr val="tx1"/>
                </a:solidFill>
                <a:latin typeface="Arial"/>
                <a:cs typeface="Arial"/>
              </a:rPr>
              <a:t>b) </a:t>
            </a:r>
            <a:r>
              <a:rPr lang="es-ES_tradnl" sz="2000" dirty="0" smtClean="0">
                <a:solidFill>
                  <a:schemeClr val="tx1"/>
                </a:solidFill>
                <a:latin typeface="Arial"/>
                <a:cs typeface="Arial"/>
              </a:rPr>
              <a:t>Sistema </a:t>
            </a:r>
            <a:r>
              <a:rPr lang="es-ES_tradnl" sz="2000" dirty="0" smtClean="0">
                <a:solidFill>
                  <a:srgbClr val="000000"/>
                </a:solidFill>
                <a:latin typeface="Arial"/>
                <a:cs typeface="Arial"/>
              </a:rPr>
              <a:t>de Consulta de los Estados</a:t>
            </a:r>
          </a:p>
          <a:p>
            <a:pPr marL="3175" indent="0">
              <a:spcBef>
                <a:spcPts val="0"/>
              </a:spcBef>
              <a:buNone/>
            </a:pPr>
            <a:endParaRPr lang="es-ES_tradnl" sz="2000" dirty="0">
              <a:solidFill>
                <a:srgbClr val="000000"/>
              </a:solidFill>
              <a:latin typeface="Arial"/>
              <a:cs typeface="Aria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877" y="4950463"/>
            <a:ext cx="5613885" cy="1316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1282700" y="1557226"/>
            <a:ext cx="7310850" cy="3580467"/>
          </a:xfrm>
          <a:prstGeom prst="rect">
            <a:avLst/>
          </a:prstGeom>
        </p:spPr>
        <p:txBody>
          <a:bodyPr wrap="square">
            <a:spAutoFit/>
          </a:bodyPr>
          <a:lstStyle/>
          <a:p>
            <a:pPr marL="3175">
              <a:spcBef>
                <a:spcPts val="0"/>
              </a:spcBef>
            </a:pPr>
            <a:r>
              <a:rPr lang="es-MX" sz="1700" b="1" dirty="0" smtClean="0">
                <a:solidFill>
                  <a:srgbClr val="760000"/>
                </a:solidFill>
                <a:latin typeface="Arial"/>
                <a:cs typeface="Arial"/>
              </a:rPr>
              <a:t>Objetivo</a:t>
            </a:r>
            <a:r>
              <a:rPr lang="es-MX" sz="1700" dirty="0" smtClean="0">
                <a:solidFill>
                  <a:srgbClr val="760000"/>
                </a:solidFill>
                <a:latin typeface="Arial"/>
                <a:cs typeface="Arial"/>
              </a:rPr>
              <a:t>:  </a:t>
            </a:r>
            <a:r>
              <a:rPr lang="es-MX" sz="1700" dirty="0" smtClean="0">
                <a:solidFill>
                  <a:srgbClr val="000000"/>
                </a:solidFill>
                <a:latin typeface="Arial"/>
                <a:cs typeface="Arial"/>
              </a:rPr>
              <a:t>Proveer  </a:t>
            </a:r>
            <a:r>
              <a:rPr lang="es-MX" sz="1700" dirty="0">
                <a:solidFill>
                  <a:srgbClr val="000000"/>
                </a:solidFill>
                <a:latin typeface="Arial"/>
                <a:cs typeface="Arial"/>
              </a:rPr>
              <a:t>al </a:t>
            </a:r>
            <a:r>
              <a:rPr lang="es-MX" sz="1700" dirty="0" smtClean="0">
                <a:solidFill>
                  <a:srgbClr val="000000"/>
                </a:solidFill>
                <a:latin typeface="Arial"/>
                <a:cs typeface="Arial"/>
              </a:rPr>
              <a:t>Ejecutivo Estatal </a:t>
            </a:r>
            <a:r>
              <a:rPr lang="es-MX" sz="1700" dirty="0">
                <a:solidFill>
                  <a:srgbClr val="000000"/>
                </a:solidFill>
                <a:latin typeface="Arial"/>
                <a:cs typeface="Arial"/>
              </a:rPr>
              <a:t>de </a:t>
            </a:r>
            <a:r>
              <a:rPr lang="es-MX" sz="1700" dirty="0" smtClean="0">
                <a:solidFill>
                  <a:srgbClr val="000000"/>
                </a:solidFill>
                <a:latin typeface="Arial"/>
                <a:cs typeface="Arial"/>
              </a:rPr>
              <a:t>Información de fácil acceso y oportuna para la </a:t>
            </a:r>
            <a:r>
              <a:rPr lang="es-MX" sz="1700" b="1" i="1" dirty="0" smtClean="0">
                <a:solidFill>
                  <a:srgbClr val="760000"/>
                </a:solidFill>
                <a:latin typeface="Arial"/>
                <a:cs typeface="Arial"/>
              </a:rPr>
              <a:t>Toma de Decisiones</a:t>
            </a:r>
            <a:r>
              <a:rPr lang="es-MX" sz="1700" b="1" i="1" dirty="0" smtClean="0">
                <a:solidFill>
                  <a:srgbClr val="000000"/>
                </a:solidFill>
                <a:latin typeface="Arial"/>
                <a:cs typeface="Arial"/>
              </a:rPr>
              <a:t>. </a:t>
            </a:r>
          </a:p>
          <a:p>
            <a:pPr marL="3175">
              <a:spcBef>
                <a:spcPts val="0"/>
              </a:spcBef>
            </a:pPr>
            <a:endParaRPr lang="es-MX" sz="1700" b="1" i="1" dirty="0" smtClean="0">
              <a:solidFill>
                <a:srgbClr val="000000"/>
              </a:solidFill>
              <a:latin typeface="Arial"/>
              <a:cs typeface="Arial"/>
            </a:endParaRPr>
          </a:p>
          <a:p>
            <a:pPr marL="288925" indent="-285750">
              <a:lnSpc>
                <a:spcPct val="150000"/>
              </a:lnSpc>
              <a:spcBef>
                <a:spcPts val="0"/>
              </a:spcBef>
              <a:buFont typeface="Arial"/>
              <a:buChar char="•"/>
            </a:pPr>
            <a:r>
              <a:rPr lang="es-ES_tradnl" sz="1700" dirty="0" smtClean="0">
                <a:solidFill>
                  <a:srgbClr val="000000"/>
                </a:solidFill>
                <a:latin typeface="Arial"/>
                <a:cs typeface="Arial"/>
              </a:rPr>
              <a:t>Software desarrollado y capacitación proporcionada  por el INEGI</a:t>
            </a:r>
          </a:p>
          <a:p>
            <a:pPr marL="288925" indent="-285750">
              <a:lnSpc>
                <a:spcPct val="150000"/>
              </a:lnSpc>
              <a:spcBef>
                <a:spcPts val="0"/>
              </a:spcBef>
              <a:buFont typeface="Arial"/>
              <a:buChar char="•"/>
            </a:pPr>
            <a:r>
              <a:rPr lang="es-ES_tradnl" sz="1700" dirty="0" smtClean="0">
                <a:solidFill>
                  <a:srgbClr val="000000"/>
                </a:solidFill>
                <a:latin typeface="Arial"/>
                <a:cs typeface="Arial"/>
              </a:rPr>
              <a:t>Alojamiento en servidores y plataformas del IIEG.</a:t>
            </a:r>
          </a:p>
          <a:p>
            <a:pPr marL="288925" indent="-285750">
              <a:lnSpc>
                <a:spcPct val="150000"/>
              </a:lnSpc>
              <a:spcBef>
                <a:spcPts val="0"/>
              </a:spcBef>
              <a:buFont typeface="Arial"/>
              <a:buChar char="•"/>
            </a:pPr>
            <a:r>
              <a:rPr lang="es-ES_tradnl" sz="1700" dirty="0" smtClean="0">
                <a:solidFill>
                  <a:srgbClr val="000000"/>
                </a:solidFill>
                <a:latin typeface="Arial"/>
                <a:cs typeface="Arial"/>
              </a:rPr>
              <a:t>Desarrollo y puesta en marcha por el personal del IIEG.</a:t>
            </a:r>
          </a:p>
          <a:p>
            <a:pPr marL="288925" indent="-285750">
              <a:lnSpc>
                <a:spcPct val="150000"/>
              </a:lnSpc>
              <a:spcBef>
                <a:spcPts val="0"/>
              </a:spcBef>
              <a:buFont typeface="Arial"/>
              <a:buChar char="•"/>
            </a:pPr>
            <a:endParaRPr lang="es-ES_tradnl" sz="1700" dirty="0" smtClean="0">
              <a:solidFill>
                <a:srgbClr val="000000"/>
              </a:solidFill>
              <a:latin typeface="Arial"/>
              <a:cs typeface="Arial"/>
            </a:endParaRPr>
          </a:p>
          <a:p>
            <a:pPr marL="3175">
              <a:lnSpc>
                <a:spcPct val="150000"/>
              </a:lnSpc>
            </a:pPr>
            <a:r>
              <a:rPr lang="es-MX" sz="1700" b="1" dirty="0">
                <a:solidFill>
                  <a:srgbClr val="760000"/>
                </a:solidFill>
                <a:latin typeface="Arial"/>
                <a:cs typeface="Arial"/>
              </a:rPr>
              <a:t>Impacto en la Sociedad</a:t>
            </a:r>
            <a:r>
              <a:rPr lang="es-MX" sz="1700" dirty="0">
                <a:solidFill>
                  <a:srgbClr val="000000"/>
                </a:solidFill>
                <a:latin typeface="Arial"/>
                <a:cs typeface="Arial"/>
              </a:rPr>
              <a:t>: </a:t>
            </a:r>
            <a:r>
              <a:rPr lang="es-MX" sz="1700" i="1" dirty="0">
                <a:solidFill>
                  <a:srgbClr val="000000"/>
                </a:solidFill>
                <a:latin typeface="Arial"/>
                <a:cs typeface="Arial"/>
              </a:rPr>
              <a:t>Mejorar la gestión y las políticas públicas a partir de la mejor toma de decisiones</a:t>
            </a:r>
            <a:endParaRPr lang="es-MX" sz="1700" b="1" i="1" dirty="0">
              <a:solidFill>
                <a:srgbClr val="000000"/>
              </a:solidFill>
              <a:latin typeface="Arial"/>
              <a:cs typeface="Arial"/>
            </a:endParaRPr>
          </a:p>
          <a:p>
            <a:pPr marL="3175">
              <a:lnSpc>
                <a:spcPct val="150000"/>
              </a:lnSpc>
              <a:spcBef>
                <a:spcPts val="0"/>
              </a:spcBef>
            </a:pPr>
            <a:endParaRPr lang="es-ES_tradnl" sz="1600" dirty="0" smtClean="0">
              <a:solidFill>
                <a:srgbClr val="000000"/>
              </a:solidFill>
              <a:latin typeface="Arial"/>
              <a:cs typeface="Arial"/>
            </a:endParaRPr>
          </a:p>
        </p:txBody>
      </p:sp>
      <p:sp>
        <p:nvSpPr>
          <p:cNvPr id="6" name="4 CuadroTexto"/>
          <p:cNvSpPr txBox="1"/>
          <p:nvPr/>
        </p:nvSpPr>
        <p:spPr>
          <a:xfrm>
            <a:off x="4327460" y="4578426"/>
            <a:ext cx="2630302" cy="369332"/>
          </a:xfrm>
          <a:prstGeom prst="rect">
            <a:avLst/>
          </a:prstGeom>
          <a:noFill/>
        </p:spPr>
        <p:txBody>
          <a:bodyPr wrap="square" rtlCol="0">
            <a:spAutoFit/>
          </a:bodyPr>
          <a:lstStyle/>
          <a:p>
            <a:pPr algn="r"/>
            <a:r>
              <a:rPr lang="es-MX" b="1" dirty="0">
                <a:solidFill>
                  <a:srgbClr val="760000"/>
                </a:solidFill>
                <a:latin typeface="Arial"/>
                <a:cs typeface="Arial"/>
              </a:rPr>
              <a:t>Cronograma</a:t>
            </a:r>
            <a:r>
              <a:rPr lang="es-MX" sz="1400" dirty="0" smtClean="0"/>
              <a:t>:</a:t>
            </a:r>
          </a:p>
        </p:txBody>
      </p:sp>
    </p:spTree>
    <p:extLst>
      <p:ext uri="{BB962C8B-B14F-4D97-AF65-F5344CB8AC3E}">
        <p14:creationId xmlns:p14="http://schemas.microsoft.com/office/powerpoint/2010/main" val="193378966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smtClean="0">
                <a:solidFill>
                  <a:srgbClr val="000000"/>
                </a:solidFill>
                <a:latin typeface="Arial"/>
                <a:cs typeface="Arial"/>
              </a:rPr>
              <a:t>c) </a:t>
            </a:r>
            <a:r>
              <a:rPr lang="es-ES_tradnl" sz="2000" dirty="0" smtClean="0">
                <a:solidFill>
                  <a:srgbClr val="000000"/>
                </a:solidFill>
                <a:latin typeface="Arial"/>
                <a:cs typeface="Arial"/>
              </a:rPr>
              <a:t>Servicio de Información </a:t>
            </a:r>
            <a:r>
              <a:rPr lang="es-ES_tradnl" sz="2000" dirty="0" err="1" smtClean="0">
                <a:solidFill>
                  <a:srgbClr val="000000"/>
                </a:solidFill>
                <a:latin typeface="Arial"/>
                <a:cs typeface="Arial"/>
              </a:rPr>
              <a:t>Georreferenciada</a:t>
            </a:r>
            <a:endParaRPr lang="es-ES_tradnl" sz="2000" dirty="0" smtClean="0">
              <a:solidFill>
                <a:srgbClr val="000000"/>
              </a:solidFill>
              <a:latin typeface="Arial"/>
              <a:cs typeface="Arial"/>
            </a:endParaRPr>
          </a:p>
        </p:txBody>
      </p:sp>
      <p:sp>
        <p:nvSpPr>
          <p:cNvPr id="7" name="4 CuadroTexto"/>
          <p:cNvSpPr txBox="1"/>
          <p:nvPr/>
        </p:nvSpPr>
        <p:spPr>
          <a:xfrm>
            <a:off x="4689761" y="5065866"/>
            <a:ext cx="2630302" cy="369332"/>
          </a:xfrm>
          <a:prstGeom prst="rect">
            <a:avLst/>
          </a:prstGeom>
          <a:noFill/>
        </p:spPr>
        <p:txBody>
          <a:bodyPr wrap="square" rtlCol="0">
            <a:spAutoFit/>
          </a:bodyPr>
          <a:lstStyle/>
          <a:p>
            <a:pPr algn="r"/>
            <a:r>
              <a:rPr lang="es-MX" b="1" dirty="0">
                <a:solidFill>
                  <a:srgbClr val="760000"/>
                </a:solidFill>
                <a:latin typeface="Arial"/>
                <a:cs typeface="Arial"/>
              </a:rPr>
              <a:t>Cronograma</a:t>
            </a:r>
            <a:r>
              <a:rPr lang="es-MX" sz="1400" dirty="0" smtClean="0"/>
              <a:t>:</a:t>
            </a:r>
          </a:p>
        </p:txBody>
      </p:sp>
      <p:sp>
        <p:nvSpPr>
          <p:cNvPr id="8" name="5 Rectángulo"/>
          <p:cNvSpPr/>
          <p:nvPr/>
        </p:nvSpPr>
        <p:spPr>
          <a:xfrm>
            <a:off x="1282700" y="1543473"/>
            <a:ext cx="7298980" cy="2446824"/>
          </a:xfrm>
          <a:prstGeom prst="rect">
            <a:avLst/>
          </a:prstGeom>
        </p:spPr>
        <p:txBody>
          <a:bodyPr wrap="square">
            <a:spAutoFit/>
          </a:bodyPr>
          <a:lstStyle/>
          <a:p>
            <a:pPr marL="3175">
              <a:spcBef>
                <a:spcPts val="0"/>
              </a:spcBef>
            </a:pPr>
            <a:r>
              <a:rPr lang="es-MX" sz="1700" b="1" dirty="0" smtClean="0">
                <a:solidFill>
                  <a:srgbClr val="760000"/>
                </a:solidFill>
                <a:latin typeface="Arial"/>
                <a:cs typeface="Arial"/>
              </a:rPr>
              <a:t>Objetivo: </a:t>
            </a:r>
            <a:r>
              <a:rPr lang="es-MX" sz="1700" dirty="0" smtClean="0">
                <a:solidFill>
                  <a:srgbClr val="000000"/>
                </a:solidFill>
                <a:latin typeface="Arial"/>
                <a:cs typeface="Arial"/>
              </a:rPr>
              <a:t>estandarizar </a:t>
            </a:r>
            <a:r>
              <a:rPr lang="es-MX" sz="1700" dirty="0">
                <a:solidFill>
                  <a:srgbClr val="000000"/>
                </a:solidFill>
                <a:latin typeface="Arial"/>
                <a:cs typeface="Arial"/>
              </a:rPr>
              <a:t>en una sola plataforma de información geográfica, la información vectorial actualmente disponible así como </a:t>
            </a:r>
            <a:r>
              <a:rPr lang="es-MX" sz="1700" dirty="0" smtClean="0">
                <a:solidFill>
                  <a:srgbClr val="000000"/>
                </a:solidFill>
                <a:latin typeface="Arial"/>
                <a:cs typeface="Arial"/>
              </a:rPr>
              <a:t>la que se genere en lo subsecuente. </a:t>
            </a:r>
            <a:r>
              <a:rPr lang="es-MX" sz="1700" b="1" dirty="0" smtClean="0">
                <a:solidFill>
                  <a:srgbClr val="760000"/>
                </a:solidFill>
                <a:latin typeface="Arial"/>
                <a:cs typeface="Arial"/>
              </a:rPr>
              <a:t>“</a:t>
            </a:r>
            <a:r>
              <a:rPr lang="es-MX" sz="1700" b="1" i="1" dirty="0" smtClean="0">
                <a:solidFill>
                  <a:srgbClr val="760000"/>
                </a:solidFill>
                <a:latin typeface="Arial"/>
                <a:cs typeface="Arial"/>
              </a:rPr>
              <a:t>Mapa General de Jalisco en Línea” </a:t>
            </a:r>
          </a:p>
          <a:p>
            <a:pPr marL="3175">
              <a:spcBef>
                <a:spcPts val="0"/>
              </a:spcBef>
            </a:pPr>
            <a:endParaRPr lang="es-MX" sz="1700" b="1" i="1" dirty="0" smtClean="0">
              <a:solidFill>
                <a:srgbClr val="760000"/>
              </a:solidFill>
              <a:latin typeface="Arial"/>
              <a:cs typeface="Arial"/>
            </a:endParaRPr>
          </a:p>
          <a:p>
            <a:pPr marL="288925" indent="-285750">
              <a:spcBef>
                <a:spcPts val="0"/>
              </a:spcBef>
              <a:buFont typeface="Arial"/>
              <a:buChar char="•"/>
            </a:pPr>
            <a:r>
              <a:rPr lang="es-ES_tradnl" sz="1700" dirty="0" smtClean="0">
                <a:solidFill>
                  <a:srgbClr val="000000"/>
                </a:solidFill>
                <a:latin typeface="Arial"/>
                <a:cs typeface="Arial"/>
              </a:rPr>
              <a:t>Software desarrollado y capacitación proporcionada  por el INEGI. (MDM6)</a:t>
            </a:r>
          </a:p>
          <a:p>
            <a:pPr marL="288925" indent="-285750">
              <a:spcBef>
                <a:spcPts val="0"/>
              </a:spcBef>
              <a:buFont typeface="Arial"/>
              <a:buChar char="•"/>
            </a:pPr>
            <a:r>
              <a:rPr lang="es-ES_tradnl" sz="1700" dirty="0" smtClean="0">
                <a:solidFill>
                  <a:srgbClr val="000000"/>
                </a:solidFill>
                <a:latin typeface="Arial"/>
                <a:cs typeface="Arial"/>
              </a:rPr>
              <a:t>Alojamiento en servidores y plataformas del IIEG.</a:t>
            </a:r>
          </a:p>
          <a:p>
            <a:pPr marL="288925" indent="-285750">
              <a:spcBef>
                <a:spcPts val="0"/>
              </a:spcBef>
              <a:buFont typeface="Arial"/>
              <a:buChar char="•"/>
            </a:pPr>
            <a:r>
              <a:rPr lang="es-ES_tradnl" sz="1700" dirty="0" smtClean="0">
                <a:solidFill>
                  <a:srgbClr val="000000"/>
                </a:solidFill>
                <a:latin typeface="Arial"/>
                <a:cs typeface="Arial"/>
              </a:rPr>
              <a:t>Desarrollo y puesta en marcha por el personal del IIEG.</a:t>
            </a:r>
          </a:p>
          <a:p>
            <a:pPr marL="288925" indent="-285750">
              <a:spcBef>
                <a:spcPts val="0"/>
              </a:spcBef>
              <a:buFont typeface="Arial"/>
              <a:buChar char="•"/>
            </a:pPr>
            <a:endParaRPr lang="es-ES_tradnl" sz="1700" dirty="0">
              <a:solidFill>
                <a:srgbClr val="000000"/>
              </a:solidFill>
              <a:latin typeface="Arial"/>
              <a:cs typeface="Arial"/>
            </a:endParaRPr>
          </a:p>
        </p:txBody>
      </p:sp>
      <p:sp>
        <p:nvSpPr>
          <p:cNvPr id="9" name="6 Rectángulo"/>
          <p:cNvSpPr/>
          <p:nvPr/>
        </p:nvSpPr>
        <p:spPr>
          <a:xfrm>
            <a:off x="1233610" y="3809216"/>
            <a:ext cx="7455448" cy="1138773"/>
          </a:xfrm>
          <a:prstGeom prst="rect">
            <a:avLst/>
          </a:prstGeom>
        </p:spPr>
        <p:txBody>
          <a:bodyPr wrap="square">
            <a:spAutoFit/>
          </a:bodyPr>
          <a:lstStyle/>
          <a:p>
            <a:pPr marL="3175" algn="just">
              <a:spcBef>
                <a:spcPts val="0"/>
              </a:spcBef>
            </a:pPr>
            <a:r>
              <a:rPr lang="es-MX" sz="1700" b="1" dirty="0" smtClean="0">
                <a:solidFill>
                  <a:srgbClr val="760000"/>
                </a:solidFill>
                <a:latin typeface="Arial"/>
                <a:cs typeface="Arial"/>
              </a:rPr>
              <a:t>Impacto en la Sociedad</a:t>
            </a:r>
            <a:r>
              <a:rPr lang="es-MX" sz="1700" dirty="0">
                <a:solidFill>
                  <a:srgbClr val="000000"/>
                </a:solidFill>
                <a:latin typeface="Arial"/>
                <a:cs typeface="Arial"/>
              </a:rPr>
              <a:t>: </a:t>
            </a:r>
            <a:r>
              <a:rPr lang="es-MX" sz="1700" dirty="0" smtClean="0">
                <a:solidFill>
                  <a:srgbClr val="000000"/>
                </a:solidFill>
                <a:latin typeface="Arial"/>
                <a:cs typeface="Arial"/>
              </a:rPr>
              <a:t> C</a:t>
            </a:r>
            <a:r>
              <a:rPr lang="es-MX" sz="1700" i="1" dirty="0" smtClean="0">
                <a:solidFill>
                  <a:srgbClr val="000000"/>
                </a:solidFill>
                <a:latin typeface="Arial"/>
                <a:cs typeface="Arial"/>
              </a:rPr>
              <a:t>onsulta,  análisis y extracción  </a:t>
            </a:r>
            <a:r>
              <a:rPr lang="es-MX" sz="1700" i="1" dirty="0">
                <a:solidFill>
                  <a:srgbClr val="000000"/>
                </a:solidFill>
                <a:latin typeface="Arial"/>
                <a:cs typeface="Arial"/>
              </a:rPr>
              <a:t>de los </a:t>
            </a:r>
            <a:r>
              <a:rPr lang="es-MX" sz="1700" i="1" dirty="0" smtClean="0">
                <a:solidFill>
                  <a:srgbClr val="000000"/>
                </a:solidFill>
                <a:latin typeface="Arial"/>
                <a:cs typeface="Arial"/>
              </a:rPr>
              <a:t>datos de forma libre , abierta y en un sistema amigable basado en mapas de los temas</a:t>
            </a:r>
            <a:r>
              <a:rPr lang="es-MX" sz="1700" i="1" dirty="0">
                <a:solidFill>
                  <a:srgbClr val="000000"/>
                </a:solidFill>
                <a:latin typeface="Arial"/>
                <a:cs typeface="Arial"/>
              </a:rPr>
              <a:t>: Geográfico / Ambiental, Sociodemográfico, Económico / Financiero </a:t>
            </a:r>
            <a:r>
              <a:rPr lang="es-MX" sz="1700" i="1" dirty="0" smtClean="0">
                <a:solidFill>
                  <a:srgbClr val="000000"/>
                </a:solidFill>
                <a:latin typeface="Arial"/>
                <a:cs typeface="Arial"/>
              </a:rPr>
              <a:t>así </a:t>
            </a:r>
            <a:r>
              <a:rPr lang="es-MX" sz="1700" i="1" dirty="0">
                <a:solidFill>
                  <a:srgbClr val="000000"/>
                </a:solidFill>
                <a:latin typeface="Arial"/>
                <a:cs typeface="Arial"/>
              </a:rPr>
              <a:t>como de Gobierno, Seguridad y </a:t>
            </a:r>
            <a:r>
              <a:rPr lang="es-MX" sz="1700" i="1" dirty="0" smtClean="0">
                <a:solidFill>
                  <a:srgbClr val="000000"/>
                </a:solidFill>
                <a:latin typeface="Arial"/>
                <a:cs typeface="Arial"/>
              </a:rPr>
              <a:t>Justicia. </a:t>
            </a:r>
            <a:endParaRPr lang="es-MX" sz="1700" b="1" i="1" dirty="0">
              <a:solidFill>
                <a:srgbClr val="000000"/>
              </a:solidFill>
              <a:latin typeface="Arial"/>
              <a:cs typeface="Arial"/>
            </a:endParaRPr>
          </a:p>
        </p:txBody>
      </p:sp>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7745" y="5418999"/>
            <a:ext cx="5962968" cy="1003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361610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a:solidFill>
                  <a:srgbClr val="000000"/>
                </a:solidFill>
                <a:latin typeface="Arial"/>
                <a:cs typeface="Arial"/>
              </a:rPr>
              <a:t>d</a:t>
            </a:r>
            <a:r>
              <a:rPr lang="es-ES" sz="2000" dirty="0" smtClean="0">
                <a:solidFill>
                  <a:srgbClr val="000000"/>
                </a:solidFill>
                <a:latin typeface="Arial"/>
                <a:cs typeface="Arial"/>
              </a:rPr>
              <a:t>) </a:t>
            </a:r>
            <a:r>
              <a:rPr lang="en-US" sz="2000" dirty="0" smtClean="0">
                <a:solidFill>
                  <a:srgbClr val="000000"/>
                </a:solidFill>
                <a:latin typeface="Arial"/>
                <a:cs typeface="Arial"/>
              </a:rPr>
              <a:t>P</a:t>
            </a:r>
            <a:r>
              <a:rPr lang="es-ES_tradnl" sz="2000" dirty="0" err="1" smtClean="0">
                <a:solidFill>
                  <a:srgbClr val="000000"/>
                </a:solidFill>
                <a:latin typeface="Arial"/>
                <a:cs typeface="Arial"/>
              </a:rPr>
              <a:t>royectos</a:t>
            </a:r>
            <a:r>
              <a:rPr lang="es-ES_tradnl" sz="2000" dirty="0" smtClean="0">
                <a:solidFill>
                  <a:srgbClr val="000000"/>
                </a:solidFill>
                <a:latin typeface="Arial"/>
                <a:cs typeface="Arial"/>
              </a:rPr>
              <a:t> de uso de Información</a:t>
            </a:r>
          </a:p>
          <a:p>
            <a:pPr marL="460375" indent="-457200">
              <a:spcBef>
                <a:spcPts val="0"/>
              </a:spcBef>
              <a:buAutoNum type="alphaLcParenR"/>
            </a:pPr>
            <a:endParaRPr lang="es-ES_tradnl" sz="2000" dirty="0">
              <a:solidFill>
                <a:srgbClr val="000000"/>
              </a:solidFill>
              <a:latin typeface="Arial"/>
              <a:cs typeface="Arial"/>
            </a:endParaRPr>
          </a:p>
        </p:txBody>
      </p:sp>
      <p:sp>
        <p:nvSpPr>
          <p:cNvPr id="3" name="4 CuadroTexto"/>
          <p:cNvSpPr txBox="1"/>
          <p:nvPr/>
        </p:nvSpPr>
        <p:spPr>
          <a:xfrm>
            <a:off x="4932158" y="5208800"/>
            <a:ext cx="2630302" cy="369332"/>
          </a:xfrm>
          <a:prstGeom prst="rect">
            <a:avLst/>
          </a:prstGeom>
          <a:noFill/>
        </p:spPr>
        <p:txBody>
          <a:bodyPr wrap="square" rtlCol="0">
            <a:spAutoFit/>
          </a:bodyPr>
          <a:lstStyle/>
          <a:p>
            <a:pPr algn="r"/>
            <a:r>
              <a:rPr lang="es-MX" b="1" dirty="0">
                <a:solidFill>
                  <a:srgbClr val="760000"/>
                </a:solidFill>
                <a:latin typeface="Arial"/>
                <a:cs typeface="Arial"/>
              </a:rPr>
              <a:t>Cronograma</a:t>
            </a:r>
            <a:r>
              <a:rPr lang="es-MX" sz="1400" dirty="0" smtClean="0"/>
              <a:t>:</a:t>
            </a:r>
          </a:p>
        </p:txBody>
      </p:sp>
      <p:sp>
        <p:nvSpPr>
          <p:cNvPr id="5" name="5 Rectángulo"/>
          <p:cNvSpPr/>
          <p:nvPr/>
        </p:nvSpPr>
        <p:spPr>
          <a:xfrm>
            <a:off x="1282700" y="1600900"/>
            <a:ext cx="7394488" cy="2923877"/>
          </a:xfrm>
          <a:prstGeom prst="rect">
            <a:avLst/>
          </a:prstGeom>
        </p:spPr>
        <p:txBody>
          <a:bodyPr wrap="square">
            <a:spAutoFit/>
          </a:bodyPr>
          <a:lstStyle/>
          <a:p>
            <a:pPr algn="just">
              <a:spcBef>
                <a:spcPts val="0"/>
              </a:spcBef>
            </a:pPr>
            <a:r>
              <a:rPr lang="es-MX" sz="1600" b="1" dirty="0" smtClean="0">
                <a:solidFill>
                  <a:srgbClr val="760000"/>
                </a:solidFill>
                <a:latin typeface="Arial"/>
                <a:cs typeface="Arial"/>
              </a:rPr>
              <a:t>Objetivo: </a:t>
            </a:r>
            <a:r>
              <a:rPr lang="es-MX" sz="1600" dirty="0" smtClean="0">
                <a:solidFill>
                  <a:srgbClr val="000000"/>
                </a:solidFill>
                <a:latin typeface="Arial"/>
                <a:cs typeface="Arial"/>
              </a:rPr>
              <a:t>Consiste en incorporar al Mapa Digital de México, la información y datos espaciales que proporcionarán las 20 instituciones públicas que forman parte del grupo de trabajo de información geográfica y ambiental. En principio serán más de 30 capas de información que las instituciones en comento clasificarán y entregarán como datos abiertos y que se subirán al MDM para su consulta, publicación y uso.</a:t>
            </a:r>
          </a:p>
          <a:p>
            <a:pPr algn="just">
              <a:spcBef>
                <a:spcPts val="0"/>
              </a:spcBef>
            </a:pPr>
            <a:endParaRPr lang="es-MX" sz="1600" dirty="0" smtClean="0">
              <a:solidFill>
                <a:srgbClr val="000000"/>
              </a:solidFill>
              <a:latin typeface="Arial"/>
              <a:cs typeface="Arial"/>
            </a:endParaRPr>
          </a:p>
          <a:p>
            <a:pPr marL="285750" indent="-285750">
              <a:spcBef>
                <a:spcPts val="0"/>
              </a:spcBef>
              <a:buFont typeface="Arial"/>
              <a:buChar char="•"/>
            </a:pPr>
            <a:r>
              <a:rPr lang="es-ES_tradnl" sz="1600" dirty="0" smtClean="0">
                <a:solidFill>
                  <a:srgbClr val="000000"/>
                </a:solidFill>
                <a:latin typeface="Arial"/>
                <a:cs typeface="Arial"/>
              </a:rPr>
              <a:t>Documentación y capacitación proporcionada  por el INEGI, de los diferentes proyectos en los Estados. </a:t>
            </a:r>
          </a:p>
          <a:p>
            <a:pPr marL="285750" indent="-285750">
              <a:lnSpc>
                <a:spcPct val="150000"/>
              </a:lnSpc>
              <a:spcBef>
                <a:spcPts val="0"/>
              </a:spcBef>
              <a:buFont typeface="Arial"/>
              <a:buChar char="•"/>
            </a:pPr>
            <a:r>
              <a:rPr lang="es-ES_tradnl" sz="1600" dirty="0" smtClean="0">
                <a:solidFill>
                  <a:srgbClr val="000000"/>
                </a:solidFill>
                <a:latin typeface="Arial"/>
                <a:cs typeface="Arial"/>
              </a:rPr>
              <a:t>Desarrollo y puesta en marcha por el personal del IIEG.</a:t>
            </a:r>
          </a:p>
          <a:p>
            <a:pPr marL="285750" indent="-285750">
              <a:spcBef>
                <a:spcPts val="0"/>
              </a:spcBef>
              <a:buFont typeface="Arial"/>
              <a:buChar char="•"/>
            </a:pPr>
            <a:endParaRPr lang="es-ES_tradnl" sz="1600" dirty="0">
              <a:solidFill>
                <a:srgbClr val="000000"/>
              </a:solidFill>
              <a:latin typeface="Arial"/>
              <a:cs typeface="Arial"/>
            </a:endParaRPr>
          </a:p>
        </p:txBody>
      </p:sp>
      <p:sp>
        <p:nvSpPr>
          <p:cNvPr id="6" name="6 Rectángulo"/>
          <p:cNvSpPr/>
          <p:nvPr/>
        </p:nvSpPr>
        <p:spPr>
          <a:xfrm>
            <a:off x="1282700" y="4290860"/>
            <a:ext cx="7394488" cy="1077218"/>
          </a:xfrm>
          <a:prstGeom prst="rect">
            <a:avLst/>
          </a:prstGeom>
        </p:spPr>
        <p:txBody>
          <a:bodyPr wrap="square">
            <a:spAutoFit/>
          </a:bodyPr>
          <a:lstStyle/>
          <a:p>
            <a:pPr marL="3175" algn="just">
              <a:spcBef>
                <a:spcPts val="0"/>
              </a:spcBef>
            </a:pPr>
            <a:r>
              <a:rPr lang="es-MX" sz="1600" b="1" dirty="0" smtClean="0">
                <a:solidFill>
                  <a:srgbClr val="760000"/>
                </a:solidFill>
                <a:latin typeface="Arial"/>
                <a:cs typeface="Arial"/>
              </a:rPr>
              <a:t>Impacto en la Sociedad</a:t>
            </a:r>
            <a:r>
              <a:rPr lang="es-MX" sz="1600" dirty="0">
                <a:solidFill>
                  <a:srgbClr val="000000"/>
                </a:solidFill>
                <a:latin typeface="Arial"/>
                <a:cs typeface="Arial"/>
              </a:rPr>
              <a:t>: </a:t>
            </a:r>
            <a:r>
              <a:rPr lang="es-MX" sz="1600" i="1" dirty="0" smtClean="0">
                <a:solidFill>
                  <a:srgbClr val="000000"/>
                </a:solidFill>
                <a:latin typeface="Arial"/>
                <a:cs typeface="Arial"/>
              </a:rPr>
              <a:t>el </a:t>
            </a:r>
            <a:r>
              <a:rPr lang="es-MX" sz="1600" i="1" dirty="0">
                <a:solidFill>
                  <a:srgbClr val="000000"/>
                </a:solidFill>
                <a:latin typeface="Arial"/>
                <a:cs typeface="Arial"/>
              </a:rPr>
              <a:t>impacto </a:t>
            </a:r>
            <a:r>
              <a:rPr lang="es-MX" sz="1600" i="1" dirty="0" smtClean="0">
                <a:solidFill>
                  <a:srgbClr val="000000"/>
                </a:solidFill>
                <a:latin typeface="Arial"/>
                <a:cs typeface="Arial"/>
              </a:rPr>
              <a:t>social es </a:t>
            </a:r>
            <a:r>
              <a:rPr lang="es-MX" sz="1600" i="1" dirty="0">
                <a:solidFill>
                  <a:srgbClr val="000000"/>
                </a:solidFill>
                <a:latin typeface="Arial"/>
                <a:cs typeface="Arial"/>
              </a:rPr>
              <a:t>a nivel nacional, ya que diferentes entidades y dependencias públicas, así como actores del sector privado y público en general tendrán acceso al conocimiento de alto nivel enfocado a proyectos estratégicos. </a:t>
            </a:r>
            <a:endParaRPr lang="es-MX" sz="1600" b="1" i="1" dirty="0">
              <a:solidFill>
                <a:srgbClr val="000000"/>
              </a:solidFill>
              <a:latin typeface="Arial"/>
              <a:cs typeface="Arial"/>
            </a:endParaRPr>
          </a:p>
        </p:txBody>
      </p:sp>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5259" y="5621026"/>
            <a:ext cx="5537201"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8004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smtClean="0">
                <a:solidFill>
                  <a:srgbClr val="000000"/>
                </a:solidFill>
                <a:latin typeface="Arial"/>
                <a:cs typeface="Arial"/>
              </a:rPr>
              <a:t>e) </a:t>
            </a:r>
            <a:r>
              <a:rPr lang="es-ES_tradnl" sz="2000" dirty="0" smtClean="0">
                <a:solidFill>
                  <a:srgbClr val="000000"/>
                </a:solidFill>
                <a:latin typeface="Arial"/>
                <a:cs typeface="Arial"/>
              </a:rPr>
              <a:t>Centro de Información para la Promoción de Inversiones</a:t>
            </a:r>
          </a:p>
          <a:p>
            <a:pPr marL="3175" indent="0">
              <a:spcBef>
                <a:spcPts val="0"/>
              </a:spcBef>
              <a:buNone/>
            </a:pPr>
            <a:endParaRPr lang="es-ES_tradnl" sz="2000" dirty="0">
              <a:solidFill>
                <a:srgbClr val="000000"/>
              </a:solidFill>
              <a:latin typeface="Arial"/>
              <a:cs typeface="Arial"/>
            </a:endParaRPr>
          </a:p>
        </p:txBody>
      </p:sp>
      <p:sp>
        <p:nvSpPr>
          <p:cNvPr id="8" name="5 Rectángulo"/>
          <p:cNvSpPr/>
          <p:nvPr/>
        </p:nvSpPr>
        <p:spPr>
          <a:xfrm>
            <a:off x="1282700" y="1543473"/>
            <a:ext cx="7298980" cy="2185214"/>
          </a:xfrm>
          <a:prstGeom prst="rect">
            <a:avLst/>
          </a:prstGeom>
        </p:spPr>
        <p:txBody>
          <a:bodyPr wrap="square">
            <a:spAutoFit/>
          </a:bodyPr>
          <a:lstStyle/>
          <a:p>
            <a:pPr marL="3175">
              <a:spcBef>
                <a:spcPts val="0"/>
              </a:spcBef>
            </a:pPr>
            <a:r>
              <a:rPr lang="es-MX" sz="1700" b="1" dirty="0" smtClean="0">
                <a:solidFill>
                  <a:srgbClr val="760000"/>
                </a:solidFill>
                <a:latin typeface="Arial"/>
                <a:cs typeface="Arial"/>
              </a:rPr>
              <a:t>Objetivo: </a:t>
            </a:r>
            <a:r>
              <a:rPr lang="es-MX" sz="1700" dirty="0" smtClean="0">
                <a:solidFill>
                  <a:srgbClr val="000000"/>
                </a:solidFill>
                <a:latin typeface="Arial"/>
                <a:cs typeface="Arial"/>
              </a:rPr>
              <a:t>contar con una plataforma que concentre de manera </a:t>
            </a:r>
            <a:r>
              <a:rPr lang="es-MX" sz="1700" dirty="0">
                <a:solidFill>
                  <a:srgbClr val="000000"/>
                </a:solidFill>
                <a:latin typeface="Arial"/>
                <a:cs typeface="Arial"/>
              </a:rPr>
              <a:t>conjunta información estadístico-financiera, sociodemográfica, así como </a:t>
            </a:r>
            <a:r>
              <a:rPr lang="es-MX" sz="1700" dirty="0" smtClean="0">
                <a:solidFill>
                  <a:srgbClr val="000000"/>
                </a:solidFill>
                <a:latin typeface="Arial"/>
                <a:cs typeface="Arial"/>
              </a:rPr>
              <a:t>geográfico-ambiental bajo tres </a:t>
            </a:r>
            <a:r>
              <a:rPr lang="es-MX" sz="1700" dirty="0" err="1" smtClean="0">
                <a:solidFill>
                  <a:srgbClr val="000000"/>
                </a:solidFill>
                <a:latin typeface="Arial"/>
                <a:cs typeface="Arial"/>
              </a:rPr>
              <a:t>micrositios</a:t>
            </a:r>
            <a:r>
              <a:rPr lang="es-MX" sz="1700" dirty="0">
                <a:solidFill>
                  <a:srgbClr val="000000"/>
                </a:solidFill>
                <a:latin typeface="Arial"/>
                <a:cs typeface="Arial"/>
              </a:rPr>
              <a:t>: </a:t>
            </a:r>
            <a:r>
              <a:rPr lang="es-MX" sz="1700" b="1" i="1" dirty="0">
                <a:solidFill>
                  <a:srgbClr val="760000"/>
                </a:solidFill>
                <a:latin typeface="Arial"/>
                <a:cs typeface="Arial"/>
              </a:rPr>
              <a:t>parques industriales, industria maquiladora y </a:t>
            </a:r>
            <a:r>
              <a:rPr lang="es-MX" sz="1700" b="1" i="1" dirty="0" err="1">
                <a:solidFill>
                  <a:srgbClr val="760000"/>
                </a:solidFill>
                <a:latin typeface="Arial"/>
                <a:cs typeface="Arial"/>
              </a:rPr>
              <a:t>clústers</a:t>
            </a:r>
            <a:r>
              <a:rPr lang="es-MX" sz="1700" b="1" i="1" dirty="0">
                <a:solidFill>
                  <a:srgbClr val="760000"/>
                </a:solidFill>
                <a:latin typeface="Arial"/>
                <a:cs typeface="Arial"/>
              </a:rPr>
              <a:t> económicos.</a:t>
            </a:r>
            <a:r>
              <a:rPr lang="es-MX" sz="1700" dirty="0">
                <a:solidFill>
                  <a:srgbClr val="000000"/>
                </a:solidFill>
                <a:latin typeface="Arial"/>
                <a:cs typeface="Arial"/>
              </a:rPr>
              <a:t> </a:t>
            </a:r>
            <a:endParaRPr lang="es-MX" sz="1700" dirty="0" smtClean="0">
              <a:solidFill>
                <a:srgbClr val="000000"/>
              </a:solidFill>
              <a:latin typeface="Arial"/>
              <a:cs typeface="Arial"/>
            </a:endParaRPr>
          </a:p>
          <a:p>
            <a:pPr marL="3175">
              <a:spcBef>
                <a:spcPts val="0"/>
              </a:spcBef>
            </a:pPr>
            <a:endParaRPr lang="es-MX" sz="1700" b="1" i="1" dirty="0" smtClean="0">
              <a:solidFill>
                <a:srgbClr val="760000"/>
              </a:solidFill>
              <a:latin typeface="Arial"/>
              <a:cs typeface="Arial"/>
            </a:endParaRPr>
          </a:p>
          <a:p>
            <a:pPr marL="288925" indent="-285750">
              <a:spcBef>
                <a:spcPts val="0"/>
              </a:spcBef>
              <a:buFont typeface="Arial"/>
              <a:buChar char="•"/>
            </a:pPr>
            <a:r>
              <a:rPr lang="es-ES_tradnl" sz="1700" dirty="0" smtClean="0">
                <a:solidFill>
                  <a:srgbClr val="000000"/>
                </a:solidFill>
                <a:latin typeface="Arial"/>
                <a:cs typeface="Arial"/>
              </a:rPr>
              <a:t>Alojamiento en servidores y plataformas del IIEG.</a:t>
            </a:r>
          </a:p>
          <a:p>
            <a:pPr marL="288925" indent="-285750">
              <a:spcBef>
                <a:spcPts val="0"/>
              </a:spcBef>
              <a:buFont typeface="Arial"/>
              <a:buChar char="•"/>
            </a:pPr>
            <a:r>
              <a:rPr lang="es-ES_tradnl" sz="1700" dirty="0" smtClean="0">
                <a:solidFill>
                  <a:srgbClr val="000000"/>
                </a:solidFill>
                <a:latin typeface="Arial"/>
                <a:cs typeface="Arial"/>
              </a:rPr>
              <a:t>Desarrollo y puesta en marcha por el personal del IIEG.</a:t>
            </a:r>
          </a:p>
          <a:p>
            <a:pPr marL="288925" indent="-285750">
              <a:spcBef>
                <a:spcPts val="0"/>
              </a:spcBef>
              <a:buFont typeface="Arial"/>
              <a:buChar char="•"/>
            </a:pPr>
            <a:endParaRPr lang="es-ES_tradnl" sz="1700" dirty="0">
              <a:solidFill>
                <a:srgbClr val="000000"/>
              </a:solidFill>
              <a:latin typeface="Arial"/>
              <a:cs typeface="Arial"/>
            </a:endParaRPr>
          </a:p>
        </p:txBody>
      </p:sp>
      <p:sp>
        <p:nvSpPr>
          <p:cNvPr id="9" name="6 Rectángulo"/>
          <p:cNvSpPr/>
          <p:nvPr/>
        </p:nvSpPr>
        <p:spPr>
          <a:xfrm>
            <a:off x="1253807" y="3728687"/>
            <a:ext cx="7455448" cy="1138773"/>
          </a:xfrm>
          <a:prstGeom prst="rect">
            <a:avLst/>
          </a:prstGeom>
        </p:spPr>
        <p:txBody>
          <a:bodyPr wrap="square">
            <a:spAutoFit/>
          </a:bodyPr>
          <a:lstStyle/>
          <a:p>
            <a:pPr marL="3175" algn="just">
              <a:spcBef>
                <a:spcPts val="0"/>
              </a:spcBef>
            </a:pPr>
            <a:r>
              <a:rPr lang="es-MX" sz="1700" b="1" dirty="0" smtClean="0">
                <a:solidFill>
                  <a:srgbClr val="760000"/>
                </a:solidFill>
                <a:latin typeface="Arial"/>
                <a:cs typeface="Arial"/>
              </a:rPr>
              <a:t>Impacto en la Sociedad</a:t>
            </a:r>
            <a:r>
              <a:rPr lang="es-MX" sz="1700" dirty="0" smtClean="0">
                <a:solidFill>
                  <a:srgbClr val="000000"/>
                </a:solidFill>
                <a:latin typeface="Arial"/>
                <a:cs typeface="Arial"/>
              </a:rPr>
              <a:t>:</a:t>
            </a:r>
            <a:r>
              <a:rPr lang="es-MX" sz="1700" i="1" dirty="0" smtClean="0">
                <a:solidFill>
                  <a:srgbClr val="000000"/>
                </a:solidFill>
                <a:latin typeface="Arial"/>
                <a:cs typeface="Arial"/>
              </a:rPr>
              <a:t> </a:t>
            </a:r>
            <a:r>
              <a:rPr lang="es-MX" sz="1700" dirty="0">
                <a:solidFill>
                  <a:srgbClr val="000000"/>
                </a:solidFill>
                <a:latin typeface="Arial"/>
                <a:cs typeface="Arial"/>
              </a:rPr>
              <a:t>A</a:t>
            </a:r>
            <a:r>
              <a:rPr lang="es-MX" sz="1700" dirty="0" smtClean="0">
                <a:solidFill>
                  <a:srgbClr val="000000"/>
                </a:solidFill>
                <a:latin typeface="Arial"/>
                <a:cs typeface="Arial"/>
              </a:rPr>
              <a:t>yudar </a:t>
            </a:r>
            <a:r>
              <a:rPr lang="es-MX" sz="1700" dirty="0">
                <a:solidFill>
                  <a:srgbClr val="000000"/>
                </a:solidFill>
                <a:latin typeface="Arial"/>
                <a:cs typeface="Arial"/>
              </a:rPr>
              <a:t>a planificar, ejecutar e incrementar la sostenibilidad de las inversiones en los diversos sectores económicos del estado, tanto a nivel estatal, regional y municipal</a:t>
            </a:r>
            <a:r>
              <a:rPr lang="es-MX" sz="1700" dirty="0" smtClean="0">
                <a:solidFill>
                  <a:srgbClr val="000000"/>
                </a:solidFill>
                <a:latin typeface="Arial"/>
                <a:cs typeface="Arial"/>
              </a:rPr>
              <a:t>. Aportando al crecimiento y a la generación de empleos</a:t>
            </a:r>
            <a:endParaRPr lang="es-MX" sz="1700" dirty="0">
              <a:solidFill>
                <a:srgbClr val="000000"/>
              </a:solidFill>
              <a:latin typeface="Arial"/>
              <a:cs typeface="Arial"/>
            </a:endParaRPr>
          </a:p>
        </p:txBody>
      </p:sp>
      <p:sp>
        <p:nvSpPr>
          <p:cNvPr id="10" name="4 CuadroTexto"/>
          <p:cNvSpPr txBox="1"/>
          <p:nvPr/>
        </p:nvSpPr>
        <p:spPr>
          <a:xfrm>
            <a:off x="4797581" y="4715668"/>
            <a:ext cx="2630302" cy="369332"/>
          </a:xfrm>
          <a:prstGeom prst="rect">
            <a:avLst/>
          </a:prstGeom>
          <a:noFill/>
        </p:spPr>
        <p:txBody>
          <a:bodyPr wrap="square" rtlCol="0">
            <a:spAutoFit/>
          </a:bodyPr>
          <a:lstStyle/>
          <a:p>
            <a:pPr algn="r"/>
            <a:r>
              <a:rPr lang="es-MX" b="1" dirty="0">
                <a:solidFill>
                  <a:srgbClr val="760000"/>
                </a:solidFill>
                <a:latin typeface="Arial"/>
                <a:cs typeface="Arial"/>
              </a:rPr>
              <a:t>Cronograma</a:t>
            </a:r>
            <a:r>
              <a:rPr lang="es-MX" sz="1400" dirty="0" smtClean="0"/>
              <a:t>:</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381" y="5067494"/>
            <a:ext cx="70104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930504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smtClean="0">
                <a:solidFill>
                  <a:srgbClr val="000000"/>
                </a:solidFill>
                <a:latin typeface="Arial"/>
                <a:cs typeface="Arial"/>
              </a:rPr>
              <a:t>f) </a:t>
            </a:r>
            <a:r>
              <a:rPr lang="es-ES_tradnl" sz="2000" dirty="0" smtClean="0">
                <a:solidFill>
                  <a:srgbClr val="000000"/>
                </a:solidFill>
                <a:latin typeface="Arial"/>
                <a:cs typeface="Arial"/>
              </a:rPr>
              <a:t>Análisis de </a:t>
            </a:r>
            <a:r>
              <a:rPr lang="es-ES_tradnl" sz="2000" dirty="0" err="1" smtClean="0">
                <a:solidFill>
                  <a:srgbClr val="000000"/>
                </a:solidFill>
                <a:latin typeface="Arial"/>
                <a:cs typeface="Arial"/>
              </a:rPr>
              <a:t>Clústers</a:t>
            </a:r>
            <a:r>
              <a:rPr lang="es-ES_tradnl" sz="2000" dirty="0" smtClean="0">
                <a:solidFill>
                  <a:srgbClr val="000000"/>
                </a:solidFill>
                <a:latin typeface="Arial"/>
                <a:cs typeface="Arial"/>
              </a:rPr>
              <a:t> Económicos</a:t>
            </a:r>
          </a:p>
        </p:txBody>
      </p:sp>
      <p:sp>
        <p:nvSpPr>
          <p:cNvPr id="3" name="4 CuadroTexto"/>
          <p:cNvSpPr txBox="1"/>
          <p:nvPr/>
        </p:nvSpPr>
        <p:spPr>
          <a:xfrm>
            <a:off x="4689761" y="5003236"/>
            <a:ext cx="2630302" cy="369332"/>
          </a:xfrm>
          <a:prstGeom prst="rect">
            <a:avLst/>
          </a:prstGeom>
          <a:noFill/>
        </p:spPr>
        <p:txBody>
          <a:bodyPr wrap="square" rtlCol="0">
            <a:spAutoFit/>
          </a:bodyPr>
          <a:lstStyle/>
          <a:p>
            <a:pPr algn="r"/>
            <a:r>
              <a:rPr lang="es-MX" b="1" dirty="0">
                <a:solidFill>
                  <a:srgbClr val="760000"/>
                </a:solidFill>
                <a:latin typeface="Arial"/>
                <a:cs typeface="Arial"/>
              </a:rPr>
              <a:t>Cronograma</a:t>
            </a:r>
            <a:r>
              <a:rPr lang="es-MX" sz="1400" dirty="0" smtClean="0"/>
              <a:t>:</a:t>
            </a:r>
          </a:p>
        </p:txBody>
      </p:sp>
      <p:sp>
        <p:nvSpPr>
          <p:cNvPr id="5" name="5 Rectángulo"/>
          <p:cNvSpPr/>
          <p:nvPr/>
        </p:nvSpPr>
        <p:spPr>
          <a:xfrm>
            <a:off x="1282700" y="1543473"/>
            <a:ext cx="7298980" cy="2446824"/>
          </a:xfrm>
          <a:prstGeom prst="rect">
            <a:avLst/>
          </a:prstGeom>
        </p:spPr>
        <p:txBody>
          <a:bodyPr wrap="square">
            <a:spAutoFit/>
          </a:bodyPr>
          <a:lstStyle/>
          <a:p>
            <a:pPr marL="3175">
              <a:spcBef>
                <a:spcPts val="0"/>
              </a:spcBef>
            </a:pPr>
            <a:r>
              <a:rPr lang="es-MX" sz="1700" b="1" dirty="0" smtClean="0">
                <a:solidFill>
                  <a:srgbClr val="760000"/>
                </a:solidFill>
                <a:latin typeface="Arial"/>
                <a:cs typeface="Arial"/>
              </a:rPr>
              <a:t>Objetivo: </a:t>
            </a:r>
            <a:r>
              <a:rPr lang="es-MX" sz="1700" dirty="0">
                <a:solidFill>
                  <a:srgbClr val="000000"/>
                </a:solidFill>
                <a:latin typeface="Arial"/>
                <a:cs typeface="Arial"/>
              </a:rPr>
              <a:t>aprovechar la información del apartado </a:t>
            </a:r>
            <a:r>
              <a:rPr lang="es-MX" sz="1700" dirty="0" err="1">
                <a:solidFill>
                  <a:srgbClr val="000000"/>
                </a:solidFill>
                <a:latin typeface="Arial"/>
                <a:cs typeface="Arial"/>
              </a:rPr>
              <a:t>Clústers</a:t>
            </a:r>
            <a:r>
              <a:rPr lang="es-MX" sz="1700" dirty="0">
                <a:solidFill>
                  <a:srgbClr val="000000"/>
                </a:solidFill>
                <a:latin typeface="Arial"/>
                <a:cs typeface="Arial"/>
              </a:rPr>
              <a:t> Económicos para desarrollar una aplicación en </a:t>
            </a:r>
            <a:r>
              <a:rPr lang="es-MX" sz="1700" b="1" i="1" dirty="0">
                <a:solidFill>
                  <a:srgbClr val="760000"/>
                </a:solidFill>
                <a:latin typeface="Arial"/>
                <a:cs typeface="Arial"/>
              </a:rPr>
              <a:t>Mapa Digital Web </a:t>
            </a:r>
            <a:r>
              <a:rPr lang="es-MX" sz="1700" dirty="0">
                <a:solidFill>
                  <a:srgbClr val="000000"/>
                </a:solidFill>
                <a:latin typeface="Arial"/>
                <a:cs typeface="Arial"/>
              </a:rPr>
              <a:t>versión 6.0 basada en el modelo construido por la Secretaría de Desarrollo Económico del estado de Nuevo </a:t>
            </a:r>
            <a:r>
              <a:rPr lang="es-MX" sz="1700" dirty="0" smtClean="0">
                <a:solidFill>
                  <a:srgbClr val="000000"/>
                </a:solidFill>
                <a:latin typeface="Arial"/>
                <a:cs typeface="Arial"/>
              </a:rPr>
              <a:t>León. </a:t>
            </a:r>
            <a:endParaRPr lang="es-MX" sz="1700" b="1" i="1" dirty="0" smtClean="0">
              <a:solidFill>
                <a:srgbClr val="760000"/>
              </a:solidFill>
              <a:latin typeface="Arial"/>
              <a:cs typeface="Arial"/>
            </a:endParaRPr>
          </a:p>
          <a:p>
            <a:pPr marL="288925" indent="-285750">
              <a:spcBef>
                <a:spcPts val="0"/>
              </a:spcBef>
              <a:buFont typeface="Arial"/>
              <a:buChar char="•"/>
            </a:pPr>
            <a:r>
              <a:rPr lang="es-ES_tradnl" sz="1700" dirty="0" smtClean="0">
                <a:solidFill>
                  <a:srgbClr val="000000"/>
                </a:solidFill>
                <a:latin typeface="Arial"/>
                <a:cs typeface="Arial"/>
              </a:rPr>
              <a:t>Software desarrollado y capacitación proporcionada  por el INEGI. (MDM6)</a:t>
            </a:r>
          </a:p>
          <a:p>
            <a:pPr marL="288925" indent="-285750">
              <a:spcBef>
                <a:spcPts val="0"/>
              </a:spcBef>
              <a:buFont typeface="Arial"/>
              <a:buChar char="•"/>
            </a:pPr>
            <a:r>
              <a:rPr lang="es-ES_tradnl" sz="1700" dirty="0" smtClean="0">
                <a:solidFill>
                  <a:srgbClr val="000000"/>
                </a:solidFill>
                <a:latin typeface="Arial"/>
                <a:cs typeface="Arial"/>
              </a:rPr>
              <a:t>Alojamiento en servidores y plataformas del IIEG.</a:t>
            </a:r>
          </a:p>
          <a:p>
            <a:pPr marL="288925" indent="-285750">
              <a:spcBef>
                <a:spcPts val="0"/>
              </a:spcBef>
              <a:buFont typeface="Arial"/>
              <a:buChar char="•"/>
            </a:pPr>
            <a:r>
              <a:rPr lang="es-ES_tradnl" sz="1700" dirty="0" smtClean="0">
                <a:solidFill>
                  <a:srgbClr val="000000"/>
                </a:solidFill>
                <a:latin typeface="Arial"/>
                <a:cs typeface="Arial"/>
              </a:rPr>
              <a:t>Desarrollo y puesta en marcha por el personal del IIEG.</a:t>
            </a:r>
          </a:p>
          <a:p>
            <a:pPr marL="288925" indent="-285750">
              <a:spcBef>
                <a:spcPts val="0"/>
              </a:spcBef>
              <a:buFont typeface="Arial"/>
              <a:buChar char="•"/>
            </a:pPr>
            <a:endParaRPr lang="es-ES_tradnl" sz="1700" dirty="0">
              <a:solidFill>
                <a:srgbClr val="000000"/>
              </a:solidFill>
              <a:latin typeface="Arial"/>
              <a:cs typeface="Arial"/>
            </a:endParaRPr>
          </a:p>
        </p:txBody>
      </p:sp>
      <p:sp>
        <p:nvSpPr>
          <p:cNvPr id="6" name="6 Rectángulo"/>
          <p:cNvSpPr/>
          <p:nvPr/>
        </p:nvSpPr>
        <p:spPr>
          <a:xfrm>
            <a:off x="1233610" y="3696482"/>
            <a:ext cx="7455448" cy="1400383"/>
          </a:xfrm>
          <a:prstGeom prst="rect">
            <a:avLst/>
          </a:prstGeom>
        </p:spPr>
        <p:txBody>
          <a:bodyPr wrap="square">
            <a:spAutoFit/>
          </a:bodyPr>
          <a:lstStyle/>
          <a:p>
            <a:pPr marL="3175" algn="just">
              <a:spcBef>
                <a:spcPts val="0"/>
              </a:spcBef>
            </a:pPr>
            <a:r>
              <a:rPr lang="es-MX" sz="1700" b="1" dirty="0" smtClean="0">
                <a:solidFill>
                  <a:srgbClr val="760000"/>
                </a:solidFill>
                <a:latin typeface="Arial"/>
                <a:cs typeface="Arial"/>
              </a:rPr>
              <a:t>Impacto en la Sociedad</a:t>
            </a:r>
            <a:r>
              <a:rPr lang="es-MX" sz="1700" dirty="0" smtClean="0">
                <a:solidFill>
                  <a:srgbClr val="000000"/>
                </a:solidFill>
                <a:latin typeface="Arial"/>
                <a:cs typeface="Arial"/>
              </a:rPr>
              <a:t>: </a:t>
            </a:r>
            <a:r>
              <a:rPr lang="es-MX" sz="1700" i="1" dirty="0" smtClean="0">
                <a:solidFill>
                  <a:srgbClr val="000000"/>
                </a:solidFill>
                <a:latin typeface="Arial"/>
                <a:cs typeface="Arial"/>
              </a:rPr>
              <a:t>Permitirá a los usuarios, </a:t>
            </a:r>
            <a:r>
              <a:rPr lang="es-MX" sz="1700" i="1" dirty="0">
                <a:solidFill>
                  <a:srgbClr val="000000"/>
                </a:solidFill>
                <a:latin typeface="Arial"/>
                <a:cs typeface="Arial"/>
              </a:rPr>
              <a:t>inversionistas, funcionarios públicos involucrados en la promoción económica de la entidad, sector académico y privado, consultar, analizar y construir escenarios con datos clasificados </a:t>
            </a:r>
            <a:r>
              <a:rPr lang="es-MX" sz="1700" i="1" dirty="0" smtClean="0">
                <a:solidFill>
                  <a:srgbClr val="000000"/>
                </a:solidFill>
                <a:latin typeface="Arial"/>
                <a:cs typeface="Arial"/>
              </a:rPr>
              <a:t>estratégicamente </a:t>
            </a:r>
            <a:r>
              <a:rPr lang="es-MX" sz="1700" i="1" dirty="0">
                <a:solidFill>
                  <a:srgbClr val="000000"/>
                </a:solidFill>
                <a:latin typeface="Arial"/>
                <a:cs typeface="Arial"/>
              </a:rPr>
              <a:t>con los cuales podrán sustentar sus decisiones, planes y proyectos. </a:t>
            </a:r>
            <a:endParaRPr lang="es-MX" sz="1700" b="1" i="1" dirty="0">
              <a:solidFill>
                <a:srgbClr val="000000"/>
              </a:solidFill>
              <a:latin typeface="Arial"/>
              <a:cs typeface="Aria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561" y="5355062"/>
            <a:ext cx="7010400"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82306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a:solidFill>
                  <a:srgbClr val="000000"/>
                </a:solidFill>
                <a:latin typeface="Arial"/>
                <a:cs typeface="Arial"/>
              </a:rPr>
              <a:t>g</a:t>
            </a:r>
            <a:r>
              <a:rPr lang="es-ES" sz="2000" dirty="0" smtClean="0">
                <a:solidFill>
                  <a:srgbClr val="000000"/>
                </a:solidFill>
                <a:latin typeface="Arial"/>
                <a:cs typeface="Arial"/>
              </a:rPr>
              <a:t>) </a:t>
            </a:r>
            <a:r>
              <a:rPr lang="es-ES_tradnl" sz="2000" dirty="0" smtClean="0">
                <a:solidFill>
                  <a:srgbClr val="000000"/>
                </a:solidFill>
                <a:latin typeface="Arial"/>
                <a:cs typeface="Arial"/>
              </a:rPr>
              <a:t>Indicadores Estatales</a:t>
            </a:r>
          </a:p>
          <a:p>
            <a:pPr marL="3175" indent="0">
              <a:spcBef>
                <a:spcPts val="0"/>
              </a:spcBef>
              <a:buNone/>
            </a:pPr>
            <a:endParaRPr lang="es-ES" sz="1700" b="1" dirty="0" smtClean="0">
              <a:solidFill>
                <a:srgbClr val="760000"/>
              </a:solidFill>
              <a:latin typeface="Arial"/>
              <a:cs typeface="Arial"/>
            </a:endParaRPr>
          </a:p>
          <a:p>
            <a:pPr marL="3175" indent="0">
              <a:spcBef>
                <a:spcPts val="0"/>
              </a:spcBef>
              <a:buNone/>
            </a:pPr>
            <a:r>
              <a:rPr lang="es-ES" sz="1800" b="1" dirty="0" smtClean="0">
                <a:solidFill>
                  <a:srgbClr val="760000"/>
                </a:solidFill>
                <a:latin typeface="Arial"/>
                <a:cs typeface="Arial"/>
              </a:rPr>
              <a:t>Objetivo:</a:t>
            </a:r>
            <a:r>
              <a:rPr lang="es-ES" sz="1800" dirty="0" smtClean="0">
                <a:solidFill>
                  <a:srgbClr val="000000"/>
                </a:solidFill>
                <a:latin typeface="Arial"/>
                <a:cs typeface="Arial"/>
              </a:rPr>
              <a:t> Contar con  un sitio web que contenga indicadores estatales relevantes  y que puedan ser comparables entre estados y a nivel internacional.</a:t>
            </a:r>
          </a:p>
          <a:p>
            <a:pPr marL="3175" indent="0">
              <a:spcBef>
                <a:spcPts val="0"/>
              </a:spcBef>
              <a:buNone/>
            </a:pPr>
            <a:endParaRPr lang="es-MX" sz="1800" dirty="0" smtClean="0">
              <a:solidFill>
                <a:srgbClr val="000000"/>
              </a:solidFill>
              <a:latin typeface="Arial"/>
              <a:cs typeface="Arial"/>
            </a:endParaRPr>
          </a:p>
          <a:p>
            <a:pPr marL="3175" indent="0">
              <a:spcBef>
                <a:spcPts val="0"/>
              </a:spcBef>
              <a:buNone/>
            </a:pPr>
            <a:r>
              <a:rPr lang="es-ES" sz="1800" b="1" dirty="0" smtClean="0">
                <a:solidFill>
                  <a:srgbClr val="760000"/>
                </a:solidFill>
                <a:latin typeface="Arial"/>
                <a:cs typeface="Arial"/>
              </a:rPr>
              <a:t>Impacto en la Sociedad:</a:t>
            </a:r>
          </a:p>
          <a:p>
            <a:pPr marL="3175" indent="0">
              <a:spcBef>
                <a:spcPts val="0"/>
              </a:spcBef>
              <a:buNone/>
            </a:pPr>
            <a:r>
              <a:rPr lang="es-ES" sz="1800" dirty="0" smtClean="0">
                <a:solidFill>
                  <a:srgbClr val="000000"/>
                </a:solidFill>
                <a:latin typeface="Arial"/>
                <a:cs typeface="Arial"/>
              </a:rPr>
              <a:t>Mediante en el uso de Indicadores estatales  se facilita el diseño, aplicación y la evaluación de las políticas públicas. Se propicia el uso de la información por los observatorios ciudadanos, investigadores, emprendedores y población en general.</a:t>
            </a:r>
            <a:endParaRPr lang="es-ES_tradnl" sz="1800" dirty="0" smtClean="0">
              <a:solidFill>
                <a:srgbClr val="000000"/>
              </a:solidFill>
              <a:latin typeface="Arial"/>
              <a:cs typeface="Arial"/>
            </a:endParaRPr>
          </a:p>
        </p:txBody>
      </p:sp>
      <p:sp>
        <p:nvSpPr>
          <p:cNvPr id="3" name="2 Rectángulo"/>
          <p:cNvSpPr/>
          <p:nvPr/>
        </p:nvSpPr>
        <p:spPr>
          <a:xfrm>
            <a:off x="3528204" y="4796937"/>
            <a:ext cx="4572000" cy="646331"/>
          </a:xfrm>
          <a:prstGeom prst="rect">
            <a:avLst/>
          </a:prstGeom>
        </p:spPr>
        <p:txBody>
          <a:bodyPr>
            <a:spAutoFit/>
          </a:bodyPr>
          <a:lstStyle/>
          <a:p>
            <a:pPr algn="r"/>
            <a:r>
              <a:rPr lang="es-MX" b="1" dirty="0" smtClean="0">
                <a:solidFill>
                  <a:srgbClr val="760000"/>
                </a:solidFill>
                <a:latin typeface="Arial"/>
                <a:cs typeface="Arial"/>
              </a:rPr>
              <a:t>Nota</a:t>
            </a:r>
            <a:r>
              <a:rPr lang="es-MX" dirty="0" smtClean="0"/>
              <a:t>: En espera de validación con oficinas centrales de INEGI.</a:t>
            </a:r>
          </a:p>
        </p:txBody>
      </p:sp>
    </p:spTree>
    <p:extLst>
      <p:ext uri="{BB962C8B-B14F-4D97-AF65-F5344CB8AC3E}">
        <p14:creationId xmlns:p14="http://schemas.microsoft.com/office/powerpoint/2010/main" val="41853736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a:solidFill>
                  <a:srgbClr val="000000"/>
                </a:solidFill>
                <a:latin typeface="Arial"/>
                <a:cs typeface="Arial"/>
              </a:rPr>
              <a:t>h</a:t>
            </a:r>
            <a:r>
              <a:rPr lang="es-ES" sz="2000" dirty="0" smtClean="0">
                <a:solidFill>
                  <a:srgbClr val="000000"/>
                </a:solidFill>
                <a:latin typeface="Arial"/>
                <a:cs typeface="Arial"/>
              </a:rPr>
              <a:t>) </a:t>
            </a:r>
            <a:r>
              <a:rPr lang="es-ES_tradnl" sz="2000" dirty="0" smtClean="0">
                <a:solidFill>
                  <a:srgbClr val="000000"/>
                </a:solidFill>
                <a:latin typeface="Arial"/>
                <a:cs typeface="Arial"/>
              </a:rPr>
              <a:t>Banco Mundial</a:t>
            </a:r>
          </a:p>
        </p:txBody>
      </p:sp>
      <p:sp>
        <p:nvSpPr>
          <p:cNvPr id="3" name="2 Marcador de contenido"/>
          <p:cNvSpPr>
            <a:spLocks noGrp="1"/>
          </p:cNvSpPr>
          <p:nvPr>
            <p:ph idx="1"/>
          </p:nvPr>
        </p:nvSpPr>
        <p:spPr>
          <a:xfrm>
            <a:off x="1282700" y="1474788"/>
            <a:ext cx="7341147" cy="4812125"/>
          </a:xfrm>
        </p:spPr>
        <p:txBody>
          <a:bodyPr anchor="ctr">
            <a:noAutofit/>
          </a:bodyPr>
          <a:lstStyle/>
          <a:p>
            <a:pPr>
              <a:spcAft>
                <a:spcPts val="600"/>
              </a:spcAft>
              <a:buClrTx/>
            </a:pPr>
            <a:r>
              <a:rPr lang="es-MX" sz="1800" dirty="0" smtClean="0">
                <a:solidFill>
                  <a:srgbClr val="000000"/>
                </a:solidFill>
              </a:rPr>
              <a:t>Acuerdo </a:t>
            </a:r>
            <a:r>
              <a:rPr lang="es-MX" sz="1800" dirty="0">
                <a:solidFill>
                  <a:srgbClr val="000000"/>
                </a:solidFill>
              </a:rPr>
              <a:t>de Cooperación Técnica para el fortalecimiento de políticas públicas de información y evaluación de resultados.</a:t>
            </a:r>
          </a:p>
          <a:p>
            <a:pPr>
              <a:spcAft>
                <a:spcPts val="600"/>
              </a:spcAft>
              <a:buClrTx/>
            </a:pPr>
            <a:r>
              <a:rPr lang="es-MX" sz="1800" dirty="0">
                <a:solidFill>
                  <a:srgbClr val="000000"/>
                </a:solidFill>
              </a:rPr>
              <a:t>Se firmó el 1° de diciembre del 2014 entre INEGI, Banco Mundial y el Gobierno del Estado de </a:t>
            </a:r>
            <a:r>
              <a:rPr lang="es-MX" sz="1800" dirty="0" smtClean="0">
                <a:solidFill>
                  <a:srgbClr val="000000"/>
                </a:solidFill>
              </a:rPr>
              <a:t>Jalisco, </a:t>
            </a:r>
            <a:r>
              <a:rPr lang="es-MX" sz="1800" dirty="0">
                <a:solidFill>
                  <a:srgbClr val="000000"/>
                </a:solidFill>
              </a:rPr>
              <a:t>por conducto de la SEPAF. </a:t>
            </a:r>
          </a:p>
          <a:p>
            <a:pPr>
              <a:spcAft>
                <a:spcPts val="600"/>
              </a:spcAft>
              <a:buClrTx/>
            </a:pPr>
            <a:r>
              <a:rPr lang="es-MX" sz="1800" dirty="0">
                <a:solidFill>
                  <a:srgbClr val="000000"/>
                </a:solidFill>
              </a:rPr>
              <a:t>Por la materia del acuerdo, </a:t>
            </a:r>
            <a:r>
              <a:rPr lang="es-MX" sz="1800" dirty="0" smtClean="0">
                <a:solidFill>
                  <a:srgbClr val="000000"/>
                </a:solidFill>
              </a:rPr>
              <a:t>en Jalisco coordina el Instituto de Información Estadística y Geográfica.</a:t>
            </a:r>
          </a:p>
          <a:p>
            <a:pPr marL="0" indent="0">
              <a:buClrTx/>
              <a:buNone/>
            </a:pPr>
            <a:r>
              <a:rPr lang="es-ES" sz="1800" dirty="0"/>
              <a:t>Responde a lo estipulado en el Plan </a:t>
            </a:r>
            <a:r>
              <a:rPr lang="es-ES" sz="1800" dirty="0" smtClean="0"/>
              <a:t>Institucional del IIEG: </a:t>
            </a:r>
            <a:endParaRPr lang="es-ES" sz="1800" dirty="0"/>
          </a:p>
          <a:p>
            <a:pPr marL="285750" indent="-285750">
              <a:buClrTx/>
            </a:pPr>
            <a:r>
              <a:rPr lang="es-ES" sz="1800" dirty="0" smtClean="0"/>
              <a:t>Articular información </a:t>
            </a:r>
            <a:r>
              <a:rPr lang="es-ES" sz="1800" dirty="0"/>
              <a:t>relevante, con capacidad para </a:t>
            </a:r>
            <a:r>
              <a:rPr lang="es-ES" sz="1800" dirty="0" smtClean="0"/>
              <a:t>reutilizarse, desde un enfoque </a:t>
            </a:r>
            <a:r>
              <a:rPr lang="es-ES" sz="1800" dirty="0"/>
              <a:t>de inteligencia institucional y </a:t>
            </a:r>
            <a:r>
              <a:rPr lang="es-ES" sz="1800" dirty="0" smtClean="0"/>
              <a:t>social.</a:t>
            </a:r>
            <a:endParaRPr lang="es-ES" sz="1800" dirty="0"/>
          </a:p>
          <a:p>
            <a:pPr marL="285750" indent="-285750">
              <a:buClrTx/>
            </a:pPr>
            <a:r>
              <a:rPr lang="es-ES" sz="1800" dirty="0"/>
              <a:t>Propiciar que la información se traduzca en conocimiento </a:t>
            </a:r>
            <a:r>
              <a:rPr lang="es-ES" sz="1800" dirty="0" smtClean="0"/>
              <a:t>aplicado; </a:t>
            </a:r>
            <a:r>
              <a:rPr lang="es-ES" sz="1800" dirty="0"/>
              <a:t>sustento de </a:t>
            </a:r>
            <a:r>
              <a:rPr lang="es-ES" sz="1800" dirty="0" smtClean="0"/>
              <a:t>políticas públicas, programas </a:t>
            </a:r>
            <a:r>
              <a:rPr lang="es-ES" sz="1800" dirty="0"/>
              <a:t>de </a:t>
            </a:r>
            <a:r>
              <a:rPr lang="es-ES" sz="1800" dirty="0" smtClean="0"/>
              <a:t>desarrollo</a:t>
            </a:r>
            <a:r>
              <a:rPr lang="es-ES" sz="1800" dirty="0"/>
              <a:t> </a:t>
            </a:r>
            <a:r>
              <a:rPr lang="es-ES" sz="1800" dirty="0" smtClean="0"/>
              <a:t>y decisiones </a:t>
            </a:r>
            <a:r>
              <a:rPr lang="es-ES" sz="1800" dirty="0"/>
              <a:t>sociales, académicas y </a:t>
            </a:r>
            <a:r>
              <a:rPr lang="es-ES" sz="1800" dirty="0" smtClean="0"/>
              <a:t>empresariales.</a:t>
            </a:r>
            <a:endParaRPr lang="es-ES" sz="1800" dirty="0"/>
          </a:p>
        </p:txBody>
      </p:sp>
    </p:spTree>
    <p:extLst>
      <p:ext uri="{BB962C8B-B14F-4D97-AF65-F5344CB8AC3E}">
        <p14:creationId xmlns:p14="http://schemas.microsoft.com/office/powerpoint/2010/main" val="368884468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a:solidFill>
                  <a:srgbClr val="000000"/>
                </a:solidFill>
                <a:latin typeface="Arial"/>
                <a:cs typeface="Arial"/>
              </a:rPr>
              <a:t>h</a:t>
            </a:r>
            <a:r>
              <a:rPr lang="es-ES" sz="2000" dirty="0" smtClean="0">
                <a:solidFill>
                  <a:srgbClr val="000000"/>
                </a:solidFill>
                <a:latin typeface="Arial"/>
                <a:cs typeface="Arial"/>
              </a:rPr>
              <a:t>) </a:t>
            </a:r>
            <a:r>
              <a:rPr lang="es-ES_tradnl" sz="2000" dirty="0" smtClean="0">
                <a:solidFill>
                  <a:srgbClr val="000000"/>
                </a:solidFill>
                <a:latin typeface="Arial"/>
                <a:cs typeface="Arial"/>
              </a:rPr>
              <a:t>Banco Mundial</a:t>
            </a:r>
          </a:p>
        </p:txBody>
      </p:sp>
      <p:sp>
        <p:nvSpPr>
          <p:cNvPr id="5" name="2 Marcador de contenido"/>
          <p:cNvSpPr>
            <a:spLocks noGrp="1"/>
          </p:cNvSpPr>
          <p:nvPr>
            <p:ph idx="1"/>
          </p:nvPr>
        </p:nvSpPr>
        <p:spPr>
          <a:xfrm>
            <a:off x="1282700" y="1498600"/>
            <a:ext cx="7341147" cy="4528750"/>
          </a:xfrm>
        </p:spPr>
        <p:txBody>
          <a:bodyPr anchor="ctr">
            <a:noAutofit/>
          </a:bodyPr>
          <a:lstStyle/>
          <a:p>
            <a:pPr marL="0" indent="0">
              <a:buNone/>
            </a:pPr>
            <a:r>
              <a:rPr lang="es-ES" sz="1800" u="sng" dirty="0" smtClean="0"/>
              <a:t>Objetivo:</a:t>
            </a:r>
            <a:endParaRPr lang="es-ES" sz="1800" u="sng" dirty="0"/>
          </a:p>
          <a:p>
            <a:r>
              <a:rPr lang="es-ES" sz="1800" dirty="0" smtClean="0"/>
              <a:t>Contribuir </a:t>
            </a:r>
            <a:r>
              <a:rPr lang="es-ES" sz="1800" dirty="0"/>
              <a:t>al fortalecimiento de las políticas </a:t>
            </a:r>
            <a:r>
              <a:rPr lang="es-ES" sz="1800" dirty="0" smtClean="0"/>
              <a:t>públicas en </a:t>
            </a:r>
            <a:r>
              <a:rPr lang="es-ES" sz="1800" dirty="0"/>
              <a:t>el Estado de Jalisco</a:t>
            </a:r>
            <a:r>
              <a:rPr lang="es-ES" sz="1800" dirty="0" smtClean="0"/>
              <a:t>, con base en evidencia.</a:t>
            </a:r>
          </a:p>
          <a:p>
            <a:r>
              <a:rPr lang="es-ES" sz="1800" dirty="0" smtClean="0"/>
              <a:t>Componentes del acuerdo:  </a:t>
            </a:r>
            <a:endParaRPr lang="es-MX" sz="1800" dirty="0"/>
          </a:p>
          <a:p>
            <a:pPr lvl="1"/>
            <a:r>
              <a:rPr lang="es-ES" sz="1800" b="1" dirty="0" smtClean="0">
                <a:effectLst>
                  <a:outerShdw blurRad="38100" dist="38100" dir="2700000" algn="tl">
                    <a:srgbClr val="000000">
                      <a:alpha val="43137"/>
                    </a:srgbClr>
                  </a:outerShdw>
                </a:effectLst>
              </a:rPr>
              <a:t>EEE</a:t>
            </a:r>
            <a:r>
              <a:rPr lang="es-ES" sz="1800" dirty="0" smtClean="0"/>
              <a:t>. Apoyo </a:t>
            </a:r>
            <a:r>
              <a:rPr lang="es-ES" sz="1800" dirty="0"/>
              <a:t>al diseño de la Estrategia Estadística del Estado </a:t>
            </a:r>
            <a:r>
              <a:rPr lang="es-ES" sz="1800" dirty="0" smtClean="0"/>
              <a:t>de </a:t>
            </a:r>
            <a:r>
              <a:rPr lang="es-ES" sz="1800" dirty="0"/>
              <a:t>Jalisco; </a:t>
            </a:r>
            <a:endParaRPr lang="es-ES" sz="1800" dirty="0" smtClean="0"/>
          </a:p>
          <a:p>
            <a:pPr lvl="1"/>
            <a:r>
              <a:rPr lang="es-ES" sz="1800" dirty="0" smtClean="0"/>
              <a:t>Recomendaciones </a:t>
            </a:r>
            <a:r>
              <a:rPr lang="es-ES" sz="1800" dirty="0"/>
              <a:t>para la </a:t>
            </a:r>
            <a:r>
              <a:rPr lang="es-ES" sz="1800" dirty="0" smtClean="0"/>
              <a:t>implementación de </a:t>
            </a:r>
            <a:r>
              <a:rPr lang="es-ES" sz="1800" dirty="0"/>
              <a:t>la </a:t>
            </a:r>
            <a:r>
              <a:rPr lang="es-ES" sz="1800" dirty="0" smtClean="0"/>
              <a:t>Estrategia (</a:t>
            </a:r>
            <a:r>
              <a:rPr lang="es-ES" sz="1800" b="1" dirty="0" smtClean="0">
                <a:effectLst>
                  <a:outerShdw blurRad="38100" dist="38100" dir="2700000" algn="tl">
                    <a:srgbClr val="000000">
                      <a:alpha val="43137"/>
                    </a:srgbClr>
                  </a:outerShdw>
                </a:effectLst>
              </a:rPr>
              <a:t>HECRA </a:t>
            </a:r>
            <a:r>
              <a:rPr lang="es-ES" sz="1800" dirty="0"/>
              <a:t>y</a:t>
            </a:r>
            <a:r>
              <a:rPr lang="es-ES" sz="1800" b="1" dirty="0" smtClean="0">
                <a:effectLst>
                  <a:outerShdw blurRad="38100" dist="38100" dir="2700000" algn="tl">
                    <a:srgbClr val="000000">
                      <a:alpha val="43137"/>
                    </a:srgbClr>
                  </a:outerShdw>
                </a:effectLst>
              </a:rPr>
              <a:t> DDI</a:t>
            </a:r>
            <a:r>
              <a:rPr lang="es-ES" sz="1800" dirty="0"/>
              <a:t>, entre otros</a:t>
            </a:r>
            <a:r>
              <a:rPr lang="es-ES" sz="1800" dirty="0" smtClean="0"/>
              <a:t>); </a:t>
            </a:r>
            <a:endParaRPr lang="es-MX" sz="1800" dirty="0"/>
          </a:p>
          <a:p>
            <a:pPr lvl="1"/>
            <a:r>
              <a:rPr lang="es-ES" sz="1800" b="1" dirty="0">
                <a:effectLst>
                  <a:outerShdw blurRad="38100" dist="38100" dir="2700000" algn="tl">
                    <a:srgbClr val="000000">
                      <a:alpha val="43137"/>
                    </a:srgbClr>
                  </a:outerShdw>
                </a:effectLst>
              </a:rPr>
              <a:t>M&amp;E</a:t>
            </a:r>
            <a:r>
              <a:rPr lang="es-ES" sz="1800" dirty="0" smtClean="0"/>
              <a:t>. Suministro </a:t>
            </a:r>
            <a:r>
              <a:rPr lang="es-ES" sz="1800" dirty="0"/>
              <a:t>de apoyo para el diseño de un sistema de monitoreo y evaluación </a:t>
            </a:r>
            <a:r>
              <a:rPr lang="es-ES" sz="1800" dirty="0" smtClean="0"/>
              <a:t>estatal; </a:t>
            </a:r>
            <a:endParaRPr lang="es-MX" sz="1800" dirty="0"/>
          </a:p>
          <a:p>
            <a:pPr lvl="1"/>
            <a:r>
              <a:rPr lang="es-ES" sz="1800" b="1" dirty="0">
                <a:effectLst>
                  <a:outerShdw blurRad="38100" dist="38100" dir="2700000" algn="tl">
                    <a:srgbClr val="000000">
                      <a:alpha val="43137"/>
                    </a:srgbClr>
                  </a:outerShdw>
                </a:effectLst>
              </a:rPr>
              <a:t>ODRA</a:t>
            </a:r>
            <a:r>
              <a:rPr lang="es-ES" sz="1800" dirty="0" smtClean="0"/>
              <a:t>. Evaluación </a:t>
            </a:r>
            <a:r>
              <a:rPr lang="es-ES" sz="1800" dirty="0"/>
              <a:t>del nivel de preparación para implementar un sistema de datos abiertos por parte del Gobierno del Estado de Jalisco. </a:t>
            </a:r>
            <a:endParaRPr lang="es-MX" sz="1800" dirty="0"/>
          </a:p>
        </p:txBody>
      </p:sp>
    </p:spTree>
    <p:extLst>
      <p:ext uri="{BB962C8B-B14F-4D97-AF65-F5344CB8AC3E}">
        <p14:creationId xmlns:p14="http://schemas.microsoft.com/office/powerpoint/2010/main" val="27673857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a:solidFill>
                  <a:srgbClr val="000000"/>
                </a:solidFill>
                <a:latin typeface="Arial"/>
                <a:cs typeface="Arial"/>
              </a:rPr>
              <a:t>h</a:t>
            </a:r>
            <a:r>
              <a:rPr lang="es-ES" sz="2000" dirty="0" smtClean="0">
                <a:solidFill>
                  <a:srgbClr val="000000"/>
                </a:solidFill>
                <a:latin typeface="Arial"/>
                <a:cs typeface="Arial"/>
              </a:rPr>
              <a:t>) </a:t>
            </a:r>
            <a:r>
              <a:rPr lang="es-ES_tradnl" sz="2000" dirty="0" smtClean="0">
                <a:solidFill>
                  <a:srgbClr val="000000"/>
                </a:solidFill>
                <a:latin typeface="Arial"/>
                <a:cs typeface="Arial"/>
              </a:rPr>
              <a:t>Banco Mundial</a:t>
            </a:r>
          </a:p>
        </p:txBody>
      </p:sp>
      <p:sp>
        <p:nvSpPr>
          <p:cNvPr id="7" name="2 Marcador de contenido"/>
          <p:cNvSpPr>
            <a:spLocks noGrp="1"/>
          </p:cNvSpPr>
          <p:nvPr>
            <p:ph idx="1"/>
          </p:nvPr>
        </p:nvSpPr>
        <p:spPr>
          <a:xfrm>
            <a:off x="1282700" y="966788"/>
            <a:ext cx="7222894" cy="4812125"/>
          </a:xfrm>
        </p:spPr>
        <p:txBody>
          <a:bodyPr anchor="ctr">
            <a:noAutofit/>
          </a:bodyPr>
          <a:lstStyle/>
          <a:p>
            <a:pPr marL="0" indent="0">
              <a:buNone/>
            </a:pPr>
            <a:endParaRPr lang="es-ES" sz="1900" dirty="0" smtClean="0"/>
          </a:p>
          <a:p>
            <a:r>
              <a:rPr lang="es-ES" sz="1800" dirty="0" smtClean="0"/>
              <a:t>Del </a:t>
            </a:r>
            <a:r>
              <a:rPr lang="es-ES" sz="1800" dirty="0"/>
              <a:t>9 al 13 de febrero del 2015 </a:t>
            </a:r>
            <a:r>
              <a:rPr lang="es-ES" sz="1800" dirty="0" smtClean="0"/>
              <a:t>se dio </a:t>
            </a:r>
            <a:r>
              <a:rPr lang="es-ES" sz="1800" dirty="0"/>
              <a:t>arranque formal al Acuerdo de Cooperación. </a:t>
            </a:r>
            <a:endParaRPr lang="es-ES" sz="1800" dirty="0" smtClean="0"/>
          </a:p>
          <a:p>
            <a:r>
              <a:rPr lang="es-MX" sz="1800" dirty="0" smtClean="0"/>
              <a:t>Se </a:t>
            </a:r>
            <a:r>
              <a:rPr lang="es-MX" sz="1800" dirty="0"/>
              <a:t>sentaron las bases para el trabajo a realizar del 2015 al 2017.</a:t>
            </a:r>
          </a:p>
          <a:p>
            <a:r>
              <a:rPr lang="es-ES" sz="1800" dirty="0" smtClean="0"/>
              <a:t>Inició</a:t>
            </a:r>
            <a:r>
              <a:rPr lang="es-ES_tradnl" sz="1800" dirty="0" smtClean="0"/>
              <a:t> </a:t>
            </a:r>
            <a:r>
              <a:rPr lang="es-ES_tradnl" sz="1800" dirty="0"/>
              <a:t>el diagnóstico de oferta y demanda de información estadística del </a:t>
            </a:r>
            <a:r>
              <a:rPr lang="es-ES_tradnl" sz="1800" dirty="0" smtClean="0"/>
              <a:t>Estado.</a:t>
            </a:r>
          </a:p>
          <a:p>
            <a:r>
              <a:rPr lang="es-ES_tradnl" sz="1800" dirty="0" smtClean="0"/>
              <a:t>Se entrevistó a distintos funcionarios del ámbito estatal. </a:t>
            </a:r>
          </a:p>
          <a:p>
            <a:endParaRPr lang="es-ES_tradnl" sz="1900" dirty="0"/>
          </a:p>
          <a:p>
            <a:endParaRPr lang="es-ES_tradnl" sz="1900" dirty="0" smtClean="0"/>
          </a:p>
          <a:p>
            <a:endParaRPr lang="es-MX" sz="1900" dirty="0"/>
          </a:p>
          <a:p>
            <a:pPr marL="0" indent="0">
              <a:buNone/>
            </a:pPr>
            <a:endParaRPr lang="es-MX" sz="1900" dirty="0"/>
          </a:p>
        </p:txBody>
      </p:sp>
      <p:grpSp>
        <p:nvGrpSpPr>
          <p:cNvPr id="8" name="Group 4"/>
          <p:cNvGrpSpPr/>
          <p:nvPr/>
        </p:nvGrpSpPr>
        <p:grpSpPr>
          <a:xfrm>
            <a:off x="1750418" y="4428309"/>
            <a:ext cx="5742581" cy="1399858"/>
            <a:chOff x="1482384" y="4341999"/>
            <a:chExt cx="7283783" cy="1577609"/>
          </a:xfrm>
        </p:grpSpPr>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384" y="4341999"/>
              <a:ext cx="2340611" cy="1577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995" y="4341999"/>
              <a:ext cx="4943172" cy="1577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8810555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82700" y="833438"/>
            <a:ext cx="7341147" cy="4945475"/>
          </a:xfrm>
        </p:spPr>
        <p:txBody>
          <a:bodyPr anchor="ctr">
            <a:noAutofit/>
          </a:bodyPr>
          <a:lstStyle/>
          <a:p>
            <a:pPr marL="0" indent="0">
              <a:buNone/>
            </a:pPr>
            <a:r>
              <a:rPr lang="es-MX" sz="3600" b="1" dirty="0" smtClean="0">
                <a:solidFill>
                  <a:srgbClr val="800000"/>
                </a:solidFill>
              </a:rPr>
              <a:t>Junta de Gobierno</a:t>
            </a:r>
          </a:p>
          <a:p>
            <a:pPr marL="0" indent="0">
              <a:buNone/>
            </a:pPr>
            <a:r>
              <a:rPr lang="es-MX" sz="2800" dirty="0" smtClean="0"/>
              <a:t>Mayo 2015</a:t>
            </a:r>
            <a:endParaRPr lang="es-MX" sz="2800" dirty="0"/>
          </a:p>
        </p:txBody>
      </p:sp>
    </p:spTree>
    <p:extLst>
      <p:ext uri="{BB962C8B-B14F-4D97-AF65-F5344CB8AC3E}">
        <p14:creationId xmlns:p14="http://schemas.microsoft.com/office/powerpoint/2010/main" val="3710649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a:solidFill>
                  <a:srgbClr val="000000"/>
                </a:solidFill>
                <a:latin typeface="Arial"/>
                <a:cs typeface="Arial"/>
              </a:rPr>
              <a:t>h</a:t>
            </a:r>
            <a:r>
              <a:rPr lang="es-ES" sz="2000" dirty="0" smtClean="0">
                <a:solidFill>
                  <a:srgbClr val="000000"/>
                </a:solidFill>
                <a:latin typeface="Arial"/>
                <a:cs typeface="Arial"/>
              </a:rPr>
              <a:t>) </a:t>
            </a:r>
            <a:r>
              <a:rPr lang="es-ES_tradnl" sz="2000" dirty="0" smtClean="0">
                <a:solidFill>
                  <a:srgbClr val="000000"/>
                </a:solidFill>
                <a:latin typeface="Arial"/>
                <a:cs typeface="Arial"/>
              </a:rPr>
              <a:t>Banco Mundial</a:t>
            </a:r>
          </a:p>
        </p:txBody>
      </p:sp>
      <p:sp>
        <p:nvSpPr>
          <p:cNvPr id="3" name="2 Marcador de contenido"/>
          <p:cNvSpPr>
            <a:spLocks noGrp="1"/>
          </p:cNvSpPr>
          <p:nvPr>
            <p:ph idx="1"/>
          </p:nvPr>
        </p:nvSpPr>
        <p:spPr>
          <a:xfrm>
            <a:off x="1285875" y="1569310"/>
            <a:ext cx="3926115" cy="4345469"/>
          </a:xfrm>
        </p:spPr>
        <p:txBody>
          <a:bodyPr anchor="ctr">
            <a:noAutofit/>
          </a:bodyPr>
          <a:lstStyle/>
          <a:p>
            <a:r>
              <a:rPr lang="es-ES_tradnl" sz="1800" dirty="0" smtClean="0"/>
              <a:t>Complementariamente, se encuestó a </a:t>
            </a:r>
            <a:r>
              <a:rPr lang="es-ES_tradnl" sz="1800" dirty="0"/>
              <a:t>usuarios y productores de información estadística en </a:t>
            </a:r>
            <a:r>
              <a:rPr lang="es-ES_tradnl" sz="1800" dirty="0" smtClean="0"/>
              <a:t>Jalisco.</a:t>
            </a:r>
          </a:p>
          <a:p>
            <a:r>
              <a:rPr lang="es-ES_tradnl" sz="1800" dirty="0" smtClean="0"/>
              <a:t>se recibieron:</a:t>
            </a:r>
          </a:p>
          <a:p>
            <a:pPr lvl="1"/>
            <a:r>
              <a:rPr lang="es-ES_tradnl" sz="1800" dirty="0" smtClean="0"/>
              <a:t>30 cuestionarios de Oferta y</a:t>
            </a:r>
          </a:p>
          <a:p>
            <a:pPr lvl="1"/>
            <a:r>
              <a:rPr lang="es-ES_tradnl" sz="1800" dirty="0" smtClean="0"/>
              <a:t>35 de Demanda </a:t>
            </a:r>
          </a:p>
          <a:p>
            <a:r>
              <a:rPr lang="es-MX" sz="1800" dirty="0" smtClean="0"/>
              <a:t>Respondieron: </a:t>
            </a:r>
          </a:p>
          <a:p>
            <a:pPr lvl="1"/>
            <a:r>
              <a:rPr lang="es-ES_tradnl" sz="1800" dirty="0" smtClean="0"/>
              <a:t>34 instituciones públicas (dependencias del Ejecutivo, OPD, municipios)</a:t>
            </a:r>
          </a:p>
          <a:p>
            <a:pPr lvl="1"/>
            <a:r>
              <a:rPr lang="es-ES_tradnl" sz="1800" dirty="0" smtClean="0"/>
              <a:t>5 instituciones privadas (IP y academia). </a:t>
            </a:r>
            <a:endParaRPr lang="es-MX" sz="1800" dirty="0"/>
          </a:p>
        </p:txBody>
      </p:sp>
      <p:grpSp>
        <p:nvGrpSpPr>
          <p:cNvPr id="5" name="Group 6"/>
          <p:cNvGrpSpPr/>
          <p:nvPr/>
        </p:nvGrpSpPr>
        <p:grpSpPr>
          <a:xfrm>
            <a:off x="5113349" y="1694268"/>
            <a:ext cx="3310851" cy="4333082"/>
            <a:chOff x="5525589" y="1119066"/>
            <a:chExt cx="3709850" cy="4930417"/>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5589" y="1642439"/>
              <a:ext cx="3709850" cy="4407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028" y="1119066"/>
              <a:ext cx="3618411" cy="69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8391885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a:solidFill>
                  <a:srgbClr val="000000"/>
                </a:solidFill>
                <a:latin typeface="Arial"/>
                <a:cs typeface="Arial"/>
              </a:rPr>
              <a:t>h</a:t>
            </a:r>
            <a:r>
              <a:rPr lang="es-ES" sz="2000" dirty="0" smtClean="0">
                <a:solidFill>
                  <a:srgbClr val="000000"/>
                </a:solidFill>
                <a:latin typeface="Arial"/>
                <a:cs typeface="Arial"/>
              </a:rPr>
              <a:t>) </a:t>
            </a:r>
            <a:r>
              <a:rPr lang="es-ES_tradnl" sz="2000" dirty="0" smtClean="0">
                <a:solidFill>
                  <a:srgbClr val="000000"/>
                </a:solidFill>
                <a:latin typeface="Arial"/>
                <a:cs typeface="Arial"/>
              </a:rPr>
              <a:t>Banco Mundial</a:t>
            </a:r>
          </a:p>
        </p:txBody>
      </p:sp>
      <p:sp>
        <p:nvSpPr>
          <p:cNvPr id="3" name="2 Marcador de contenido"/>
          <p:cNvSpPr>
            <a:spLocks noGrp="1"/>
          </p:cNvSpPr>
          <p:nvPr>
            <p:ph idx="1"/>
          </p:nvPr>
        </p:nvSpPr>
        <p:spPr>
          <a:xfrm>
            <a:off x="1282700" y="966788"/>
            <a:ext cx="7341147" cy="4812125"/>
          </a:xfrm>
        </p:spPr>
        <p:txBody>
          <a:bodyPr anchor="ctr">
            <a:noAutofit/>
          </a:bodyPr>
          <a:lstStyle/>
          <a:p>
            <a:r>
              <a:rPr lang="es-ES" sz="1800" dirty="0" smtClean="0"/>
              <a:t>Del </a:t>
            </a:r>
            <a:r>
              <a:rPr lang="es-ES" sz="1800" dirty="0"/>
              <a:t>23 al 27 de febrero del 2015 </a:t>
            </a:r>
            <a:r>
              <a:rPr lang="es-MX" sz="1800" dirty="0" smtClean="0"/>
              <a:t>inició del diagnóstico de ODRA </a:t>
            </a:r>
            <a:r>
              <a:rPr lang="es-MX" sz="1800" dirty="0"/>
              <a:t>(</a:t>
            </a:r>
            <a:r>
              <a:rPr lang="es-MX" sz="1800" i="1" dirty="0"/>
              <a:t>Open Data</a:t>
            </a:r>
            <a:r>
              <a:rPr lang="es-MX" sz="1800" dirty="0"/>
              <a:t> </a:t>
            </a:r>
            <a:r>
              <a:rPr lang="es-ES_tradnl" sz="1800" i="1" dirty="0" err="1"/>
              <a:t>Readiness</a:t>
            </a:r>
            <a:r>
              <a:rPr lang="es-ES_tradnl" sz="1800" i="1" dirty="0"/>
              <a:t> </a:t>
            </a:r>
            <a:r>
              <a:rPr lang="es-ES_tradnl" sz="1800" i="1" dirty="0" err="1"/>
              <a:t>Assessment</a:t>
            </a:r>
            <a:r>
              <a:rPr lang="es-ES_tradnl" sz="1800" dirty="0" smtClean="0"/>
              <a:t>).</a:t>
            </a:r>
          </a:p>
          <a:p>
            <a:r>
              <a:rPr lang="es-ES_tradnl" sz="1800" dirty="0" smtClean="0"/>
              <a:t>Fue la segunda conferencia internacional en materia de datos abiertos.</a:t>
            </a:r>
          </a:p>
          <a:p>
            <a:r>
              <a:rPr lang="es-ES_tradnl" sz="1800" dirty="0" smtClean="0"/>
              <a:t>Se dio </a:t>
            </a:r>
            <a:r>
              <a:rPr lang="es-ES_tradnl" sz="1800" dirty="0"/>
              <a:t>seguimiento a un estudio exploratorio realizado en </a:t>
            </a:r>
            <a:r>
              <a:rPr lang="es-ES_tradnl" sz="1800" dirty="0" smtClean="0"/>
              <a:t>2014, a </a:t>
            </a:r>
            <a:r>
              <a:rPr lang="es-ES_tradnl" sz="1800" dirty="0"/>
              <a:t>partir del cual se identificó a Jalisco como estado susceptible de aplicar la herramienta</a:t>
            </a:r>
            <a:r>
              <a:rPr lang="es-ES_tradnl" sz="1800" dirty="0" smtClean="0"/>
              <a:t>.</a:t>
            </a:r>
            <a:r>
              <a:rPr lang="es-MX" sz="1800" dirty="0"/>
              <a:t> </a:t>
            </a:r>
          </a:p>
          <a:p>
            <a:r>
              <a:rPr lang="es-MX" sz="1800" dirty="0" smtClean="0"/>
              <a:t>Se </a:t>
            </a:r>
            <a:r>
              <a:rPr lang="es-MX" sz="1800" dirty="0"/>
              <a:t>sostuvieron 10 reuniones con </a:t>
            </a:r>
            <a:r>
              <a:rPr lang="es-MX" sz="1800" dirty="0" smtClean="0"/>
              <a:t>funcionarios </a:t>
            </a:r>
            <a:r>
              <a:rPr lang="es-MX" sz="1800" dirty="0"/>
              <a:t>y actores sociales estratégicos involucrados en la generación de información, aprovechamiento de </a:t>
            </a:r>
            <a:r>
              <a:rPr lang="es-MX" sz="1800" dirty="0" smtClean="0"/>
              <a:t>datos y desarrollo </a:t>
            </a:r>
            <a:r>
              <a:rPr lang="es-MX" sz="1800" dirty="0"/>
              <a:t>de soluciones </a:t>
            </a:r>
            <a:r>
              <a:rPr lang="es-MX" sz="1800" dirty="0" smtClean="0"/>
              <a:t>informáticas</a:t>
            </a:r>
            <a:r>
              <a:rPr lang="es-MX" sz="1800" dirty="0"/>
              <a:t>.</a:t>
            </a:r>
          </a:p>
        </p:txBody>
      </p:sp>
    </p:spTree>
    <p:extLst>
      <p:ext uri="{BB962C8B-B14F-4D97-AF65-F5344CB8AC3E}">
        <p14:creationId xmlns:p14="http://schemas.microsoft.com/office/powerpoint/2010/main" val="360170233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a:solidFill>
                  <a:srgbClr val="000000"/>
                </a:solidFill>
                <a:latin typeface="Arial"/>
                <a:cs typeface="Arial"/>
              </a:rPr>
              <a:t>h</a:t>
            </a:r>
            <a:r>
              <a:rPr lang="es-ES" sz="2000" dirty="0" smtClean="0">
                <a:solidFill>
                  <a:srgbClr val="000000"/>
                </a:solidFill>
                <a:latin typeface="Arial"/>
                <a:cs typeface="Arial"/>
              </a:rPr>
              <a:t>) </a:t>
            </a:r>
            <a:r>
              <a:rPr lang="es-ES_tradnl" sz="2000" dirty="0" smtClean="0">
                <a:solidFill>
                  <a:srgbClr val="000000"/>
                </a:solidFill>
                <a:latin typeface="Arial"/>
                <a:cs typeface="Arial"/>
              </a:rPr>
              <a:t>Banco Mundial</a:t>
            </a:r>
          </a:p>
        </p:txBody>
      </p:sp>
      <p:sp>
        <p:nvSpPr>
          <p:cNvPr id="3" name="2 Marcador de contenido"/>
          <p:cNvSpPr>
            <a:spLocks noGrp="1"/>
          </p:cNvSpPr>
          <p:nvPr>
            <p:ph idx="1"/>
          </p:nvPr>
        </p:nvSpPr>
        <p:spPr>
          <a:xfrm>
            <a:off x="1282700" y="966788"/>
            <a:ext cx="4815297" cy="4950686"/>
          </a:xfrm>
        </p:spPr>
        <p:txBody>
          <a:bodyPr anchor="ctr">
            <a:noAutofit/>
          </a:bodyPr>
          <a:lstStyle/>
          <a:p>
            <a:r>
              <a:rPr lang="es-MX" sz="1800" dirty="0" smtClean="0"/>
              <a:t>Se </a:t>
            </a:r>
            <a:r>
              <a:rPr lang="es-MX" sz="1800" dirty="0"/>
              <a:t>trabajó con secretarías, organismos descentralizados y autónomos, universidades y organizaciones de la sociedad civil</a:t>
            </a:r>
            <a:r>
              <a:rPr lang="es-MX" sz="1800" dirty="0" smtClean="0"/>
              <a:t>.</a:t>
            </a:r>
          </a:p>
          <a:p>
            <a:r>
              <a:rPr lang="es-MX" sz="1800" dirty="0" smtClean="0"/>
              <a:t>Destacó el </a:t>
            </a:r>
            <a:r>
              <a:rPr lang="es-MX" sz="1800" dirty="0"/>
              <a:t>avance que lleva Jalisco al contar con </a:t>
            </a:r>
            <a:r>
              <a:rPr lang="es-MX" sz="1800" dirty="0" smtClean="0"/>
              <a:t>el </a:t>
            </a:r>
            <a:r>
              <a:rPr lang="es-MX" sz="1800" dirty="0"/>
              <a:t>IIEG </a:t>
            </a:r>
            <a:r>
              <a:rPr lang="es-MX" sz="1800" dirty="0" smtClean="0"/>
              <a:t>y el </a:t>
            </a:r>
            <a:r>
              <a:rPr lang="es-MX" sz="1800" dirty="0"/>
              <a:t>Sistema de Información Estratégica del Estado de Jalisco y sus Municipios.</a:t>
            </a:r>
          </a:p>
          <a:p>
            <a:r>
              <a:rPr lang="es-MX" sz="1800" dirty="0" smtClean="0"/>
              <a:t>Así como los adelantos de SEPAF</a:t>
            </a:r>
            <a:r>
              <a:rPr lang="es-MX" sz="1800" dirty="0"/>
              <a:t>, </a:t>
            </a:r>
            <a:r>
              <a:rPr lang="es-MX" sz="1800" dirty="0" smtClean="0"/>
              <a:t>hacia </a:t>
            </a:r>
            <a:r>
              <a:rPr lang="es-MX" sz="1800" dirty="0"/>
              <a:t>el interior y exterior del gobierno para poner en común la información disponible en la entidad</a:t>
            </a:r>
            <a:r>
              <a:rPr lang="es-MX" sz="1800" dirty="0" smtClean="0"/>
              <a:t>. </a:t>
            </a:r>
            <a:endParaRPr lang="es-MX" sz="1800" dirty="0"/>
          </a:p>
        </p:txBody>
      </p:sp>
      <p:grpSp>
        <p:nvGrpSpPr>
          <p:cNvPr id="5" name="Group 5"/>
          <p:cNvGrpSpPr/>
          <p:nvPr/>
        </p:nvGrpSpPr>
        <p:grpSpPr>
          <a:xfrm>
            <a:off x="6245497" y="1383448"/>
            <a:ext cx="2088558" cy="4534026"/>
            <a:chOff x="6763914" y="966788"/>
            <a:chExt cx="2353960" cy="5123051"/>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2476" y="2028397"/>
              <a:ext cx="2340918" cy="112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914" y="4463114"/>
              <a:ext cx="2340897" cy="162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7702" y="966788"/>
              <a:ext cx="2350172" cy="1003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0765" y="3196521"/>
              <a:ext cx="2319566" cy="122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9568603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a:solidFill>
                  <a:srgbClr val="000000"/>
                </a:solidFill>
                <a:latin typeface="Arial"/>
                <a:cs typeface="Arial"/>
              </a:rPr>
              <a:t>h</a:t>
            </a:r>
            <a:r>
              <a:rPr lang="es-ES" sz="2000" dirty="0" smtClean="0">
                <a:solidFill>
                  <a:srgbClr val="000000"/>
                </a:solidFill>
                <a:latin typeface="Arial"/>
                <a:cs typeface="Arial"/>
              </a:rPr>
              <a:t>) </a:t>
            </a:r>
            <a:r>
              <a:rPr lang="es-ES_tradnl" sz="2000" dirty="0" smtClean="0">
                <a:solidFill>
                  <a:srgbClr val="000000"/>
                </a:solidFill>
                <a:latin typeface="Arial"/>
                <a:cs typeface="Arial"/>
              </a:rPr>
              <a:t>Banco Mundial</a:t>
            </a:r>
          </a:p>
        </p:txBody>
      </p:sp>
      <p:sp>
        <p:nvSpPr>
          <p:cNvPr id="5" name="2 Marcador de contenido"/>
          <p:cNvSpPr>
            <a:spLocks noGrp="1"/>
          </p:cNvSpPr>
          <p:nvPr>
            <p:ph idx="1"/>
          </p:nvPr>
        </p:nvSpPr>
        <p:spPr>
          <a:xfrm>
            <a:off x="1282700" y="966788"/>
            <a:ext cx="7341147" cy="4812125"/>
          </a:xfrm>
        </p:spPr>
        <p:txBody>
          <a:bodyPr anchor="ctr">
            <a:noAutofit/>
          </a:bodyPr>
          <a:lstStyle/>
          <a:p>
            <a:pPr marL="0" indent="0">
              <a:buNone/>
            </a:pPr>
            <a:endParaRPr lang="es-MX" sz="1900" dirty="0"/>
          </a:p>
          <a:p>
            <a:pPr marL="0" indent="0">
              <a:buNone/>
            </a:pPr>
            <a:endParaRPr lang="es-MX" sz="1900" dirty="0" smtClean="0"/>
          </a:p>
          <a:p>
            <a:pPr marL="0" indent="0">
              <a:buNone/>
            </a:pPr>
            <a:endParaRPr lang="es-MX" sz="1900" dirty="0" smtClean="0"/>
          </a:p>
        </p:txBody>
      </p:sp>
      <p:sp>
        <p:nvSpPr>
          <p:cNvPr id="7" name="6 Rectángulo"/>
          <p:cNvSpPr/>
          <p:nvPr/>
        </p:nvSpPr>
        <p:spPr>
          <a:xfrm>
            <a:off x="1285874" y="1716991"/>
            <a:ext cx="7197725" cy="3970318"/>
          </a:xfrm>
          <a:prstGeom prst="rect">
            <a:avLst/>
          </a:prstGeom>
        </p:spPr>
        <p:txBody>
          <a:bodyPr wrap="square">
            <a:spAutoFit/>
          </a:bodyPr>
          <a:lstStyle/>
          <a:p>
            <a:pPr marL="342900" indent="-342900">
              <a:spcBef>
                <a:spcPct val="20000"/>
              </a:spcBef>
              <a:buFont typeface="Arial"/>
              <a:buChar char="•"/>
            </a:pPr>
            <a:r>
              <a:rPr lang="es-MX" dirty="0">
                <a:latin typeface="Arial"/>
                <a:cs typeface="Arial"/>
              </a:rPr>
              <a:t>Del lunes 20 al miércoles 22 de abril del 2015 se realizó el diagnóstico de Tecnologías de Información enfocadas al uso y generación de información estadística en Jalisco. </a:t>
            </a:r>
            <a:endParaRPr lang="es-MX" dirty="0" smtClean="0">
              <a:latin typeface="Arial"/>
              <a:cs typeface="Arial"/>
            </a:endParaRPr>
          </a:p>
          <a:p>
            <a:pPr marL="342900" indent="-342900">
              <a:spcBef>
                <a:spcPct val="20000"/>
              </a:spcBef>
              <a:buFont typeface="Arial"/>
              <a:buChar char="•"/>
            </a:pPr>
            <a:r>
              <a:rPr lang="es-MX" dirty="0" smtClean="0">
                <a:latin typeface="Arial"/>
                <a:cs typeface="Arial"/>
              </a:rPr>
              <a:t>La Dirección General de Tecnologías de Información de SEPAF convocó a titulares de áreas afines en distintas dependencias.</a:t>
            </a:r>
          </a:p>
          <a:p>
            <a:pPr marL="342900" indent="-342900">
              <a:spcBef>
                <a:spcPct val="20000"/>
              </a:spcBef>
              <a:buFont typeface="Arial"/>
              <a:buChar char="•"/>
            </a:pPr>
            <a:r>
              <a:rPr lang="es-MX" dirty="0" smtClean="0">
                <a:latin typeface="Arial"/>
                <a:cs typeface="Arial"/>
              </a:rPr>
              <a:t>Se trabajó también con usuarios y productores de información estadística y geográfica.</a:t>
            </a:r>
          </a:p>
          <a:p>
            <a:pPr marL="342900" indent="-342900">
              <a:spcBef>
                <a:spcPct val="20000"/>
              </a:spcBef>
              <a:buFont typeface="Arial"/>
              <a:buChar char="•"/>
            </a:pPr>
            <a:r>
              <a:rPr lang="es-MX" dirty="0" smtClean="0">
                <a:latin typeface="Arial"/>
                <a:cs typeface="Arial"/>
              </a:rPr>
              <a:t>Participaron especialistas de </a:t>
            </a:r>
            <a:r>
              <a:rPr lang="es-MX" dirty="0">
                <a:latin typeface="Arial"/>
                <a:cs typeface="Arial"/>
              </a:rPr>
              <a:t>27 instituciones </a:t>
            </a:r>
            <a:r>
              <a:rPr lang="es-MX" dirty="0" smtClean="0">
                <a:latin typeface="Arial"/>
                <a:cs typeface="Arial"/>
              </a:rPr>
              <a:t>que ofrecen o demandan información, en temas relativos a los subsistemas del Sistema de Información Estratégica del Estado de Jalisco y sus Municipios:</a:t>
            </a:r>
          </a:p>
          <a:p>
            <a:pPr lvl="1">
              <a:spcBef>
                <a:spcPct val="20000"/>
              </a:spcBef>
            </a:pPr>
            <a:r>
              <a:rPr lang="es-MX" dirty="0" smtClean="0">
                <a:latin typeface="Arial"/>
                <a:cs typeface="Arial"/>
              </a:rPr>
              <a:t> * Sociodemográfico 		  *  </a:t>
            </a:r>
            <a:r>
              <a:rPr lang="es-MX" dirty="0" err="1" smtClean="0">
                <a:latin typeface="Arial"/>
                <a:cs typeface="Arial"/>
              </a:rPr>
              <a:t>Económicofinanciero</a:t>
            </a:r>
            <a:endParaRPr lang="es-MX" dirty="0" smtClean="0">
              <a:latin typeface="Arial"/>
              <a:cs typeface="Arial"/>
            </a:endParaRPr>
          </a:p>
          <a:p>
            <a:pPr lvl="1">
              <a:spcBef>
                <a:spcPct val="20000"/>
              </a:spcBef>
            </a:pPr>
            <a:r>
              <a:rPr lang="es-MX" dirty="0" smtClean="0">
                <a:latin typeface="Arial"/>
                <a:cs typeface="Arial"/>
              </a:rPr>
              <a:t> * </a:t>
            </a:r>
            <a:r>
              <a:rPr lang="es-MX" dirty="0" err="1" smtClean="0">
                <a:latin typeface="Arial"/>
                <a:cs typeface="Arial"/>
              </a:rPr>
              <a:t>Geográficoambiental</a:t>
            </a:r>
            <a:r>
              <a:rPr lang="es-MX" dirty="0" smtClean="0">
                <a:latin typeface="Arial"/>
                <a:cs typeface="Arial"/>
              </a:rPr>
              <a:t>         * Gobierno</a:t>
            </a:r>
            <a:r>
              <a:rPr lang="es-MX" dirty="0">
                <a:latin typeface="Arial"/>
                <a:cs typeface="Arial"/>
              </a:rPr>
              <a:t>, seguridad y </a:t>
            </a:r>
            <a:r>
              <a:rPr lang="es-MX" dirty="0" smtClean="0">
                <a:latin typeface="Arial"/>
                <a:cs typeface="Arial"/>
              </a:rPr>
              <a:t>justicia</a:t>
            </a:r>
            <a:endParaRPr lang="es-MX" dirty="0">
              <a:latin typeface="Arial"/>
              <a:cs typeface="Arial"/>
            </a:endParaRPr>
          </a:p>
        </p:txBody>
      </p:sp>
    </p:spTree>
    <p:extLst>
      <p:ext uri="{BB962C8B-B14F-4D97-AF65-F5344CB8AC3E}">
        <p14:creationId xmlns:p14="http://schemas.microsoft.com/office/powerpoint/2010/main" val="56743515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661" y="364335"/>
            <a:ext cx="4123267" cy="274669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488" y="3221366"/>
            <a:ext cx="4117611" cy="2747229"/>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826" y="3221366"/>
            <a:ext cx="4117611" cy="2747229"/>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404" y="364065"/>
            <a:ext cx="4122455" cy="2750461"/>
          </a:xfrm>
          <a:prstGeom prst="rect">
            <a:avLst/>
          </a:prstGeom>
        </p:spPr>
      </p:pic>
    </p:spTree>
    <p:extLst>
      <p:ext uri="{BB962C8B-B14F-4D97-AF65-F5344CB8AC3E}">
        <p14:creationId xmlns:p14="http://schemas.microsoft.com/office/powerpoint/2010/main" val="6414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a:solidFill>
                  <a:srgbClr val="000000"/>
                </a:solidFill>
                <a:latin typeface="Arial"/>
                <a:cs typeface="Arial"/>
              </a:rPr>
              <a:t>h</a:t>
            </a:r>
            <a:r>
              <a:rPr lang="es-ES" sz="2000" dirty="0" smtClean="0">
                <a:solidFill>
                  <a:srgbClr val="000000"/>
                </a:solidFill>
                <a:latin typeface="Arial"/>
                <a:cs typeface="Arial"/>
              </a:rPr>
              <a:t>) </a:t>
            </a:r>
            <a:r>
              <a:rPr lang="es-ES_tradnl" sz="2000" dirty="0" smtClean="0">
                <a:solidFill>
                  <a:srgbClr val="000000"/>
                </a:solidFill>
                <a:latin typeface="Arial"/>
                <a:cs typeface="Arial"/>
              </a:rPr>
              <a:t>Banco Mundial</a:t>
            </a:r>
          </a:p>
        </p:txBody>
      </p:sp>
      <p:sp>
        <p:nvSpPr>
          <p:cNvPr id="5" name="2 Marcador de contenido"/>
          <p:cNvSpPr>
            <a:spLocks noGrp="1"/>
          </p:cNvSpPr>
          <p:nvPr>
            <p:ph idx="1"/>
          </p:nvPr>
        </p:nvSpPr>
        <p:spPr>
          <a:xfrm>
            <a:off x="1282700" y="966788"/>
            <a:ext cx="7341147" cy="5190537"/>
          </a:xfrm>
        </p:spPr>
        <p:txBody>
          <a:bodyPr anchor="ctr">
            <a:noAutofit/>
          </a:bodyPr>
          <a:lstStyle/>
          <a:p>
            <a:pPr marL="0" indent="0">
              <a:buNone/>
            </a:pPr>
            <a:endParaRPr lang="es-MX" sz="1900" dirty="0"/>
          </a:p>
          <a:p>
            <a:pPr marL="0" indent="0">
              <a:buNone/>
            </a:pPr>
            <a:endParaRPr lang="es-MX" sz="1900" dirty="0" smtClean="0"/>
          </a:p>
          <a:p>
            <a:pPr marL="0" indent="0">
              <a:buNone/>
            </a:pPr>
            <a:endParaRPr lang="es-MX" sz="1900" dirty="0" smtClean="0"/>
          </a:p>
        </p:txBody>
      </p:sp>
      <p:sp>
        <p:nvSpPr>
          <p:cNvPr id="2" name="1 Rectángulo"/>
          <p:cNvSpPr/>
          <p:nvPr/>
        </p:nvSpPr>
        <p:spPr>
          <a:xfrm>
            <a:off x="1285874" y="1737654"/>
            <a:ext cx="6905626" cy="4191918"/>
          </a:xfrm>
          <a:prstGeom prst="rect">
            <a:avLst/>
          </a:prstGeom>
        </p:spPr>
        <p:txBody>
          <a:bodyPr wrap="square">
            <a:spAutoFit/>
          </a:bodyPr>
          <a:lstStyle/>
          <a:p>
            <a:pPr marL="342900" indent="-342900">
              <a:spcBef>
                <a:spcPct val="20000"/>
              </a:spcBef>
              <a:buFont typeface="Arial"/>
              <a:buChar char="•"/>
            </a:pPr>
            <a:r>
              <a:rPr lang="es-MX" dirty="0" smtClean="0">
                <a:latin typeface="Arial"/>
                <a:cs typeface="Arial"/>
              </a:rPr>
              <a:t>Simultáneamente, del </a:t>
            </a:r>
            <a:r>
              <a:rPr lang="es-MX" dirty="0">
                <a:latin typeface="Arial"/>
                <a:cs typeface="Arial"/>
              </a:rPr>
              <a:t>martes 21 al jueves 23 de abril se </a:t>
            </a:r>
            <a:r>
              <a:rPr lang="es-MX" dirty="0" smtClean="0">
                <a:latin typeface="Arial"/>
                <a:cs typeface="Arial"/>
              </a:rPr>
              <a:t>presentó el borrador del ODRA, ante funcionarios </a:t>
            </a:r>
            <a:r>
              <a:rPr lang="es-MX" dirty="0">
                <a:latin typeface="Arial"/>
                <a:cs typeface="Arial"/>
              </a:rPr>
              <a:t>y representantes de 33 instituciones públicas, organismos empresariales y organizaciones de la sociedad </a:t>
            </a:r>
            <a:r>
              <a:rPr lang="es-MX" dirty="0" smtClean="0">
                <a:latin typeface="Arial"/>
                <a:cs typeface="Arial"/>
              </a:rPr>
              <a:t>civil.</a:t>
            </a:r>
          </a:p>
          <a:p>
            <a:pPr marL="342900" indent="-342900">
              <a:spcBef>
                <a:spcPct val="20000"/>
              </a:spcBef>
              <a:buFont typeface="Arial"/>
              <a:buChar char="•"/>
            </a:pPr>
            <a:r>
              <a:rPr lang="es-MX" dirty="0" smtClean="0">
                <a:latin typeface="Arial"/>
                <a:cs typeface="Arial"/>
              </a:rPr>
              <a:t>Además, se realizaron </a:t>
            </a:r>
            <a:r>
              <a:rPr lang="es-MX" dirty="0">
                <a:latin typeface="Arial"/>
                <a:cs typeface="Arial"/>
              </a:rPr>
              <a:t>dos </a:t>
            </a:r>
            <a:r>
              <a:rPr lang="es-MX" dirty="0" smtClean="0">
                <a:latin typeface="Arial"/>
                <a:cs typeface="Arial"/>
              </a:rPr>
              <a:t>talleres:</a:t>
            </a:r>
          </a:p>
          <a:p>
            <a:pPr marL="457200" indent="-457200">
              <a:spcBef>
                <a:spcPct val="20000"/>
              </a:spcBef>
              <a:buFont typeface="+mj-lt"/>
              <a:buAutoNum type="arabicPeriod"/>
            </a:pPr>
            <a:r>
              <a:rPr lang="es-MX" dirty="0">
                <a:latin typeface="Arial"/>
                <a:cs typeface="Arial"/>
              </a:rPr>
              <a:t>I</a:t>
            </a:r>
            <a:r>
              <a:rPr lang="es-MX" dirty="0" smtClean="0">
                <a:latin typeface="Arial"/>
                <a:cs typeface="Arial"/>
              </a:rPr>
              <a:t>nnovación </a:t>
            </a:r>
            <a:r>
              <a:rPr lang="es-MX" dirty="0">
                <a:latin typeface="Arial"/>
                <a:cs typeface="Arial"/>
              </a:rPr>
              <a:t>en datos </a:t>
            </a:r>
            <a:r>
              <a:rPr lang="es-MX" dirty="0" smtClean="0">
                <a:latin typeface="Arial"/>
                <a:cs typeface="Arial"/>
              </a:rPr>
              <a:t>abiertos. Destacó la presencia del </a:t>
            </a:r>
            <a:r>
              <a:rPr lang="es-MX" dirty="0" err="1" smtClean="0">
                <a:latin typeface="Arial"/>
                <a:cs typeface="Arial"/>
              </a:rPr>
              <a:t>Tec</a:t>
            </a:r>
            <a:r>
              <a:rPr lang="es-MX" dirty="0" smtClean="0">
                <a:latin typeface="Arial"/>
                <a:cs typeface="Arial"/>
              </a:rPr>
              <a:t> de Monterrey, </a:t>
            </a:r>
            <a:r>
              <a:rPr lang="es-MX" dirty="0" err="1" smtClean="0">
                <a:latin typeface="Arial"/>
                <a:cs typeface="Arial"/>
              </a:rPr>
              <a:t>Iteso</a:t>
            </a:r>
            <a:r>
              <a:rPr lang="es-MX" dirty="0" smtClean="0">
                <a:latin typeface="Arial"/>
                <a:cs typeface="Arial"/>
              </a:rPr>
              <a:t>, </a:t>
            </a:r>
            <a:r>
              <a:rPr lang="es-MX" dirty="0" err="1" smtClean="0">
                <a:latin typeface="Arial"/>
                <a:cs typeface="Arial"/>
              </a:rPr>
              <a:t>UdG</a:t>
            </a:r>
            <a:r>
              <a:rPr lang="es-MX" dirty="0" smtClean="0">
                <a:latin typeface="Arial"/>
                <a:cs typeface="Arial"/>
              </a:rPr>
              <a:t>, Jalisco Cómo Vamos, Codeando México y Zapopan </a:t>
            </a:r>
            <a:r>
              <a:rPr lang="es-MX" dirty="0" err="1" smtClean="0">
                <a:latin typeface="Arial"/>
                <a:cs typeface="Arial"/>
              </a:rPr>
              <a:t>Lab</a:t>
            </a:r>
            <a:r>
              <a:rPr lang="es-MX" dirty="0" smtClean="0">
                <a:latin typeface="Arial"/>
                <a:cs typeface="Arial"/>
              </a:rPr>
              <a:t>, entre otros.  </a:t>
            </a:r>
          </a:p>
          <a:p>
            <a:pPr marL="457200" indent="-457200">
              <a:spcBef>
                <a:spcPct val="20000"/>
              </a:spcBef>
              <a:buFont typeface="+mj-lt"/>
              <a:buAutoNum type="arabicPeriod"/>
            </a:pPr>
            <a:r>
              <a:rPr lang="es-MX" dirty="0" smtClean="0">
                <a:latin typeface="Arial"/>
                <a:cs typeface="Arial"/>
              </a:rPr>
              <a:t>Acceso </a:t>
            </a:r>
            <a:r>
              <a:rPr lang="es-MX" dirty="0">
                <a:latin typeface="Arial"/>
                <a:cs typeface="Arial"/>
              </a:rPr>
              <a:t>a información. </a:t>
            </a:r>
            <a:r>
              <a:rPr lang="es-MX" dirty="0" smtClean="0">
                <a:latin typeface="Arial"/>
                <a:cs typeface="Arial"/>
              </a:rPr>
              <a:t>Participaron 14 </a:t>
            </a:r>
            <a:r>
              <a:rPr lang="es-MX" dirty="0">
                <a:latin typeface="Arial"/>
                <a:cs typeface="Arial"/>
              </a:rPr>
              <a:t>unidades de transparencia, el Instituto de Transparencia y Acceso a la Información, y la Coordinación General de Transparencia e Información Pública. </a:t>
            </a:r>
          </a:p>
          <a:p>
            <a:pPr marL="342900" indent="-342900">
              <a:spcBef>
                <a:spcPct val="20000"/>
              </a:spcBef>
              <a:buFont typeface="Arial"/>
              <a:buChar char="•"/>
            </a:pPr>
            <a:r>
              <a:rPr lang="es-MX" b="1" dirty="0" smtClean="0">
                <a:latin typeface="Arial"/>
                <a:cs typeface="Arial"/>
              </a:rPr>
              <a:t>Se confirmó </a:t>
            </a:r>
            <a:r>
              <a:rPr lang="es-MX" b="1" dirty="0">
                <a:latin typeface="Arial"/>
                <a:cs typeface="Arial"/>
              </a:rPr>
              <a:t>la viabilidad de impulsar la </a:t>
            </a:r>
            <a:r>
              <a:rPr lang="es-MX" b="1" dirty="0" smtClean="0">
                <a:latin typeface="Arial"/>
                <a:cs typeface="Arial"/>
              </a:rPr>
              <a:t>estrategia de Datos Abiertos en Jalisco. </a:t>
            </a:r>
            <a:endParaRPr lang="es-MX" b="1" dirty="0">
              <a:latin typeface="Arial"/>
              <a:cs typeface="Arial"/>
            </a:endParaRPr>
          </a:p>
        </p:txBody>
      </p:sp>
    </p:spTree>
    <p:extLst>
      <p:ext uri="{BB962C8B-B14F-4D97-AF65-F5344CB8AC3E}">
        <p14:creationId xmlns:p14="http://schemas.microsoft.com/office/powerpoint/2010/main" val="38705669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3831" y="3234265"/>
            <a:ext cx="4117611" cy="2747229"/>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908" y="365013"/>
            <a:ext cx="4114772" cy="2745335"/>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13541" r="2369"/>
          <a:stretch/>
        </p:blipFill>
        <p:spPr>
          <a:xfrm>
            <a:off x="360907" y="3234264"/>
            <a:ext cx="4114773" cy="2747229"/>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1615" y="364873"/>
            <a:ext cx="4120032" cy="2748844"/>
          </a:xfrm>
          <a:prstGeom prst="rect">
            <a:avLst/>
          </a:prstGeom>
        </p:spPr>
      </p:pic>
    </p:spTree>
    <p:extLst>
      <p:ext uri="{BB962C8B-B14F-4D97-AF65-F5344CB8AC3E}">
        <p14:creationId xmlns:p14="http://schemas.microsoft.com/office/powerpoint/2010/main" val="3845947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a:solidFill>
                  <a:srgbClr val="000000"/>
                </a:solidFill>
                <a:latin typeface="Arial"/>
                <a:cs typeface="Arial"/>
              </a:rPr>
              <a:t>h</a:t>
            </a:r>
            <a:r>
              <a:rPr lang="es-ES" sz="2000" dirty="0" smtClean="0">
                <a:solidFill>
                  <a:srgbClr val="000000"/>
                </a:solidFill>
                <a:latin typeface="Arial"/>
                <a:cs typeface="Arial"/>
              </a:rPr>
              <a:t>) </a:t>
            </a:r>
            <a:r>
              <a:rPr lang="es-ES_tradnl" sz="2000" dirty="0" smtClean="0">
                <a:solidFill>
                  <a:srgbClr val="000000"/>
                </a:solidFill>
                <a:latin typeface="Arial"/>
                <a:cs typeface="Arial"/>
              </a:rPr>
              <a:t>Banco Mundial</a:t>
            </a:r>
          </a:p>
        </p:txBody>
      </p:sp>
      <p:sp>
        <p:nvSpPr>
          <p:cNvPr id="5" name="2 Marcador de contenido"/>
          <p:cNvSpPr>
            <a:spLocks noGrp="1"/>
          </p:cNvSpPr>
          <p:nvPr>
            <p:ph idx="1"/>
          </p:nvPr>
        </p:nvSpPr>
        <p:spPr>
          <a:xfrm>
            <a:off x="6038050" y="1619849"/>
            <a:ext cx="2479977" cy="3626077"/>
          </a:xfrm>
        </p:spPr>
        <p:txBody>
          <a:bodyPr anchor="ctr">
            <a:noAutofit/>
          </a:bodyPr>
          <a:lstStyle/>
          <a:p>
            <a:pPr marL="0" lvl="0" indent="0" fontAlgn="base">
              <a:buNone/>
            </a:pPr>
            <a:r>
              <a:rPr lang="es-ES_tradnl" sz="1800" b="1" dirty="0">
                <a:solidFill>
                  <a:srgbClr val="00B050"/>
                </a:solidFill>
              </a:rPr>
              <a:t>V</a:t>
            </a:r>
            <a:r>
              <a:rPr lang="es-ES_tradnl" sz="1600" b="1" dirty="0">
                <a:solidFill>
                  <a:srgbClr val="00B050"/>
                </a:solidFill>
              </a:rPr>
              <a:t> </a:t>
            </a:r>
            <a:r>
              <a:rPr lang="es-ES_tradnl" sz="1600" b="1" dirty="0"/>
              <a:t> Verde</a:t>
            </a:r>
            <a:r>
              <a:rPr lang="es-ES_tradnl" sz="1600" dirty="0"/>
              <a:t> significa que hay una clara evidencia de la preparación</a:t>
            </a:r>
            <a:endParaRPr lang="es-MX" sz="1600" dirty="0"/>
          </a:p>
          <a:p>
            <a:pPr marL="0" lvl="0" indent="0" fontAlgn="base">
              <a:buNone/>
            </a:pPr>
            <a:r>
              <a:rPr lang="es-ES_tradnl" sz="1800" b="1" dirty="0">
                <a:solidFill>
                  <a:srgbClr val="FFC000"/>
                </a:solidFill>
              </a:rPr>
              <a:t>A</a:t>
            </a:r>
            <a:r>
              <a:rPr lang="es-ES_tradnl" sz="1600" b="1" dirty="0"/>
              <a:t>  Ámbar</a:t>
            </a:r>
            <a:r>
              <a:rPr lang="es-ES_tradnl" sz="1600" dirty="0"/>
              <a:t> significa que la evidencia de la preparación es menos clara</a:t>
            </a:r>
            <a:endParaRPr lang="es-MX" sz="1600" dirty="0"/>
          </a:p>
          <a:p>
            <a:pPr marL="0" lvl="0" indent="0" fontAlgn="base">
              <a:buNone/>
            </a:pPr>
            <a:r>
              <a:rPr lang="es-ES_tradnl" sz="1800" b="1" dirty="0">
                <a:solidFill>
                  <a:srgbClr val="FF0000"/>
                </a:solidFill>
              </a:rPr>
              <a:t>R</a:t>
            </a:r>
            <a:r>
              <a:rPr lang="es-ES_tradnl" sz="1600" b="1" dirty="0"/>
              <a:t>  Rojo</a:t>
            </a:r>
            <a:r>
              <a:rPr lang="es-ES_tradnl" sz="1600" dirty="0"/>
              <a:t> significa que hay una falta de pruebas para la preparación</a:t>
            </a:r>
            <a:endParaRPr lang="es-MX" sz="1600" dirty="0"/>
          </a:p>
          <a:p>
            <a:pPr marL="0" lvl="0" indent="0" fontAlgn="base">
              <a:buNone/>
            </a:pPr>
            <a:r>
              <a:rPr lang="es-ES_tradnl" sz="1800" b="1" dirty="0">
                <a:solidFill>
                  <a:schemeClr val="bg1">
                    <a:lumMod val="50000"/>
                  </a:schemeClr>
                </a:solidFill>
              </a:rPr>
              <a:t>G</a:t>
            </a:r>
            <a:r>
              <a:rPr lang="es-ES_tradnl" sz="1600" b="1" dirty="0"/>
              <a:t>  Gris</a:t>
            </a:r>
            <a:r>
              <a:rPr lang="es-ES_tradnl" sz="1600" dirty="0"/>
              <a:t> significa información insuficiente para evaluar la </a:t>
            </a:r>
            <a:r>
              <a:rPr lang="es-ES_tradnl" sz="1600" dirty="0" smtClean="0"/>
              <a:t>preparación</a:t>
            </a:r>
            <a:endParaRPr lang="es-MX" sz="1600" dirty="0"/>
          </a:p>
        </p:txBody>
      </p:sp>
      <p:graphicFrame>
        <p:nvGraphicFramePr>
          <p:cNvPr id="6" name="5 Tabla"/>
          <p:cNvGraphicFramePr>
            <a:graphicFrameLocks noGrp="1"/>
          </p:cNvGraphicFramePr>
          <p:nvPr>
            <p:extLst>
              <p:ext uri="{D42A27DB-BD31-4B8C-83A1-F6EECF244321}">
                <p14:modId xmlns:p14="http://schemas.microsoft.com/office/powerpoint/2010/main" val="1941427021"/>
              </p:ext>
            </p:extLst>
          </p:nvPr>
        </p:nvGraphicFramePr>
        <p:xfrm>
          <a:off x="1258280" y="1619849"/>
          <a:ext cx="4759150" cy="3708400"/>
        </p:xfrm>
        <a:graphic>
          <a:graphicData uri="http://schemas.openxmlformats.org/drawingml/2006/table">
            <a:tbl>
              <a:tblPr firstRow="1" bandRow="1">
                <a:tableStyleId>{5C22544A-7EE6-4342-B048-85BDC9FD1C3A}</a:tableStyleId>
              </a:tblPr>
              <a:tblGrid>
                <a:gridCol w="423882"/>
                <a:gridCol w="1994739"/>
                <a:gridCol w="2340529"/>
              </a:tblGrid>
              <a:tr h="370840">
                <a:tc gridSpan="3">
                  <a:txBody>
                    <a:bodyPr/>
                    <a:lstStyle/>
                    <a:p>
                      <a:pPr algn="ctr"/>
                      <a:r>
                        <a:rPr lang="es-MX" dirty="0" smtClean="0">
                          <a:solidFill>
                            <a:schemeClr val="tx1"/>
                          </a:solidFill>
                          <a:latin typeface="Arial" panose="020B0604020202020204" pitchFamily="34" charset="0"/>
                          <a:cs typeface="Arial" panose="020B0604020202020204" pitchFamily="34" charset="0"/>
                        </a:rPr>
                        <a:t>ÁREAS DE EVALUACIÓN</a:t>
                      </a:r>
                      <a:r>
                        <a:rPr lang="es-MX" baseline="0" dirty="0" smtClean="0">
                          <a:solidFill>
                            <a:schemeClr val="tx1"/>
                          </a:solidFill>
                          <a:latin typeface="Arial" panose="020B0604020202020204" pitchFamily="34" charset="0"/>
                          <a:cs typeface="Arial" panose="020B0604020202020204" pitchFamily="34" charset="0"/>
                        </a:rPr>
                        <a:t> ODRA</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s-MX"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s-MX"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r>
                        <a:rPr lang="es-MX" b="1" dirty="0" smtClean="0">
                          <a:solidFill>
                            <a:schemeClr val="tx1"/>
                          </a:solidFill>
                          <a:latin typeface="Arial" panose="020B0604020202020204" pitchFamily="34" charset="0"/>
                          <a:cs typeface="Arial" panose="020B0604020202020204" pitchFamily="34" charset="0"/>
                        </a:rPr>
                        <a:t>E</a:t>
                      </a:r>
                      <a:endParaRPr lang="es-MX"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MX" b="1" dirty="0" smtClean="0">
                          <a:solidFill>
                            <a:schemeClr val="tx1"/>
                          </a:solidFill>
                          <a:latin typeface="Arial" panose="020B0604020202020204" pitchFamily="34" charset="0"/>
                          <a:cs typeface="Arial" panose="020B0604020202020204" pitchFamily="34" charset="0"/>
                        </a:rPr>
                        <a:t>Área</a:t>
                      </a:r>
                      <a:endParaRPr lang="es-MX"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MX" b="1" dirty="0" smtClean="0">
                          <a:solidFill>
                            <a:schemeClr val="tx1"/>
                          </a:solidFill>
                          <a:latin typeface="Arial" panose="020B0604020202020204" pitchFamily="34" charset="0"/>
                          <a:cs typeface="Arial" panose="020B0604020202020204" pitchFamily="34" charset="0"/>
                        </a:rPr>
                        <a:t>Importancia</a:t>
                      </a:r>
                      <a:endParaRPr lang="es-MX" b="1"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lvl="1" algn="l"/>
                      <a:r>
                        <a:rPr lang="es-MX" dirty="0" smtClean="0">
                          <a:solidFill>
                            <a:schemeClr val="tx1"/>
                          </a:solidFill>
                          <a:latin typeface="Arial" panose="020B0604020202020204" pitchFamily="34" charset="0"/>
                          <a:cs typeface="Arial" panose="020B0604020202020204" pitchFamily="34" charset="0"/>
                        </a:rPr>
                        <a:t>Liderazgo</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lgn="l"/>
                      <a:r>
                        <a:rPr lang="es-MX" dirty="0" smtClean="0">
                          <a:solidFill>
                            <a:schemeClr val="tx1"/>
                          </a:solidFill>
                          <a:latin typeface="Arial" panose="020B0604020202020204" pitchFamily="34" charset="0"/>
                          <a:cs typeface="Arial" panose="020B0604020202020204" pitchFamily="34" charset="0"/>
                        </a:rPr>
                        <a:t>Muy alta</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lvl="1" algn="l"/>
                      <a:r>
                        <a:rPr lang="es-MX" dirty="0" smtClean="0">
                          <a:solidFill>
                            <a:schemeClr val="tx1"/>
                          </a:solidFill>
                          <a:latin typeface="Arial" panose="020B0604020202020204" pitchFamily="34" charset="0"/>
                          <a:cs typeface="Arial" panose="020B0604020202020204" pitchFamily="34" charset="0"/>
                        </a:rPr>
                        <a:t>Legislación</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lgn="l"/>
                      <a:r>
                        <a:rPr lang="es-MX" dirty="0" smtClean="0">
                          <a:solidFill>
                            <a:schemeClr val="tx1"/>
                          </a:solidFill>
                          <a:latin typeface="Arial" panose="020B0604020202020204" pitchFamily="34" charset="0"/>
                          <a:cs typeface="Arial" panose="020B0604020202020204" pitchFamily="34" charset="0"/>
                        </a:rPr>
                        <a:t>Alta</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lvl="1" algn="l"/>
                      <a:r>
                        <a:rPr lang="es-MX" dirty="0" smtClean="0">
                          <a:solidFill>
                            <a:schemeClr val="tx1"/>
                          </a:solidFill>
                          <a:latin typeface="Arial" panose="020B0604020202020204" pitchFamily="34" charset="0"/>
                          <a:cs typeface="Arial" panose="020B0604020202020204" pitchFamily="34" charset="0"/>
                        </a:rPr>
                        <a:t>Organización</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lgn="l"/>
                      <a:r>
                        <a:rPr lang="es-MX" dirty="0" smtClean="0">
                          <a:solidFill>
                            <a:schemeClr val="tx1"/>
                          </a:solidFill>
                          <a:latin typeface="Arial" panose="020B0604020202020204" pitchFamily="34" charset="0"/>
                          <a:cs typeface="Arial" panose="020B0604020202020204" pitchFamily="34" charset="0"/>
                        </a:rPr>
                        <a:t>Medio alta</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lvl="1" algn="l"/>
                      <a:r>
                        <a:rPr lang="es-MX" dirty="0" smtClean="0">
                          <a:solidFill>
                            <a:schemeClr val="tx1"/>
                          </a:solidFill>
                          <a:latin typeface="Arial" panose="020B0604020202020204" pitchFamily="34" charset="0"/>
                          <a:cs typeface="Arial" panose="020B0604020202020204" pitchFamily="34" charset="0"/>
                        </a:rPr>
                        <a:t>Datos</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lgn="l"/>
                      <a:r>
                        <a:rPr lang="es-MX" dirty="0" smtClean="0">
                          <a:solidFill>
                            <a:schemeClr val="tx1"/>
                          </a:solidFill>
                          <a:latin typeface="Arial" panose="020B0604020202020204" pitchFamily="34" charset="0"/>
                          <a:cs typeface="Arial" panose="020B0604020202020204" pitchFamily="34" charset="0"/>
                        </a:rPr>
                        <a:t>Alta</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lvl="1" algn="l"/>
                      <a:r>
                        <a:rPr lang="es-MX" dirty="0" smtClean="0">
                          <a:solidFill>
                            <a:schemeClr val="tx1"/>
                          </a:solidFill>
                          <a:latin typeface="Arial" panose="020B0604020202020204" pitchFamily="34" charset="0"/>
                          <a:cs typeface="Arial" panose="020B0604020202020204" pitchFamily="34" charset="0"/>
                        </a:rPr>
                        <a:t>Demanda</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lgn="l"/>
                      <a:r>
                        <a:rPr lang="es-MX" dirty="0" smtClean="0">
                          <a:solidFill>
                            <a:schemeClr val="tx1"/>
                          </a:solidFill>
                          <a:latin typeface="Arial" panose="020B0604020202020204" pitchFamily="34" charset="0"/>
                          <a:cs typeface="Arial" panose="020B0604020202020204" pitchFamily="34" charset="0"/>
                        </a:rPr>
                        <a:t>Alta</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lvl="1" algn="l"/>
                      <a:r>
                        <a:rPr lang="es-MX" dirty="0" smtClean="0">
                          <a:solidFill>
                            <a:schemeClr val="tx1"/>
                          </a:solidFill>
                          <a:latin typeface="Arial" panose="020B0604020202020204" pitchFamily="34" charset="0"/>
                          <a:cs typeface="Arial" panose="020B0604020202020204" pitchFamily="34" charset="0"/>
                        </a:rPr>
                        <a:t>Ecosistema</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lgn="l"/>
                      <a:r>
                        <a:rPr lang="es-MX" dirty="0" smtClean="0">
                          <a:solidFill>
                            <a:schemeClr val="tx1"/>
                          </a:solidFill>
                          <a:latin typeface="Arial" panose="020B0604020202020204" pitchFamily="34" charset="0"/>
                          <a:cs typeface="Arial" panose="020B0604020202020204" pitchFamily="34" charset="0"/>
                        </a:rPr>
                        <a:t>Medio</a:t>
                      </a:r>
                      <a:r>
                        <a:rPr lang="es-MX" baseline="0" dirty="0" smtClean="0">
                          <a:solidFill>
                            <a:schemeClr val="tx1"/>
                          </a:solidFill>
                          <a:latin typeface="Arial" panose="020B0604020202020204" pitchFamily="34" charset="0"/>
                          <a:cs typeface="Arial" panose="020B0604020202020204" pitchFamily="34" charset="0"/>
                        </a:rPr>
                        <a:t> alta</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lvl="1" algn="l"/>
                      <a:r>
                        <a:rPr lang="es-MX" dirty="0" smtClean="0">
                          <a:solidFill>
                            <a:schemeClr val="tx1"/>
                          </a:solidFill>
                          <a:latin typeface="Arial" panose="020B0604020202020204" pitchFamily="34" charset="0"/>
                          <a:cs typeface="Arial" panose="020B0604020202020204" pitchFamily="34" charset="0"/>
                        </a:rPr>
                        <a:t>Financiación</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lgn="l"/>
                      <a:r>
                        <a:rPr lang="es-MX" dirty="0" smtClean="0">
                          <a:solidFill>
                            <a:schemeClr val="tx1"/>
                          </a:solidFill>
                          <a:latin typeface="Arial" panose="020B0604020202020204" pitchFamily="34" charset="0"/>
                          <a:cs typeface="Arial" panose="020B0604020202020204" pitchFamily="34" charset="0"/>
                        </a:rPr>
                        <a:t>Alta</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lvl="1" algn="l"/>
                      <a:r>
                        <a:rPr lang="es-MX" dirty="0" smtClean="0">
                          <a:solidFill>
                            <a:schemeClr val="tx1"/>
                          </a:solidFill>
                          <a:latin typeface="Arial" panose="020B0604020202020204" pitchFamily="34" charset="0"/>
                          <a:cs typeface="Arial" panose="020B0604020202020204" pitchFamily="34" charset="0"/>
                        </a:rPr>
                        <a:t>Tecnología</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1" algn="l"/>
                      <a:r>
                        <a:rPr lang="es-MX" dirty="0" smtClean="0">
                          <a:solidFill>
                            <a:schemeClr val="tx1"/>
                          </a:solidFill>
                          <a:latin typeface="Arial" panose="020B0604020202020204" pitchFamily="34" charset="0"/>
                          <a:cs typeface="Arial" panose="020B0604020202020204" pitchFamily="34" charset="0"/>
                        </a:rPr>
                        <a:t>Alta</a:t>
                      </a:r>
                      <a:endParaRPr lang="es-MX"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7" name="6 Rectángulo"/>
          <p:cNvSpPr/>
          <p:nvPr/>
        </p:nvSpPr>
        <p:spPr>
          <a:xfrm>
            <a:off x="1182080" y="5427185"/>
            <a:ext cx="7340600" cy="646331"/>
          </a:xfrm>
          <a:prstGeom prst="rect">
            <a:avLst/>
          </a:prstGeom>
        </p:spPr>
        <p:txBody>
          <a:bodyPr wrap="square">
            <a:spAutoFit/>
          </a:bodyPr>
          <a:lstStyle/>
          <a:p>
            <a:pPr marL="342900" indent="-342900">
              <a:spcBef>
                <a:spcPct val="20000"/>
              </a:spcBef>
              <a:buFont typeface="Arial"/>
              <a:buChar char="•"/>
            </a:pPr>
            <a:r>
              <a:rPr lang="es-MX" dirty="0">
                <a:latin typeface="Arial"/>
                <a:cs typeface="Arial"/>
              </a:rPr>
              <a:t>Los resultados definitivos </a:t>
            </a:r>
            <a:r>
              <a:rPr lang="es-MX" dirty="0" smtClean="0">
                <a:latin typeface="Arial"/>
                <a:cs typeface="Arial"/>
              </a:rPr>
              <a:t>del ODRA serán </a:t>
            </a:r>
            <a:r>
              <a:rPr lang="es-MX" dirty="0">
                <a:latin typeface="Arial"/>
                <a:cs typeface="Arial"/>
              </a:rPr>
              <a:t>publicados y divulgados una vez que termine el periodo de campañas electorales.</a:t>
            </a:r>
          </a:p>
        </p:txBody>
      </p:sp>
    </p:spTree>
    <p:extLst>
      <p:ext uri="{BB962C8B-B14F-4D97-AF65-F5344CB8AC3E}">
        <p14:creationId xmlns:p14="http://schemas.microsoft.com/office/powerpoint/2010/main" val="8014193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r>
              <a:rPr lang="es-ES" sz="2000" dirty="0">
                <a:solidFill>
                  <a:srgbClr val="000000"/>
                </a:solidFill>
                <a:latin typeface="Arial"/>
                <a:cs typeface="Arial"/>
              </a:rPr>
              <a:t>h</a:t>
            </a:r>
            <a:r>
              <a:rPr lang="es-ES" sz="2000" dirty="0" smtClean="0">
                <a:solidFill>
                  <a:srgbClr val="000000"/>
                </a:solidFill>
                <a:latin typeface="Arial"/>
                <a:cs typeface="Arial"/>
              </a:rPr>
              <a:t>) </a:t>
            </a:r>
            <a:r>
              <a:rPr lang="es-ES_tradnl" sz="2000" dirty="0" smtClean="0">
                <a:solidFill>
                  <a:srgbClr val="000000"/>
                </a:solidFill>
                <a:latin typeface="Arial"/>
                <a:cs typeface="Arial"/>
              </a:rPr>
              <a:t>Banco Mundial</a:t>
            </a:r>
          </a:p>
        </p:txBody>
      </p:sp>
      <p:sp>
        <p:nvSpPr>
          <p:cNvPr id="5" name="2 Marcador de contenido"/>
          <p:cNvSpPr>
            <a:spLocks noGrp="1"/>
          </p:cNvSpPr>
          <p:nvPr>
            <p:ph idx="1"/>
          </p:nvPr>
        </p:nvSpPr>
        <p:spPr>
          <a:xfrm>
            <a:off x="1282700" y="966788"/>
            <a:ext cx="7341147" cy="4812125"/>
          </a:xfrm>
        </p:spPr>
        <p:txBody>
          <a:bodyPr anchor="ctr">
            <a:noAutofit/>
          </a:bodyPr>
          <a:lstStyle/>
          <a:p>
            <a:pPr marL="0" indent="0">
              <a:buNone/>
            </a:pPr>
            <a:endParaRPr lang="es-MX" sz="1900" dirty="0"/>
          </a:p>
          <a:p>
            <a:pPr marL="0" indent="0">
              <a:buNone/>
            </a:pPr>
            <a:endParaRPr lang="es-MX" sz="1900" dirty="0" smtClean="0"/>
          </a:p>
          <a:p>
            <a:pPr marL="0" indent="0">
              <a:buNone/>
            </a:pPr>
            <a:endParaRPr lang="es-MX" sz="1900" dirty="0" smtClean="0"/>
          </a:p>
        </p:txBody>
      </p:sp>
      <p:sp>
        <p:nvSpPr>
          <p:cNvPr id="7" name="6 Rectángulo"/>
          <p:cNvSpPr/>
          <p:nvPr/>
        </p:nvSpPr>
        <p:spPr>
          <a:xfrm>
            <a:off x="1397000" y="1764645"/>
            <a:ext cx="7086600" cy="3582520"/>
          </a:xfrm>
          <a:prstGeom prst="rect">
            <a:avLst/>
          </a:prstGeom>
        </p:spPr>
        <p:txBody>
          <a:bodyPr wrap="square">
            <a:spAutoFit/>
          </a:bodyPr>
          <a:lstStyle/>
          <a:p>
            <a:pPr marL="342900" indent="-342900">
              <a:spcBef>
                <a:spcPct val="20000"/>
              </a:spcBef>
              <a:buFont typeface="Arial"/>
              <a:buChar char="•"/>
            </a:pPr>
            <a:r>
              <a:rPr lang="es-MX" dirty="0">
                <a:latin typeface="Arial"/>
                <a:cs typeface="Arial"/>
              </a:rPr>
              <a:t>Durante el mes de mayo se realizará el diagnóstico de información geográfica en Jalisco, en coordinación entre el IIEG e INEGI.</a:t>
            </a:r>
          </a:p>
          <a:p>
            <a:pPr marL="342900" indent="-342900">
              <a:spcBef>
                <a:spcPct val="20000"/>
              </a:spcBef>
              <a:buFont typeface="Arial"/>
              <a:buChar char="•"/>
            </a:pPr>
            <a:r>
              <a:rPr lang="es-MX" dirty="0">
                <a:latin typeface="Arial"/>
                <a:cs typeface="Arial"/>
              </a:rPr>
              <a:t>Con este diagnóstico se estará en posibilidades de avanzar a una siguiente etapa de fortalecimiento estadístico.</a:t>
            </a:r>
          </a:p>
          <a:p>
            <a:pPr marL="342900" indent="-342900">
              <a:spcBef>
                <a:spcPct val="20000"/>
              </a:spcBef>
              <a:buFont typeface="Arial"/>
              <a:buChar char="•"/>
            </a:pPr>
            <a:r>
              <a:rPr lang="es-MX" dirty="0">
                <a:latin typeface="Arial"/>
                <a:cs typeface="Arial"/>
              </a:rPr>
              <a:t>Se avanza en el compromiso estipulado en el Plan Institucional del IIEG  para implementar el Sistema de Explotación de Registro Administrativo</a:t>
            </a:r>
          </a:p>
          <a:p>
            <a:pPr marL="342900" indent="-342900">
              <a:spcBef>
                <a:spcPct val="20000"/>
              </a:spcBef>
              <a:buFont typeface="Arial"/>
              <a:buChar char="•"/>
            </a:pPr>
            <a:r>
              <a:rPr lang="es-MX" dirty="0">
                <a:latin typeface="Arial"/>
                <a:cs typeface="Arial"/>
              </a:rPr>
              <a:t>Objetivo: “Recomendar a las instituciones públicas las políticas de manejo, actualización, mantenimiento, digitalización y sistematización de la información estadística susceptible de ser utilizada por el Instituto</a:t>
            </a:r>
            <a:r>
              <a:rPr lang="es-MX" dirty="0" smtClean="0">
                <a:latin typeface="Arial"/>
                <a:cs typeface="Arial"/>
              </a:rPr>
              <a:t>”.</a:t>
            </a:r>
            <a:endParaRPr lang="es-MX" dirty="0">
              <a:latin typeface="Arial"/>
              <a:cs typeface="Arial"/>
            </a:endParaRPr>
          </a:p>
        </p:txBody>
      </p:sp>
    </p:spTree>
    <p:extLst>
      <p:ext uri="{BB962C8B-B14F-4D97-AF65-F5344CB8AC3E}">
        <p14:creationId xmlns:p14="http://schemas.microsoft.com/office/powerpoint/2010/main" val="1697667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smtClean="0">
                <a:solidFill>
                  <a:srgbClr val="760000"/>
                </a:solidFill>
                <a:latin typeface="Arial"/>
                <a:cs typeface="Arial"/>
              </a:rPr>
              <a:t>6. Open Data y Estrategia Digital Nacional</a:t>
            </a:r>
          </a:p>
        </p:txBody>
      </p:sp>
      <p:sp>
        <p:nvSpPr>
          <p:cNvPr id="3" name="5 Rectángulo"/>
          <p:cNvSpPr/>
          <p:nvPr/>
        </p:nvSpPr>
        <p:spPr>
          <a:xfrm>
            <a:off x="4999306" y="1600900"/>
            <a:ext cx="3677882" cy="4247317"/>
          </a:xfrm>
          <a:prstGeom prst="rect">
            <a:avLst/>
          </a:prstGeom>
        </p:spPr>
        <p:txBody>
          <a:bodyPr wrap="square">
            <a:spAutoFit/>
          </a:bodyPr>
          <a:lstStyle/>
          <a:p>
            <a:pPr algn="just">
              <a:spcBef>
                <a:spcPts val="0"/>
              </a:spcBef>
            </a:pPr>
            <a:r>
              <a:rPr lang="es-ES_tradnl" dirty="0" smtClean="0">
                <a:solidFill>
                  <a:srgbClr val="000000"/>
                </a:solidFill>
                <a:latin typeface="Arial"/>
                <a:cs typeface="Arial"/>
              </a:rPr>
              <a:t>Se gestionó el contacto con la oficina de Presidencia de la República para el tema de Datos abiertos, para poder publicar en el portal</a:t>
            </a:r>
            <a:r>
              <a:rPr lang="es-ES_tradnl" dirty="0" smtClean="0">
                <a:solidFill>
                  <a:srgbClr val="760000"/>
                </a:solidFill>
                <a:latin typeface="Arial"/>
                <a:cs typeface="Arial"/>
              </a:rPr>
              <a:t> </a:t>
            </a:r>
            <a:r>
              <a:rPr lang="es-ES_tradnl" dirty="0" smtClean="0">
                <a:solidFill>
                  <a:srgbClr val="760000"/>
                </a:solidFill>
                <a:latin typeface="Arial"/>
                <a:cs typeface="Arial"/>
                <a:hlinkClick r:id="rId2"/>
              </a:rPr>
              <a:t>www.datos.gob.mx</a:t>
            </a:r>
            <a:r>
              <a:rPr lang="es-ES_tradnl" dirty="0" smtClean="0">
                <a:solidFill>
                  <a:srgbClr val="760000"/>
                </a:solidFill>
                <a:latin typeface="Arial"/>
                <a:cs typeface="Arial"/>
              </a:rPr>
              <a:t> </a:t>
            </a:r>
            <a:r>
              <a:rPr lang="es-ES_tradnl" dirty="0" smtClean="0">
                <a:solidFill>
                  <a:srgbClr val="000000"/>
                </a:solidFill>
                <a:latin typeface="Arial"/>
                <a:cs typeface="Arial"/>
              </a:rPr>
              <a:t>las capas de información con que cuenta el IIEG.</a:t>
            </a:r>
          </a:p>
          <a:p>
            <a:pPr algn="just">
              <a:spcBef>
                <a:spcPts val="0"/>
              </a:spcBef>
            </a:pPr>
            <a:endParaRPr lang="es-ES_tradnl" dirty="0">
              <a:latin typeface="Arial"/>
              <a:cs typeface="Arial"/>
            </a:endParaRPr>
          </a:p>
          <a:p>
            <a:pPr algn="just">
              <a:spcBef>
                <a:spcPts val="0"/>
              </a:spcBef>
            </a:pPr>
            <a:r>
              <a:rPr lang="es-ES_tradnl" dirty="0" smtClean="0">
                <a:latin typeface="Arial"/>
                <a:cs typeface="Arial"/>
              </a:rPr>
              <a:t>Establecimos contacto con:</a:t>
            </a:r>
          </a:p>
          <a:p>
            <a:pPr algn="just">
              <a:spcBef>
                <a:spcPts val="0"/>
              </a:spcBef>
            </a:pPr>
            <a:r>
              <a:rPr lang="es-ES_tradnl" b="1" dirty="0" smtClean="0">
                <a:latin typeface="Arial"/>
                <a:cs typeface="Arial"/>
              </a:rPr>
              <a:t>Jorge Díaz</a:t>
            </a:r>
          </a:p>
          <a:p>
            <a:pPr algn="just">
              <a:spcBef>
                <a:spcPts val="0"/>
              </a:spcBef>
            </a:pPr>
            <a:r>
              <a:rPr lang="es-ES_tradnl" dirty="0" smtClean="0">
                <a:latin typeface="Arial"/>
                <a:cs typeface="Arial"/>
              </a:rPr>
              <a:t>Director de Comunidades</a:t>
            </a:r>
          </a:p>
          <a:p>
            <a:pPr algn="just">
              <a:spcBef>
                <a:spcPts val="0"/>
              </a:spcBef>
            </a:pPr>
            <a:r>
              <a:rPr lang="es-ES_tradnl" dirty="0" smtClean="0">
                <a:latin typeface="Arial"/>
                <a:cs typeface="Arial"/>
              </a:rPr>
              <a:t>Coordinación de Estrategia Digital Nacional</a:t>
            </a:r>
          </a:p>
          <a:p>
            <a:pPr algn="just">
              <a:spcBef>
                <a:spcPts val="0"/>
              </a:spcBef>
            </a:pPr>
            <a:r>
              <a:rPr lang="en-US" dirty="0" smtClean="0">
                <a:latin typeface="Arial"/>
                <a:cs typeface="Arial"/>
              </a:rPr>
              <a:t>P</a:t>
            </a:r>
            <a:r>
              <a:rPr lang="es-ES_tradnl" dirty="0" smtClean="0">
                <a:latin typeface="Arial"/>
                <a:cs typeface="Arial"/>
              </a:rPr>
              <a:t>residencia de la República</a:t>
            </a:r>
          </a:p>
          <a:p>
            <a:pPr algn="just">
              <a:spcBef>
                <a:spcPts val="0"/>
              </a:spcBef>
            </a:pPr>
            <a:endParaRPr lang="es-ES_tradnl" dirty="0">
              <a:latin typeface="Arial"/>
              <a:cs typeface="Arial"/>
            </a:endParaRPr>
          </a:p>
        </p:txBody>
      </p:sp>
      <p:pic>
        <p:nvPicPr>
          <p:cNvPr id="5" name="Picture 4" descr="datosgo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38" y="2065477"/>
            <a:ext cx="4300412" cy="2475723"/>
          </a:xfrm>
          <a:prstGeom prst="rect">
            <a:avLst/>
          </a:prstGeom>
        </p:spPr>
      </p:pic>
    </p:spTree>
    <p:extLst>
      <p:ext uri="{BB962C8B-B14F-4D97-AF65-F5344CB8AC3E}">
        <p14:creationId xmlns:p14="http://schemas.microsoft.com/office/powerpoint/2010/main" val="38248600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sz="2800" b="1" dirty="0" smtClean="0">
                <a:solidFill>
                  <a:srgbClr val="760000"/>
                </a:solidFill>
                <a:latin typeface="Arial"/>
                <a:cs typeface="Arial"/>
              </a:rPr>
              <a:t>Orden del día</a:t>
            </a:r>
          </a:p>
          <a:p>
            <a:pPr marL="457200" lvl="0" indent="-342900">
              <a:buClrTx/>
              <a:buFont typeface="+mj-lt"/>
              <a:buAutoNum type="arabicPeriod"/>
            </a:pPr>
            <a:r>
              <a:rPr lang="es-MX" sz="1800" b="1" dirty="0">
                <a:solidFill>
                  <a:schemeClr val="tx1"/>
                </a:solidFill>
                <a:latin typeface="Arial"/>
                <a:cs typeface="Arial"/>
              </a:rPr>
              <a:t>Registro de asistencia de miembros de la junta.</a:t>
            </a:r>
            <a:endParaRPr lang="en-US" sz="1800" dirty="0">
              <a:solidFill>
                <a:schemeClr val="tx1"/>
              </a:solidFill>
              <a:latin typeface="Arial"/>
              <a:cs typeface="Arial"/>
            </a:endParaRPr>
          </a:p>
          <a:p>
            <a:pPr marL="457200" lvl="0" indent="-342900">
              <a:buClrTx/>
              <a:buFont typeface="+mj-lt"/>
              <a:buAutoNum type="arabicPeriod"/>
            </a:pPr>
            <a:r>
              <a:rPr lang="es-MX" sz="1800" b="1" dirty="0">
                <a:solidFill>
                  <a:schemeClr val="tx1"/>
                </a:solidFill>
                <a:latin typeface="Arial"/>
                <a:cs typeface="Arial"/>
              </a:rPr>
              <a:t>Declaratoria de quórum legal.</a:t>
            </a:r>
            <a:endParaRPr lang="en-US" sz="1800" dirty="0">
              <a:solidFill>
                <a:schemeClr val="tx1"/>
              </a:solidFill>
              <a:latin typeface="Arial"/>
              <a:cs typeface="Arial"/>
            </a:endParaRPr>
          </a:p>
          <a:p>
            <a:pPr marL="457200" lvl="0" indent="-342900">
              <a:buClrTx/>
              <a:buFont typeface="+mj-lt"/>
              <a:buAutoNum type="arabicPeriod"/>
            </a:pPr>
            <a:r>
              <a:rPr lang="es-MX" sz="1800" b="1" dirty="0">
                <a:solidFill>
                  <a:schemeClr val="tx1"/>
                </a:solidFill>
                <a:latin typeface="Arial"/>
                <a:cs typeface="Arial"/>
              </a:rPr>
              <a:t>Aprobación del orden del día. </a:t>
            </a:r>
            <a:endParaRPr lang="en-US" sz="1800" dirty="0">
              <a:solidFill>
                <a:schemeClr val="tx1"/>
              </a:solidFill>
              <a:latin typeface="Arial"/>
              <a:cs typeface="Arial"/>
            </a:endParaRPr>
          </a:p>
          <a:p>
            <a:pPr marL="457200" lvl="0" indent="-342900">
              <a:buClrTx/>
              <a:buFont typeface="+mj-lt"/>
              <a:buAutoNum type="arabicPeriod"/>
            </a:pPr>
            <a:r>
              <a:rPr lang="es-MX" sz="1800" b="1" dirty="0">
                <a:solidFill>
                  <a:schemeClr val="tx1"/>
                </a:solidFill>
                <a:latin typeface="Arial"/>
                <a:cs typeface="Arial"/>
              </a:rPr>
              <a:t>Seguimiento a acuerdos de la sesión anterior.</a:t>
            </a:r>
            <a:endParaRPr lang="en-US" sz="1800" dirty="0">
              <a:solidFill>
                <a:schemeClr val="tx1"/>
              </a:solidFill>
              <a:latin typeface="Arial"/>
              <a:cs typeface="Arial"/>
            </a:endParaRPr>
          </a:p>
          <a:p>
            <a:pPr marL="457200" lvl="0" indent="-342900">
              <a:buClrTx/>
              <a:buFont typeface="+mj-lt"/>
              <a:buAutoNum type="arabicPeriod"/>
            </a:pPr>
            <a:r>
              <a:rPr lang="es-MX" sz="1800" b="1" dirty="0">
                <a:solidFill>
                  <a:schemeClr val="tx1"/>
                </a:solidFill>
                <a:latin typeface="Arial"/>
                <a:cs typeface="Arial"/>
              </a:rPr>
              <a:t>Presentación de proyectos INEGI.</a:t>
            </a:r>
            <a:endParaRPr lang="en-US" sz="1800" dirty="0">
              <a:solidFill>
                <a:schemeClr val="tx1"/>
              </a:solidFill>
              <a:latin typeface="Arial"/>
              <a:cs typeface="Arial"/>
            </a:endParaRPr>
          </a:p>
          <a:p>
            <a:pPr marL="457200" lvl="0" indent="-342900">
              <a:buClrTx/>
              <a:buFont typeface="+mj-lt"/>
              <a:buAutoNum type="arabicPeriod"/>
            </a:pPr>
            <a:r>
              <a:rPr lang="es-MX" sz="1800" b="1" dirty="0">
                <a:solidFill>
                  <a:schemeClr val="tx1"/>
                </a:solidFill>
                <a:latin typeface="Arial"/>
                <a:cs typeface="Arial"/>
              </a:rPr>
              <a:t>Open Data y Estrategia Digital Nacional.</a:t>
            </a:r>
            <a:endParaRPr lang="en-US" sz="1800" dirty="0">
              <a:solidFill>
                <a:schemeClr val="tx1"/>
              </a:solidFill>
              <a:latin typeface="Arial"/>
              <a:cs typeface="Arial"/>
            </a:endParaRPr>
          </a:p>
          <a:p>
            <a:pPr marL="457200" lvl="0" indent="-342900">
              <a:buClrTx/>
              <a:buFont typeface="+mj-lt"/>
              <a:buAutoNum type="arabicPeriod"/>
            </a:pPr>
            <a:r>
              <a:rPr lang="es-MX" sz="1800" b="1" dirty="0">
                <a:solidFill>
                  <a:schemeClr val="tx1"/>
                </a:solidFill>
                <a:latin typeface="Arial"/>
                <a:cs typeface="Arial"/>
              </a:rPr>
              <a:t>Aprobación de transferencias de partidas para adecuaciones     presupuestales. </a:t>
            </a:r>
            <a:endParaRPr lang="en-US" sz="1800" dirty="0">
              <a:solidFill>
                <a:schemeClr val="tx1"/>
              </a:solidFill>
              <a:latin typeface="Arial"/>
              <a:cs typeface="Arial"/>
            </a:endParaRPr>
          </a:p>
          <a:p>
            <a:pPr marL="457200" lvl="0" indent="-342900">
              <a:buClrTx/>
              <a:buFont typeface="+mj-lt"/>
              <a:buAutoNum type="arabicPeriod"/>
            </a:pPr>
            <a:r>
              <a:rPr lang="es-MX" sz="1800" b="1" dirty="0">
                <a:solidFill>
                  <a:schemeClr val="tx1"/>
                </a:solidFill>
                <a:latin typeface="Arial"/>
                <a:cs typeface="Arial"/>
              </a:rPr>
              <a:t>Aprobación para la disposición de remanentes financieros en proyectos concluidos: JICOSUR; JISOC; Vectorización.</a:t>
            </a:r>
            <a:endParaRPr lang="en-US" sz="1800" dirty="0">
              <a:solidFill>
                <a:schemeClr val="tx1"/>
              </a:solidFill>
              <a:latin typeface="Arial"/>
              <a:cs typeface="Arial"/>
            </a:endParaRPr>
          </a:p>
          <a:p>
            <a:pPr marL="457200" lvl="0" indent="-342900">
              <a:buClrTx/>
              <a:buFont typeface="+mj-lt"/>
              <a:buAutoNum type="arabicPeriod"/>
            </a:pPr>
            <a:r>
              <a:rPr lang="es-MX" sz="1800" b="1" dirty="0">
                <a:solidFill>
                  <a:schemeClr val="tx1"/>
                </a:solidFill>
                <a:latin typeface="Arial"/>
                <a:cs typeface="Arial"/>
              </a:rPr>
              <a:t>Aprobación del Programa de Austeridad y Ahorro del IIEG.</a:t>
            </a:r>
            <a:endParaRPr lang="en-US" sz="1800" dirty="0">
              <a:solidFill>
                <a:schemeClr val="tx1"/>
              </a:solidFill>
              <a:latin typeface="Arial"/>
              <a:cs typeface="Arial"/>
            </a:endParaRPr>
          </a:p>
          <a:p>
            <a:pPr marL="457200" lvl="0" indent="-342900">
              <a:buClrTx/>
              <a:buFont typeface="+mj-lt"/>
              <a:buAutoNum type="arabicPeriod"/>
            </a:pPr>
            <a:r>
              <a:rPr lang="es-MX" sz="1800" b="1" dirty="0">
                <a:solidFill>
                  <a:schemeClr val="tx1"/>
                </a:solidFill>
                <a:latin typeface="Arial"/>
                <a:cs typeface="Arial"/>
              </a:rPr>
              <a:t>Presentación del programa de </a:t>
            </a:r>
            <a:r>
              <a:rPr lang="es-MX" sz="1800" b="1" dirty="0" smtClean="0">
                <a:solidFill>
                  <a:schemeClr val="tx1"/>
                </a:solidFill>
                <a:latin typeface="Arial"/>
                <a:cs typeface="Arial"/>
              </a:rPr>
              <a:t>optimización</a:t>
            </a:r>
            <a:r>
              <a:rPr lang="es-MX" sz="1800" b="1" dirty="0">
                <a:solidFill>
                  <a:schemeClr val="tx1"/>
                </a:solidFill>
                <a:latin typeface="Arial"/>
                <a:cs typeface="Arial"/>
              </a:rPr>
              <a:t>.</a:t>
            </a:r>
            <a:endParaRPr lang="en-US" sz="1800" dirty="0">
              <a:solidFill>
                <a:schemeClr val="tx1"/>
              </a:solidFill>
              <a:latin typeface="Arial"/>
              <a:cs typeface="Arial"/>
            </a:endParaRPr>
          </a:p>
          <a:p>
            <a:pPr marL="457200" lvl="0" indent="-342900">
              <a:buClrTx/>
              <a:buFont typeface="+mj-lt"/>
              <a:buAutoNum type="arabicPeriod"/>
            </a:pPr>
            <a:r>
              <a:rPr lang="es-MX" sz="1800" b="1" dirty="0">
                <a:solidFill>
                  <a:schemeClr val="tx1"/>
                </a:solidFill>
                <a:latin typeface="Arial"/>
                <a:cs typeface="Arial"/>
              </a:rPr>
              <a:t>Aprobación del Reglamento de Austeridad del IIEG</a:t>
            </a:r>
            <a:r>
              <a:rPr lang="es-MX" sz="1800" b="1" dirty="0" smtClean="0">
                <a:solidFill>
                  <a:schemeClr val="tx1"/>
                </a:solidFill>
                <a:latin typeface="Arial"/>
                <a:cs typeface="Arial"/>
              </a:rPr>
              <a:t>.</a:t>
            </a:r>
            <a:endParaRPr lang="en-US" sz="1800" dirty="0">
              <a:solidFill>
                <a:schemeClr val="tx1"/>
              </a:solidFill>
              <a:latin typeface="Arial"/>
              <a:cs typeface="Arial"/>
            </a:endParaRPr>
          </a:p>
        </p:txBody>
      </p:sp>
    </p:spTree>
    <p:extLst>
      <p:ext uri="{BB962C8B-B14F-4D97-AF65-F5344CB8AC3E}">
        <p14:creationId xmlns:p14="http://schemas.microsoft.com/office/powerpoint/2010/main" val="16258352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smtClean="0">
                <a:solidFill>
                  <a:srgbClr val="760000"/>
                </a:solidFill>
                <a:latin typeface="Arial"/>
                <a:cs typeface="Arial"/>
              </a:rPr>
              <a:t>6. Open Data y Estrategia Digital Nacional</a:t>
            </a:r>
          </a:p>
        </p:txBody>
      </p:sp>
      <p:pic>
        <p:nvPicPr>
          <p:cNvPr id="2" name="Picture 1" descr="datosgo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638" y="2065477"/>
            <a:ext cx="4232854" cy="2436831"/>
          </a:xfrm>
          <a:prstGeom prst="rect">
            <a:avLst/>
          </a:prstGeom>
        </p:spPr>
      </p:pic>
      <p:sp>
        <p:nvSpPr>
          <p:cNvPr id="5" name="TextBox 4"/>
          <p:cNvSpPr txBox="1"/>
          <p:nvPr/>
        </p:nvSpPr>
        <p:spPr>
          <a:xfrm>
            <a:off x="4972283" y="1499607"/>
            <a:ext cx="3704906" cy="3970318"/>
          </a:xfrm>
          <a:prstGeom prst="rect">
            <a:avLst/>
          </a:prstGeom>
          <a:noFill/>
        </p:spPr>
        <p:txBody>
          <a:bodyPr wrap="square" rtlCol="0">
            <a:spAutoFit/>
          </a:bodyPr>
          <a:lstStyle/>
          <a:p>
            <a:pPr algn="just">
              <a:spcBef>
                <a:spcPts val="0"/>
              </a:spcBef>
            </a:pPr>
            <a:r>
              <a:rPr lang="es-ES_tradnl" dirty="0">
                <a:latin typeface="Arial"/>
                <a:cs typeface="Arial"/>
              </a:rPr>
              <a:t>Por tratarse de una estrategia Nacional, es conveniente que exista un s</a:t>
            </a:r>
            <a:r>
              <a:rPr lang="en-US" dirty="0">
                <a:latin typeface="Arial"/>
                <a:cs typeface="Arial"/>
              </a:rPr>
              <a:t>o</a:t>
            </a:r>
            <a:r>
              <a:rPr lang="es-ES_tradnl" dirty="0">
                <a:latin typeface="Arial"/>
                <a:cs typeface="Arial"/>
              </a:rPr>
              <a:t>lo contacto de enlace por estado, que se encargue de la coordinación de la información.  Y después de una conferencia entre IIEG, SUBSEPLAN y DTI</a:t>
            </a:r>
          </a:p>
          <a:p>
            <a:pPr algn="just">
              <a:spcBef>
                <a:spcPts val="0"/>
              </a:spcBef>
            </a:pPr>
            <a:endParaRPr lang="es-ES_tradnl" dirty="0">
              <a:latin typeface="Arial"/>
              <a:cs typeface="Arial"/>
            </a:endParaRPr>
          </a:p>
          <a:p>
            <a:pPr algn="just">
              <a:spcBef>
                <a:spcPts val="0"/>
              </a:spcBef>
            </a:pPr>
            <a:r>
              <a:rPr lang="es-ES_tradnl" dirty="0">
                <a:latin typeface="Arial"/>
                <a:cs typeface="Arial"/>
              </a:rPr>
              <a:t>Se determinó que el Contacto en Jalisco sea</a:t>
            </a:r>
          </a:p>
          <a:p>
            <a:pPr algn="just">
              <a:spcBef>
                <a:spcPts val="0"/>
              </a:spcBef>
            </a:pPr>
            <a:r>
              <a:rPr lang="es-ES_tradnl" b="1" dirty="0">
                <a:latin typeface="Arial"/>
                <a:cs typeface="Arial"/>
              </a:rPr>
              <a:t>El Ing. León Felipe Rodríguez</a:t>
            </a:r>
          </a:p>
          <a:p>
            <a:pPr algn="just">
              <a:spcBef>
                <a:spcPts val="0"/>
              </a:spcBef>
            </a:pPr>
            <a:r>
              <a:rPr lang="es-ES_tradnl" dirty="0">
                <a:latin typeface="Arial"/>
                <a:cs typeface="Arial"/>
              </a:rPr>
              <a:t>Director General de Tecnologías de la Información de Gobierno del </a:t>
            </a:r>
            <a:r>
              <a:rPr lang="es-ES_tradnl" dirty="0" smtClean="0">
                <a:latin typeface="Arial"/>
                <a:cs typeface="Arial"/>
              </a:rPr>
              <a:t>Estado</a:t>
            </a:r>
            <a:r>
              <a:rPr lang="es-ES_tradnl" dirty="0" smtClean="0">
                <a:solidFill>
                  <a:srgbClr val="760000"/>
                </a:solidFill>
                <a:latin typeface="Arial"/>
                <a:cs typeface="Arial"/>
              </a:rPr>
              <a:t>.</a:t>
            </a:r>
            <a:endParaRPr lang="es-ES_tradnl" dirty="0">
              <a:latin typeface="Arial"/>
              <a:cs typeface="Arial"/>
            </a:endParaRPr>
          </a:p>
        </p:txBody>
      </p:sp>
    </p:spTree>
    <p:extLst>
      <p:ext uri="{BB962C8B-B14F-4D97-AF65-F5344CB8AC3E}">
        <p14:creationId xmlns:p14="http://schemas.microsoft.com/office/powerpoint/2010/main" val="773048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smtClean="0">
                <a:solidFill>
                  <a:srgbClr val="760000"/>
                </a:solidFill>
                <a:latin typeface="Arial"/>
                <a:cs typeface="Arial"/>
              </a:rPr>
              <a:t>6. Open Data y Estrategia Digital Nacional</a:t>
            </a:r>
          </a:p>
        </p:txBody>
      </p:sp>
      <p:sp>
        <p:nvSpPr>
          <p:cNvPr id="5" name="TextBox 4"/>
          <p:cNvSpPr txBox="1"/>
          <p:nvPr/>
        </p:nvSpPr>
        <p:spPr>
          <a:xfrm>
            <a:off x="4972283" y="1754536"/>
            <a:ext cx="3704906" cy="3416320"/>
          </a:xfrm>
          <a:prstGeom prst="rect">
            <a:avLst/>
          </a:prstGeom>
          <a:noFill/>
        </p:spPr>
        <p:txBody>
          <a:bodyPr wrap="square" rtlCol="0">
            <a:spAutoFit/>
          </a:bodyPr>
          <a:lstStyle/>
          <a:p>
            <a:pPr algn="just">
              <a:spcBef>
                <a:spcPts val="0"/>
              </a:spcBef>
            </a:pPr>
            <a:r>
              <a:rPr lang="es-ES_tradnl" dirty="0" smtClean="0">
                <a:latin typeface="Arial"/>
                <a:cs typeface="Arial"/>
              </a:rPr>
              <a:t>Acordado lo anterior, el siguiente paso es que el Ing. León Felipe nos capacite en el uso de la plataforma denominada: </a:t>
            </a:r>
            <a:r>
              <a:rPr lang="es-ES_tradnl" dirty="0" smtClean="0">
                <a:latin typeface="Arial"/>
                <a:cs typeface="Arial"/>
                <a:hlinkClick r:id="rId2"/>
              </a:rPr>
              <a:t>www.datos.jalisco.gob.mx</a:t>
            </a:r>
            <a:r>
              <a:rPr lang="es-ES_tradnl" dirty="0" smtClean="0">
                <a:latin typeface="Arial"/>
                <a:cs typeface="Arial"/>
              </a:rPr>
              <a:t> para cargar la información correspondiente en el sitio con base en un proyecto piloto aún por definir.</a:t>
            </a:r>
          </a:p>
          <a:p>
            <a:pPr algn="just">
              <a:spcBef>
                <a:spcPts val="0"/>
              </a:spcBef>
            </a:pPr>
            <a:endParaRPr lang="es-ES_tradnl" dirty="0">
              <a:latin typeface="Arial"/>
              <a:cs typeface="Arial"/>
            </a:endParaRPr>
          </a:p>
          <a:p>
            <a:pPr algn="just">
              <a:spcBef>
                <a:spcPts val="0"/>
              </a:spcBef>
            </a:pPr>
            <a:r>
              <a:rPr lang="es-ES_tradnl" dirty="0" smtClean="0">
                <a:latin typeface="Arial"/>
                <a:cs typeface="Arial"/>
              </a:rPr>
              <a:t>Y posteriormente se replique en la</a:t>
            </a:r>
          </a:p>
          <a:p>
            <a:pPr algn="just">
              <a:spcBef>
                <a:spcPts val="0"/>
              </a:spcBef>
            </a:pPr>
            <a:r>
              <a:rPr lang="en-US" dirty="0">
                <a:latin typeface="Arial"/>
                <a:cs typeface="Arial"/>
              </a:rPr>
              <a:t>p</a:t>
            </a:r>
            <a:r>
              <a:rPr lang="es-ES_tradnl" dirty="0" err="1" smtClean="0">
                <a:latin typeface="Arial"/>
                <a:cs typeface="Arial"/>
              </a:rPr>
              <a:t>ágina</a:t>
            </a:r>
            <a:r>
              <a:rPr lang="es-ES_tradnl" dirty="0" smtClean="0">
                <a:latin typeface="Arial"/>
                <a:cs typeface="Arial"/>
              </a:rPr>
              <a:t> de Presidencia.</a:t>
            </a:r>
            <a:endParaRPr lang="es-ES_tradnl" dirty="0">
              <a:latin typeface="Arial"/>
              <a:cs typeface="Arial"/>
            </a:endParaRPr>
          </a:p>
        </p:txBody>
      </p:sp>
      <p:pic>
        <p:nvPicPr>
          <p:cNvPr id="3" name="Picture 2" descr="datos jalis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38" y="2236311"/>
            <a:ext cx="4284411" cy="2356426"/>
          </a:xfrm>
          <a:prstGeom prst="rect">
            <a:avLst/>
          </a:prstGeom>
        </p:spPr>
      </p:pic>
    </p:spTree>
    <p:extLst>
      <p:ext uri="{BB962C8B-B14F-4D97-AF65-F5344CB8AC3E}">
        <p14:creationId xmlns:p14="http://schemas.microsoft.com/office/powerpoint/2010/main" val="344538937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indent="0">
              <a:buNone/>
            </a:pPr>
            <a:r>
              <a:rPr lang="es-ES" b="1" dirty="0" smtClean="0">
                <a:solidFill>
                  <a:srgbClr val="760000"/>
                </a:solidFill>
                <a:latin typeface="Arial"/>
                <a:cs typeface="Arial"/>
              </a:rPr>
              <a:t>7. </a:t>
            </a:r>
            <a:r>
              <a:rPr lang="es-MX" b="1" dirty="0">
                <a:solidFill>
                  <a:srgbClr val="760000"/>
                </a:solidFill>
                <a:latin typeface="Arial"/>
                <a:cs typeface="Arial"/>
              </a:rPr>
              <a:t>Aprobación de transferencias de partidas para adecuaciones </a:t>
            </a:r>
            <a:r>
              <a:rPr lang="es-MX" b="1" dirty="0" smtClean="0">
                <a:solidFill>
                  <a:srgbClr val="760000"/>
                </a:solidFill>
                <a:latin typeface="Arial"/>
                <a:cs typeface="Arial"/>
              </a:rPr>
              <a:t>presupuestales.</a:t>
            </a:r>
            <a:endParaRPr lang="es-ES" sz="2800" b="1" dirty="0" smtClean="0">
              <a:solidFill>
                <a:srgbClr val="760000"/>
              </a:solidFill>
              <a:latin typeface="Arial"/>
              <a:cs typeface="Arial"/>
            </a:endParaRPr>
          </a:p>
        </p:txBody>
      </p:sp>
    </p:spTree>
    <p:extLst>
      <p:ext uri="{BB962C8B-B14F-4D97-AF65-F5344CB8AC3E}">
        <p14:creationId xmlns:p14="http://schemas.microsoft.com/office/powerpoint/2010/main" val="1535810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6" y="768349"/>
            <a:ext cx="7059544"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lvl="0" indent="0" algn="just">
              <a:buClrTx/>
              <a:buNone/>
            </a:pPr>
            <a:r>
              <a:rPr lang="es-ES" b="1" dirty="0">
                <a:solidFill>
                  <a:srgbClr val="760000"/>
                </a:solidFill>
                <a:latin typeface="Arial"/>
                <a:cs typeface="Arial"/>
              </a:rPr>
              <a:t>8</a:t>
            </a:r>
            <a:r>
              <a:rPr lang="es-ES" b="1" dirty="0" smtClean="0">
                <a:solidFill>
                  <a:srgbClr val="760000"/>
                </a:solidFill>
                <a:latin typeface="Arial"/>
                <a:cs typeface="Arial"/>
              </a:rPr>
              <a:t>. </a:t>
            </a:r>
            <a:r>
              <a:rPr lang="es-MX" b="1" dirty="0">
                <a:solidFill>
                  <a:srgbClr val="760000"/>
                </a:solidFill>
                <a:latin typeface="Arial"/>
                <a:cs typeface="Arial"/>
              </a:rPr>
              <a:t>Aprobación para la disposición de remanentes financieros en proyectos </a:t>
            </a:r>
            <a:r>
              <a:rPr lang="es-MX" b="1" dirty="0" smtClean="0">
                <a:solidFill>
                  <a:srgbClr val="760000"/>
                </a:solidFill>
                <a:latin typeface="Arial"/>
                <a:cs typeface="Arial"/>
              </a:rPr>
              <a:t>concluidos</a:t>
            </a:r>
          </a:p>
          <a:p>
            <a:pPr marL="114300" lvl="0" indent="0" algn="just">
              <a:buClrTx/>
              <a:buNone/>
            </a:pPr>
            <a:endParaRPr lang="es-MX" b="1" dirty="0">
              <a:solidFill>
                <a:srgbClr val="760000"/>
              </a:solidFill>
              <a:latin typeface="Arial"/>
              <a:cs typeface="Arial"/>
            </a:endParaRPr>
          </a:p>
          <a:p>
            <a:pPr marL="114300" lvl="0" indent="0" algn="just">
              <a:buClrTx/>
              <a:buNone/>
            </a:pPr>
            <a:r>
              <a:rPr lang="es-MX" dirty="0" smtClean="0">
                <a:solidFill>
                  <a:schemeClr val="tx1"/>
                </a:solidFill>
                <a:latin typeface="Arial"/>
                <a:cs typeface="Arial"/>
              </a:rPr>
              <a:t>· Presentación de Proyectos</a:t>
            </a:r>
          </a:p>
          <a:p>
            <a:pPr marL="114300" lvl="0" indent="0" algn="just">
              <a:buClrTx/>
              <a:buNone/>
            </a:pPr>
            <a:r>
              <a:rPr lang="es-MX" dirty="0" smtClean="0">
                <a:solidFill>
                  <a:schemeClr val="tx1"/>
                </a:solidFill>
                <a:latin typeface="Arial"/>
                <a:cs typeface="Arial"/>
              </a:rPr>
              <a:t>· Presentación de Recursos financieros</a:t>
            </a:r>
            <a:endParaRPr lang="en-US" dirty="0">
              <a:solidFill>
                <a:schemeClr val="tx1"/>
              </a:solidFill>
              <a:latin typeface="Arial"/>
              <a:cs typeface="Arial"/>
            </a:endParaRPr>
          </a:p>
        </p:txBody>
      </p:sp>
    </p:spTree>
    <p:extLst>
      <p:ext uri="{BB962C8B-B14F-4D97-AF65-F5344CB8AC3E}">
        <p14:creationId xmlns:p14="http://schemas.microsoft.com/office/powerpoint/2010/main" val="124078704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1" y="6056"/>
            <a:ext cx="9133911" cy="6849064"/>
          </a:xfrm>
          <a:prstGeom prst="rect">
            <a:avLst/>
          </a:prstGeom>
          <a:noFill/>
          <a:ln w="9525">
            <a:noFill/>
            <a:miter lim="800000"/>
            <a:headEnd/>
            <a:tailEnd/>
          </a:ln>
          <a:effectLst/>
        </p:spPr>
      </p:pic>
      <p:sp>
        <p:nvSpPr>
          <p:cNvPr id="2" name="Text Box 11"/>
          <p:cNvSpPr txBox="1">
            <a:spLocks noChangeArrowheads="1"/>
          </p:cNvSpPr>
          <p:nvPr/>
        </p:nvSpPr>
        <p:spPr bwMode="auto">
          <a:xfrm>
            <a:off x="3338514" y="692696"/>
            <a:ext cx="5253120" cy="5631906"/>
          </a:xfrm>
          <a:prstGeom prst="rect">
            <a:avLst/>
          </a:prstGeom>
          <a:noFill/>
          <a:ln w="9525">
            <a:noFill/>
            <a:miter lim="800000"/>
            <a:headEnd/>
            <a:tailEnd/>
          </a:ln>
        </p:spPr>
        <p:txBody>
          <a:bodyPr lIns="102401" tIns="51201" rIns="102401" bIns="51201" anchor="ctr"/>
          <a:lstStyle/>
          <a:p>
            <a:pPr>
              <a:buClr>
                <a:srgbClr val="CCCC00"/>
              </a:buClr>
            </a:pPr>
            <a:r>
              <a:rPr lang="es-MX" sz="1600" b="1" dirty="0">
                <a:solidFill>
                  <a:srgbClr val="FFFFFF"/>
                </a:solidFill>
                <a:latin typeface="Arial"/>
                <a:cs typeface="Arial"/>
              </a:rPr>
              <a:t>“SISTEMA  DE INFORMACIÓN GEOGRAFICA PARA LA LOCALIZACIÓN DE SITIOS PRIORITARIOS PARA LA  DISPOSICION FINAL DE RESIDUOS SÓLIDOS URBANOS, EN EL CONTEXTO DEL PROGRAMA INTERMUNICIPAL PARA LA PREVENCION Y GESTION INTEGRAL DE RESIDUOS SOLIDOS,  DE LA JUNTA INTERMUNICIPAL DE MEDIO AMBIENTE DE LA COSTA SUR (PIPGIRS)”</a:t>
            </a:r>
            <a:endParaRPr lang="es-ES_tradnl" sz="1600" dirty="0">
              <a:solidFill>
                <a:srgbClr val="FFFFFF"/>
              </a:solidFill>
              <a:latin typeface="Arial"/>
              <a:cs typeface="Arial"/>
            </a:endParaRPr>
          </a:p>
        </p:txBody>
      </p:sp>
      <p:pic>
        <p:nvPicPr>
          <p:cNvPr id="4" name="Imagen 3" descr="flech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3284984"/>
            <a:ext cx="445910" cy="445910"/>
          </a:xfrm>
          <a:prstGeom prst="rect">
            <a:avLst/>
          </a:prstGeom>
        </p:spPr>
      </p:pic>
    </p:spTree>
    <p:extLst>
      <p:ext uri="{BB962C8B-B14F-4D97-AF65-F5344CB8AC3E}">
        <p14:creationId xmlns:p14="http://schemas.microsoft.com/office/powerpoint/2010/main" val="1489851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52539" y="857250"/>
            <a:ext cx="6678451" cy="515161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buNone/>
            </a:pPr>
            <a:r>
              <a:rPr lang="es-MX" sz="1800" b="1" dirty="0" smtClean="0">
                <a:solidFill>
                  <a:srgbClr val="800000"/>
                </a:solidFill>
                <a:latin typeface="Arial"/>
                <a:cs typeface="Arial"/>
              </a:rPr>
              <a:t>Resultados</a:t>
            </a:r>
            <a:endParaRPr lang="es-MX" sz="1800" b="1" dirty="0">
              <a:solidFill>
                <a:srgbClr val="800000"/>
              </a:solidFill>
              <a:latin typeface="Arial"/>
              <a:cs typeface="Arial"/>
            </a:endParaRPr>
          </a:p>
          <a:p>
            <a:pPr marL="0" indent="0" algn="just">
              <a:buNone/>
            </a:pPr>
            <a:r>
              <a:rPr lang="es-MX" sz="1800" dirty="0" smtClean="0">
                <a:solidFill>
                  <a:schemeClr val="tx1"/>
                </a:solidFill>
                <a:latin typeface="Arial"/>
                <a:cs typeface="Arial"/>
              </a:rPr>
              <a:t>El SIG JICOSUR consiste en una serie de archivos shape que permiten hacer un análisis de los sitos potenciales para la disposición final de residuos solidos urbanos, además se realizo un análisis de los vertederos actuales y si estos cumplen con la NOM-083-SEMARNAT-2003. </a:t>
            </a:r>
          </a:p>
        </p:txBody>
      </p:sp>
      <p:sp>
        <p:nvSpPr>
          <p:cNvPr id="2" name="Marcador de número de diapositiva 1"/>
          <p:cNvSpPr>
            <a:spLocks noGrp="1"/>
          </p:cNvSpPr>
          <p:nvPr>
            <p:ph type="sldNum" sz="quarter" idx="12"/>
          </p:nvPr>
        </p:nvSpPr>
        <p:spPr/>
        <p:txBody>
          <a:bodyPr/>
          <a:lstStyle/>
          <a:p>
            <a:fld id="{C65E17D6-94DF-F542-8C90-85399E536F70}" type="slidenum">
              <a:rPr lang="en-US" smtClean="0"/>
              <a:t>35</a:t>
            </a:fld>
            <a:endParaRPr lang="en-US"/>
          </a:p>
        </p:txBody>
      </p:sp>
      <p:pic>
        <p:nvPicPr>
          <p:cNvPr id="5" name="Imagen 4" descr="flech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671" y="879970"/>
            <a:ext cx="355601" cy="355601"/>
          </a:xfrm>
          <a:prstGeom prst="rect">
            <a:avLst/>
          </a:prstGeom>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762" t="10412" r="69869" b="4527"/>
          <a:stretch/>
        </p:blipFill>
        <p:spPr bwMode="auto">
          <a:xfrm>
            <a:off x="1369049" y="2785724"/>
            <a:ext cx="2500604" cy="3263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59649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52539" y="857250"/>
            <a:ext cx="6774294" cy="515161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buNone/>
            </a:pPr>
            <a:r>
              <a:rPr lang="es-MX" sz="1800" b="1" dirty="0" smtClean="0">
                <a:solidFill>
                  <a:srgbClr val="800000"/>
                </a:solidFill>
                <a:latin typeface="Arial"/>
                <a:cs typeface="Arial"/>
              </a:rPr>
              <a:t>Resultados</a:t>
            </a:r>
            <a:endParaRPr lang="es-MX" sz="1800" b="1" dirty="0">
              <a:solidFill>
                <a:srgbClr val="800000"/>
              </a:solidFill>
              <a:latin typeface="Arial"/>
              <a:cs typeface="Arial"/>
            </a:endParaRPr>
          </a:p>
          <a:p>
            <a:pPr marL="0" indent="0" algn="just">
              <a:buNone/>
            </a:pPr>
            <a:r>
              <a:rPr lang="es-MX" sz="1800" dirty="0" smtClean="0">
                <a:solidFill>
                  <a:schemeClr val="tx1"/>
                </a:solidFill>
                <a:latin typeface="Arial"/>
                <a:cs typeface="Arial"/>
              </a:rPr>
              <a:t>Este sistema permitirá a los municipios que integran la </a:t>
            </a:r>
            <a:r>
              <a:rPr lang="es-MX" sz="1800" dirty="0">
                <a:solidFill>
                  <a:schemeClr val="tx1"/>
                </a:solidFill>
                <a:latin typeface="Arial"/>
                <a:cs typeface="Arial"/>
              </a:rPr>
              <a:t>JICOSUR (Villa Purificación, Casimiro Castillo, Cuautitlán de García Barragán, La Huerta, Cihuatlán y </a:t>
            </a:r>
            <a:r>
              <a:rPr lang="es-MX" sz="1800" dirty="0" smtClean="0">
                <a:solidFill>
                  <a:schemeClr val="tx1"/>
                </a:solidFill>
                <a:latin typeface="Arial"/>
                <a:cs typeface="Arial"/>
              </a:rPr>
              <a:t>Tomatlán) en conjunto con la junta</a:t>
            </a:r>
            <a:r>
              <a:rPr lang="es-MX" sz="1800" dirty="0">
                <a:solidFill>
                  <a:schemeClr val="tx1"/>
                </a:solidFill>
                <a:latin typeface="Arial"/>
                <a:cs typeface="Arial"/>
              </a:rPr>
              <a:t>, elaborar  su </a:t>
            </a:r>
            <a:r>
              <a:rPr lang="es-MX" sz="1800" dirty="0" smtClean="0">
                <a:solidFill>
                  <a:schemeClr val="tx1"/>
                </a:solidFill>
                <a:latin typeface="Arial"/>
                <a:cs typeface="Arial"/>
              </a:rPr>
              <a:t>Programa Intermunicipal para la Prevención y Gestión integral de residuos solidos.</a:t>
            </a:r>
          </a:p>
          <a:p>
            <a:pPr marL="0" indent="0">
              <a:buNone/>
            </a:pPr>
            <a:endParaRPr lang="es-MX" sz="1400" dirty="0">
              <a:solidFill>
                <a:schemeClr val="tx1"/>
              </a:solidFill>
              <a:latin typeface="Arial"/>
              <a:cs typeface="Arial"/>
            </a:endParaRPr>
          </a:p>
          <a:p>
            <a:pPr marL="0" indent="0"/>
            <a:endParaRPr lang="es-MX" sz="1800" dirty="0" smtClean="0">
              <a:solidFill>
                <a:schemeClr val="tx1"/>
              </a:solidFill>
              <a:latin typeface="Arial"/>
              <a:cs typeface="Arial"/>
            </a:endParaRPr>
          </a:p>
        </p:txBody>
      </p:sp>
      <p:sp>
        <p:nvSpPr>
          <p:cNvPr id="2" name="Marcador de número de diapositiva 1"/>
          <p:cNvSpPr>
            <a:spLocks noGrp="1"/>
          </p:cNvSpPr>
          <p:nvPr>
            <p:ph type="sldNum" sz="quarter" idx="12"/>
          </p:nvPr>
        </p:nvSpPr>
        <p:spPr/>
        <p:txBody>
          <a:bodyPr/>
          <a:lstStyle/>
          <a:p>
            <a:fld id="{C65E17D6-94DF-F542-8C90-85399E536F70}" type="slidenum">
              <a:rPr lang="en-US" smtClean="0"/>
              <a:t>36</a:t>
            </a:fld>
            <a:endParaRPr lang="en-US"/>
          </a:p>
        </p:txBody>
      </p:sp>
      <p:pic>
        <p:nvPicPr>
          <p:cNvPr id="5" name="Imagen 4" descr="flech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671" y="879970"/>
            <a:ext cx="355601" cy="355601"/>
          </a:xfrm>
          <a:prstGeom prst="rect">
            <a:avLst/>
          </a:prstGeo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89" t="12191" r="61281" b="8887"/>
          <a:stretch/>
        </p:blipFill>
        <p:spPr bwMode="auto">
          <a:xfrm>
            <a:off x="3114890" y="2815034"/>
            <a:ext cx="4911943" cy="3193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810561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1" y="6056"/>
            <a:ext cx="9133911" cy="6849064"/>
          </a:xfrm>
          <a:prstGeom prst="rect">
            <a:avLst/>
          </a:prstGeom>
          <a:noFill/>
          <a:ln w="9525">
            <a:noFill/>
            <a:miter lim="800000"/>
            <a:headEnd/>
            <a:tailEnd/>
          </a:ln>
          <a:effectLst/>
        </p:spPr>
      </p:pic>
      <p:sp>
        <p:nvSpPr>
          <p:cNvPr id="2" name="Text Box 11"/>
          <p:cNvSpPr txBox="1">
            <a:spLocks noChangeArrowheads="1"/>
          </p:cNvSpPr>
          <p:nvPr/>
        </p:nvSpPr>
        <p:spPr bwMode="auto">
          <a:xfrm>
            <a:off x="3338514" y="692696"/>
            <a:ext cx="5481958" cy="5631906"/>
          </a:xfrm>
          <a:prstGeom prst="rect">
            <a:avLst/>
          </a:prstGeom>
          <a:noFill/>
          <a:ln w="9525">
            <a:noFill/>
            <a:miter lim="800000"/>
            <a:headEnd/>
            <a:tailEnd/>
          </a:ln>
        </p:spPr>
        <p:txBody>
          <a:bodyPr lIns="102401" tIns="51201" rIns="102401" bIns="51201" anchor="ctr"/>
          <a:lstStyle/>
          <a:p>
            <a:pPr>
              <a:buClr>
                <a:srgbClr val="CCCC00"/>
              </a:buClr>
            </a:pPr>
            <a:r>
              <a:rPr lang="es-MX" dirty="0">
                <a:solidFill>
                  <a:srgbClr val="FFFFFF"/>
                </a:solidFill>
                <a:latin typeface="Arial"/>
                <a:cs typeface="Arial"/>
              </a:rPr>
              <a:t>“</a:t>
            </a:r>
            <a:r>
              <a:rPr lang="es-MX" sz="1600" dirty="0">
                <a:solidFill>
                  <a:srgbClr val="FFFFFF"/>
                </a:solidFill>
                <a:latin typeface="Arial"/>
                <a:cs typeface="Arial"/>
              </a:rPr>
              <a:t>PROGRAMA</a:t>
            </a:r>
            <a:r>
              <a:rPr lang="es-MX" dirty="0">
                <a:solidFill>
                  <a:srgbClr val="FFFFFF"/>
                </a:solidFill>
                <a:latin typeface="Arial"/>
                <a:cs typeface="Arial"/>
              </a:rPr>
              <a:t> INTERMUNICIPAL PARA LA PREVENCIÓN Y GESTIÓN INTEGRAL DE RESIDUOS SÓLIDOS URBANOS PARA LA JUNTA INTERMUNICIPAL DE MEDIO AMBIENTE DE SIERRA OCCIDENTAL Y </a:t>
            </a:r>
            <a:r>
              <a:rPr lang="es-MX" dirty="0" smtClean="0">
                <a:solidFill>
                  <a:srgbClr val="FFFFFF"/>
                </a:solidFill>
                <a:latin typeface="Arial"/>
                <a:cs typeface="Arial"/>
              </a:rPr>
              <a:t>COSTA</a:t>
            </a:r>
            <a:r>
              <a:rPr lang="es-MX" dirty="0">
                <a:solidFill>
                  <a:srgbClr val="FFFFFF"/>
                </a:solidFill>
                <a:latin typeface="Arial"/>
                <a:cs typeface="Arial"/>
              </a:rPr>
              <a:t> </a:t>
            </a:r>
            <a:r>
              <a:rPr lang="es-MX" dirty="0" smtClean="0">
                <a:solidFill>
                  <a:srgbClr val="FFFFFF"/>
                </a:solidFill>
                <a:latin typeface="Arial"/>
                <a:cs typeface="Arial"/>
              </a:rPr>
              <a:t>(PIPGIRS JISOC)”</a:t>
            </a:r>
            <a:endParaRPr lang="es-ES_tradnl" dirty="0">
              <a:solidFill>
                <a:srgbClr val="FFFFFF"/>
              </a:solidFill>
              <a:latin typeface="Arial"/>
              <a:cs typeface="Arial"/>
            </a:endParaRPr>
          </a:p>
        </p:txBody>
      </p:sp>
      <p:pic>
        <p:nvPicPr>
          <p:cNvPr id="4" name="Imagen 3" descr="flech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3284984"/>
            <a:ext cx="445910" cy="445910"/>
          </a:xfrm>
          <a:prstGeom prst="rect">
            <a:avLst/>
          </a:prstGeom>
        </p:spPr>
      </p:pic>
    </p:spTree>
    <p:extLst>
      <p:ext uri="{BB962C8B-B14F-4D97-AF65-F5344CB8AC3E}">
        <p14:creationId xmlns:p14="http://schemas.microsoft.com/office/powerpoint/2010/main" val="240286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72427" y="857250"/>
            <a:ext cx="3543674" cy="4828974"/>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buNone/>
            </a:pPr>
            <a:r>
              <a:rPr lang="es-MX" sz="1800" b="1" dirty="0" smtClean="0">
                <a:solidFill>
                  <a:srgbClr val="800000"/>
                </a:solidFill>
                <a:latin typeface="Arial"/>
                <a:cs typeface="Arial"/>
              </a:rPr>
              <a:t>Resultados</a:t>
            </a:r>
          </a:p>
          <a:p>
            <a:pPr marL="0" indent="0" algn="just">
              <a:buNone/>
            </a:pPr>
            <a:endParaRPr lang="es-MX" sz="1800" dirty="0" smtClean="0">
              <a:solidFill>
                <a:schemeClr val="tx1"/>
              </a:solidFill>
              <a:latin typeface="Arial"/>
              <a:cs typeface="Arial"/>
            </a:endParaRPr>
          </a:p>
          <a:p>
            <a:pPr marL="0" indent="0" algn="just">
              <a:buNone/>
            </a:pPr>
            <a:r>
              <a:rPr lang="es-MX" sz="1800" dirty="0" smtClean="0">
                <a:solidFill>
                  <a:schemeClr val="tx1"/>
                </a:solidFill>
                <a:latin typeface="Arial"/>
                <a:cs typeface="Arial"/>
              </a:rPr>
              <a:t>El programa es un modelo de gestión integral de residuos solidos basado en los parámetros establecidos en la Agenda 21 de la ONU con respecto a desechos, que permite unir esfuerzos entre municipios para lograr mejores resultados. </a:t>
            </a:r>
          </a:p>
          <a:p>
            <a:pPr marL="0" indent="0" algn="just">
              <a:buNone/>
            </a:pPr>
            <a:endParaRPr lang="es-MX" sz="1400" dirty="0">
              <a:solidFill>
                <a:schemeClr val="tx1"/>
              </a:solidFill>
              <a:latin typeface="Arial"/>
              <a:cs typeface="Arial"/>
            </a:endParaRPr>
          </a:p>
          <a:p>
            <a:pPr marL="0" indent="0" algn="just">
              <a:buNone/>
            </a:pPr>
            <a:endParaRPr lang="es-MX" sz="1400" dirty="0" smtClean="0">
              <a:solidFill>
                <a:schemeClr val="tx1"/>
              </a:solidFill>
              <a:latin typeface="Arial"/>
              <a:cs typeface="Arial"/>
            </a:endParaRPr>
          </a:p>
          <a:p>
            <a:pPr marL="0" indent="0"/>
            <a:endParaRPr lang="es-MX" sz="1800" dirty="0" smtClean="0">
              <a:solidFill>
                <a:schemeClr val="tx1"/>
              </a:solidFill>
              <a:latin typeface="Arial"/>
              <a:cs typeface="Arial"/>
            </a:endParaRPr>
          </a:p>
        </p:txBody>
      </p:sp>
      <p:sp>
        <p:nvSpPr>
          <p:cNvPr id="2" name="Marcador de número de diapositiva 1"/>
          <p:cNvSpPr>
            <a:spLocks noGrp="1"/>
          </p:cNvSpPr>
          <p:nvPr>
            <p:ph type="sldNum" sz="quarter" idx="12"/>
          </p:nvPr>
        </p:nvSpPr>
        <p:spPr/>
        <p:txBody>
          <a:bodyPr/>
          <a:lstStyle/>
          <a:p>
            <a:fld id="{C65E17D6-94DF-F542-8C90-85399E536F70}" type="slidenum">
              <a:rPr lang="en-US" smtClean="0"/>
              <a:t>38</a:t>
            </a:fld>
            <a:endParaRPr lang="en-US"/>
          </a:p>
        </p:txBody>
      </p:sp>
      <p:pic>
        <p:nvPicPr>
          <p:cNvPr id="5" name="Imagen 4" descr="flech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061" y="857250"/>
            <a:ext cx="355601" cy="355601"/>
          </a:xfrm>
          <a:prstGeom prst="rect">
            <a:avLst/>
          </a:prstGeom>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162" y="1212851"/>
            <a:ext cx="3226800" cy="4178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803266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72426" y="857250"/>
            <a:ext cx="6982033" cy="4828974"/>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buNone/>
            </a:pPr>
            <a:r>
              <a:rPr lang="es-MX" sz="1800" b="1" dirty="0" smtClean="0">
                <a:solidFill>
                  <a:srgbClr val="800000"/>
                </a:solidFill>
                <a:latin typeface="Arial"/>
                <a:cs typeface="Arial"/>
              </a:rPr>
              <a:t>Resultados</a:t>
            </a:r>
          </a:p>
          <a:p>
            <a:pPr marL="0" indent="0" algn="just">
              <a:buNone/>
            </a:pPr>
            <a:r>
              <a:rPr lang="es-MX" sz="1800" dirty="0" smtClean="0">
                <a:solidFill>
                  <a:schemeClr val="tx1"/>
                </a:solidFill>
                <a:latin typeface="Arial"/>
                <a:cs typeface="Arial"/>
              </a:rPr>
              <a:t>Con este programa se verán beneficiados 7 municipios de la región Sierras Occidental y Costa (Atenguillo, Cabo </a:t>
            </a:r>
            <a:r>
              <a:rPr lang="es-MX" sz="1800" dirty="0">
                <a:solidFill>
                  <a:schemeClr val="tx1"/>
                </a:solidFill>
                <a:latin typeface="Arial"/>
                <a:cs typeface="Arial"/>
              </a:rPr>
              <a:t>C</a:t>
            </a:r>
            <a:r>
              <a:rPr lang="es-MX" sz="1800" dirty="0" smtClean="0">
                <a:solidFill>
                  <a:schemeClr val="tx1"/>
                </a:solidFill>
                <a:latin typeface="Arial"/>
                <a:cs typeface="Arial"/>
              </a:rPr>
              <a:t>orrientes, Guachinango, Mascota, Mixtlán, Talpa, San Sebastián) .</a:t>
            </a:r>
          </a:p>
          <a:p>
            <a:pPr marL="0" indent="0" algn="just">
              <a:buNone/>
            </a:pPr>
            <a:r>
              <a:rPr lang="es-MX" sz="1800" dirty="0" smtClean="0">
                <a:solidFill>
                  <a:schemeClr val="tx1"/>
                </a:solidFill>
                <a:latin typeface="Arial"/>
                <a:cs typeface="Arial"/>
              </a:rPr>
              <a:t>El alcance va desde contar con la perspectiva social que permite establecer soluciones aterrizadas a la problemática local, hasta la sugerencia de acciones regionales para la organización del sistema que permitan mitigar los impactos generados por los residuos solidos urbanos en los pobladores  y ecosistemas de la región.  </a:t>
            </a:r>
          </a:p>
          <a:p>
            <a:pPr marL="0" indent="0" algn="just">
              <a:buNone/>
            </a:pPr>
            <a:endParaRPr lang="es-MX" sz="1400" dirty="0">
              <a:solidFill>
                <a:schemeClr val="tx1"/>
              </a:solidFill>
              <a:latin typeface="Arial"/>
              <a:cs typeface="Arial"/>
            </a:endParaRPr>
          </a:p>
          <a:p>
            <a:pPr marL="0" indent="0" algn="just">
              <a:buNone/>
            </a:pPr>
            <a:endParaRPr lang="es-MX" sz="1400" dirty="0" smtClean="0">
              <a:solidFill>
                <a:schemeClr val="tx1"/>
              </a:solidFill>
              <a:latin typeface="Arial"/>
              <a:cs typeface="Arial"/>
            </a:endParaRPr>
          </a:p>
          <a:p>
            <a:pPr marL="0" indent="0"/>
            <a:endParaRPr lang="es-MX" sz="1800" dirty="0" smtClean="0">
              <a:solidFill>
                <a:schemeClr val="tx1"/>
              </a:solidFill>
              <a:latin typeface="Arial"/>
              <a:cs typeface="Arial"/>
            </a:endParaRPr>
          </a:p>
        </p:txBody>
      </p:sp>
      <p:sp>
        <p:nvSpPr>
          <p:cNvPr id="2" name="Marcador de número de diapositiva 1"/>
          <p:cNvSpPr>
            <a:spLocks noGrp="1"/>
          </p:cNvSpPr>
          <p:nvPr>
            <p:ph type="sldNum" sz="quarter" idx="12"/>
          </p:nvPr>
        </p:nvSpPr>
        <p:spPr/>
        <p:txBody>
          <a:bodyPr/>
          <a:lstStyle/>
          <a:p>
            <a:fld id="{C65E17D6-94DF-F542-8C90-85399E536F70}" type="slidenum">
              <a:rPr lang="en-US" smtClean="0"/>
              <a:t>39</a:t>
            </a:fld>
            <a:endParaRPr lang="en-US"/>
          </a:p>
        </p:txBody>
      </p:sp>
      <p:pic>
        <p:nvPicPr>
          <p:cNvPr id="5" name="Imagen 4" descr="flech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061" y="857250"/>
            <a:ext cx="355601" cy="355601"/>
          </a:xfrm>
          <a:prstGeom prst="rect">
            <a:avLst/>
          </a:prstGeo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200" y="3619888"/>
            <a:ext cx="3727312" cy="240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21249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2701" y="768349"/>
            <a:ext cx="719215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457200" lvl="0" indent="-342900">
              <a:buClrTx/>
              <a:buFont typeface="+mj-lt"/>
              <a:buAutoNum type="arabicPeriod"/>
            </a:pPr>
            <a:endParaRPr lang="en-US" sz="1800" dirty="0">
              <a:solidFill>
                <a:schemeClr val="tx1"/>
              </a:solidFill>
              <a:latin typeface="Arial"/>
              <a:cs typeface="Arial"/>
            </a:endParaRPr>
          </a:p>
          <a:p>
            <a:pPr marL="457200" lvl="0" indent="-342900">
              <a:buClrTx/>
              <a:buFont typeface="+mj-lt"/>
              <a:buAutoNum type="arabicPeriod" startAt="12"/>
            </a:pPr>
            <a:r>
              <a:rPr lang="es-MX" sz="1800" b="1" dirty="0">
                <a:solidFill>
                  <a:schemeClr val="tx1"/>
                </a:solidFill>
                <a:latin typeface="Arial"/>
                <a:cs typeface="Arial"/>
              </a:rPr>
              <a:t>Aprobación del Manual de Políticas y Lineamientos para uso de redes y equipo informático del IIEG.</a:t>
            </a:r>
            <a:endParaRPr lang="en-US" sz="1800" dirty="0">
              <a:solidFill>
                <a:schemeClr val="tx1"/>
              </a:solidFill>
              <a:latin typeface="Arial"/>
              <a:cs typeface="Arial"/>
            </a:endParaRPr>
          </a:p>
          <a:p>
            <a:pPr marL="457200" lvl="0" indent="-342900">
              <a:buClrTx/>
              <a:buFont typeface="+mj-lt"/>
              <a:buAutoNum type="arabicPeriod" startAt="12"/>
            </a:pPr>
            <a:r>
              <a:rPr lang="es-MX" sz="1800" b="1" dirty="0" smtClean="0">
                <a:solidFill>
                  <a:schemeClr val="tx1"/>
                </a:solidFill>
                <a:latin typeface="Arial"/>
                <a:cs typeface="Arial"/>
              </a:rPr>
              <a:t>Asuntos </a:t>
            </a:r>
            <a:r>
              <a:rPr lang="es-MX" sz="1800" b="1" dirty="0">
                <a:solidFill>
                  <a:schemeClr val="tx1"/>
                </a:solidFill>
                <a:latin typeface="Arial"/>
                <a:cs typeface="Arial"/>
              </a:rPr>
              <a:t>Generales</a:t>
            </a:r>
            <a:r>
              <a:rPr lang="en-US" sz="1800" b="1" dirty="0">
                <a:solidFill>
                  <a:schemeClr val="tx1"/>
                </a:solidFill>
                <a:latin typeface="Arial"/>
                <a:cs typeface="Arial"/>
              </a:rPr>
              <a:t>. </a:t>
            </a:r>
            <a:endParaRPr lang="en-US" sz="1800" dirty="0">
              <a:solidFill>
                <a:schemeClr val="tx1"/>
              </a:solidFill>
              <a:latin typeface="Arial"/>
              <a:cs typeface="Arial"/>
            </a:endParaRPr>
          </a:p>
          <a:p>
            <a:pPr marL="114300" lvl="0" indent="0">
              <a:buClrTx/>
              <a:buNone/>
            </a:pPr>
            <a:r>
              <a:rPr lang="es-MX" sz="1600" dirty="0">
                <a:solidFill>
                  <a:srgbClr val="800000"/>
                </a:solidFill>
                <a:latin typeface="Arial"/>
                <a:cs typeface="Arial"/>
              </a:rPr>
              <a:t>· Informe de avances acerca de la conformación del Consejo </a:t>
            </a:r>
          </a:p>
          <a:p>
            <a:pPr marL="114300" lvl="0" indent="0">
              <a:buClrTx/>
              <a:buNone/>
            </a:pPr>
            <a:r>
              <a:rPr lang="es-MX" sz="1600" dirty="0">
                <a:solidFill>
                  <a:srgbClr val="800000"/>
                </a:solidFill>
                <a:latin typeface="Arial"/>
                <a:cs typeface="Arial"/>
              </a:rPr>
              <a:t>  Consultivo IIEG.</a:t>
            </a:r>
            <a:endParaRPr lang="en-US" sz="1600" dirty="0">
              <a:solidFill>
                <a:srgbClr val="800000"/>
              </a:solidFill>
              <a:latin typeface="Arial"/>
              <a:cs typeface="Arial"/>
            </a:endParaRPr>
          </a:p>
          <a:p>
            <a:pPr marL="114300" lvl="0" indent="0">
              <a:buClrTx/>
              <a:buNone/>
            </a:pPr>
            <a:r>
              <a:rPr lang="en-US" sz="1600" dirty="0">
                <a:solidFill>
                  <a:srgbClr val="800000"/>
                </a:solidFill>
                <a:latin typeface="Arial"/>
                <a:cs typeface="Arial"/>
              </a:rPr>
              <a:t>· </a:t>
            </a:r>
            <a:r>
              <a:rPr lang="es-MX" sz="1600" dirty="0">
                <a:solidFill>
                  <a:srgbClr val="800000"/>
                </a:solidFill>
                <a:latin typeface="Arial"/>
                <a:cs typeface="Arial"/>
              </a:rPr>
              <a:t>Reforma publicada a Ley Orgánica del IIEG.</a:t>
            </a:r>
            <a:endParaRPr lang="en-US" sz="1600" dirty="0">
              <a:solidFill>
                <a:srgbClr val="800000"/>
              </a:solidFill>
              <a:latin typeface="Arial"/>
              <a:cs typeface="Arial"/>
            </a:endParaRPr>
          </a:p>
          <a:p>
            <a:pPr marL="114300" lvl="0" indent="0">
              <a:buClrTx/>
              <a:buNone/>
            </a:pPr>
            <a:r>
              <a:rPr lang="en-US" sz="1600" dirty="0">
                <a:solidFill>
                  <a:srgbClr val="760000"/>
                </a:solidFill>
                <a:latin typeface="Arial"/>
                <a:cs typeface="Arial"/>
              </a:rPr>
              <a:t>· </a:t>
            </a:r>
            <a:r>
              <a:rPr lang="en-US" sz="1600" dirty="0" err="1">
                <a:solidFill>
                  <a:srgbClr val="760000"/>
                </a:solidFill>
                <a:latin typeface="Arial"/>
                <a:cs typeface="Arial"/>
              </a:rPr>
              <a:t>Auditorías</a:t>
            </a:r>
            <a:r>
              <a:rPr lang="en-US" sz="1600" dirty="0">
                <a:solidFill>
                  <a:srgbClr val="760000"/>
                </a:solidFill>
                <a:latin typeface="Arial"/>
                <a:cs typeface="Arial"/>
              </a:rPr>
              <a:t> 2015.</a:t>
            </a:r>
          </a:p>
          <a:p>
            <a:pPr marL="114300" indent="0">
              <a:buClrTx/>
              <a:buNone/>
            </a:pPr>
            <a:r>
              <a:rPr lang="es-MX" sz="1600" dirty="0">
                <a:solidFill>
                  <a:srgbClr val="760000"/>
                </a:solidFill>
                <a:latin typeface="Arial"/>
                <a:cs typeface="Arial"/>
              </a:rPr>
              <a:t>· Logros </a:t>
            </a:r>
            <a:r>
              <a:rPr lang="es-MX" sz="1600" dirty="0" smtClean="0">
                <a:solidFill>
                  <a:srgbClr val="760000"/>
                </a:solidFill>
                <a:latin typeface="Arial"/>
                <a:cs typeface="Arial"/>
              </a:rPr>
              <a:t>IIEG.</a:t>
            </a:r>
          </a:p>
          <a:p>
            <a:pPr marL="114300" indent="0">
              <a:buNone/>
            </a:pPr>
            <a:r>
              <a:rPr lang="es-MX" sz="1600" dirty="0">
                <a:solidFill>
                  <a:srgbClr val="760000"/>
                </a:solidFill>
                <a:latin typeface="Arial"/>
                <a:cs typeface="Arial"/>
              </a:rPr>
              <a:t>·</a:t>
            </a:r>
            <a:r>
              <a:rPr lang="es-ES_tradnl" sz="1600" dirty="0">
                <a:solidFill>
                  <a:srgbClr val="760000"/>
                </a:solidFill>
                <a:latin typeface="Arial"/>
                <a:cs typeface="Arial"/>
              </a:rPr>
              <a:t> Aprobación </a:t>
            </a:r>
            <a:r>
              <a:rPr lang="es-ES_tradnl" sz="1600" dirty="0" smtClean="0">
                <a:solidFill>
                  <a:srgbClr val="760000"/>
                </a:solidFill>
                <a:latin typeface="Arial"/>
                <a:cs typeface="Arial"/>
              </a:rPr>
              <a:t>para desincorporaci</a:t>
            </a:r>
            <a:r>
              <a:rPr lang="es-ES_tradnl" sz="1600" dirty="0" smtClean="0">
                <a:solidFill>
                  <a:srgbClr val="760000"/>
                </a:solidFill>
                <a:latin typeface="Arial"/>
                <a:cs typeface="Arial"/>
              </a:rPr>
              <a:t>ón </a:t>
            </a:r>
            <a:r>
              <a:rPr lang="es-ES_tradnl" sz="1600" dirty="0" smtClean="0">
                <a:solidFill>
                  <a:srgbClr val="760000"/>
                </a:solidFill>
                <a:latin typeface="Arial"/>
                <a:cs typeface="Arial"/>
              </a:rPr>
              <a:t>de </a:t>
            </a:r>
            <a:r>
              <a:rPr lang="es-ES_tradnl" sz="1600" dirty="0">
                <a:solidFill>
                  <a:srgbClr val="760000"/>
                </a:solidFill>
                <a:latin typeface="Arial"/>
                <a:cs typeface="Arial"/>
              </a:rPr>
              <a:t>bienes muebles </a:t>
            </a:r>
            <a:r>
              <a:rPr lang="es-ES_tradnl" sz="1600" dirty="0" smtClean="0">
                <a:solidFill>
                  <a:srgbClr val="760000"/>
                </a:solidFill>
                <a:latin typeface="Arial"/>
                <a:cs typeface="Arial"/>
              </a:rPr>
              <a:t>del </a:t>
            </a:r>
            <a:r>
              <a:rPr lang="es-ES_tradnl" sz="1600" dirty="0">
                <a:solidFill>
                  <a:srgbClr val="760000"/>
                </a:solidFill>
                <a:latin typeface="Arial"/>
                <a:cs typeface="Arial"/>
              </a:rPr>
              <a:t>patrimonio del IIEG y su donación al Gobierno del Estado.</a:t>
            </a:r>
          </a:p>
          <a:p>
            <a:pPr marL="114300" indent="0">
              <a:buNone/>
            </a:pPr>
            <a:r>
              <a:rPr lang="es-ES_tradnl" sz="1600" dirty="0">
                <a:solidFill>
                  <a:srgbClr val="760000"/>
                </a:solidFill>
                <a:latin typeface="Arial"/>
                <a:cs typeface="Arial"/>
              </a:rPr>
              <a:t>· </a:t>
            </a:r>
            <a:r>
              <a:rPr lang="es-ES_tradnl" sz="1600" dirty="0" smtClean="0">
                <a:solidFill>
                  <a:srgbClr val="760000"/>
                </a:solidFill>
                <a:latin typeface="Arial"/>
                <a:cs typeface="Arial"/>
              </a:rPr>
              <a:t>Autorización </a:t>
            </a:r>
            <a:r>
              <a:rPr lang="es-ES_tradnl" sz="1600" dirty="0">
                <a:solidFill>
                  <a:srgbClr val="760000"/>
                </a:solidFill>
                <a:latin typeface="Arial"/>
                <a:cs typeface="Arial"/>
              </a:rPr>
              <a:t>de la Junta de Gobierno para la suscripción del "Convenio de coordinación y colaboración para el pago del impuesto sobre la renta correspondiente al salario del personal que presta sus servicios personales en organismos autónomos y entidades paraestatales</a:t>
            </a:r>
            <a:r>
              <a:rPr lang="es-ES_tradnl" sz="1600" dirty="0" smtClean="0">
                <a:solidFill>
                  <a:srgbClr val="760000"/>
                </a:solidFill>
                <a:latin typeface="Arial"/>
                <a:cs typeface="Arial"/>
              </a:rPr>
              <a:t>”</a:t>
            </a:r>
            <a:r>
              <a:rPr lang="es-ES_tradnl" sz="1600" dirty="0" smtClean="0">
                <a:solidFill>
                  <a:srgbClr val="760000"/>
                </a:solidFill>
                <a:latin typeface="Arial"/>
                <a:cs typeface="Arial"/>
              </a:rPr>
              <a:t>.</a:t>
            </a:r>
          </a:p>
          <a:p>
            <a:pPr marL="114300" indent="0">
              <a:buNone/>
            </a:pPr>
            <a:r>
              <a:rPr lang="es-ES_tradnl" sz="1600" dirty="0" smtClean="0">
                <a:solidFill>
                  <a:srgbClr val="760000"/>
                </a:solidFill>
                <a:latin typeface="Arial"/>
                <a:cs typeface="Arial"/>
              </a:rPr>
              <a:t>· Autorizaci</a:t>
            </a:r>
            <a:r>
              <a:rPr lang="es-ES_tradnl" sz="1600" dirty="0" smtClean="0">
                <a:solidFill>
                  <a:srgbClr val="760000"/>
                </a:solidFill>
                <a:latin typeface="Arial"/>
                <a:cs typeface="Arial"/>
              </a:rPr>
              <a:t>ón para actualización de plantilla laboral del IIEG.</a:t>
            </a:r>
            <a:endParaRPr lang="es-ES_tradnl" sz="1600" dirty="0">
              <a:solidFill>
                <a:srgbClr val="760000"/>
              </a:solidFill>
              <a:latin typeface="Arial"/>
              <a:cs typeface="Arial"/>
            </a:endParaRPr>
          </a:p>
          <a:p>
            <a:pPr marL="114300" indent="0">
              <a:buNone/>
            </a:pPr>
            <a:r>
              <a:rPr lang="es-ES_tradnl" sz="1600" dirty="0">
                <a:solidFill>
                  <a:srgbClr val="760000"/>
                </a:solidFill>
                <a:latin typeface="Arial"/>
                <a:cs typeface="Arial"/>
              </a:rPr>
              <a:t>· </a:t>
            </a:r>
            <a:r>
              <a:rPr lang="es-ES_tradnl" sz="1600" dirty="0" smtClean="0">
                <a:solidFill>
                  <a:srgbClr val="760000"/>
                </a:solidFill>
                <a:latin typeface="Arial"/>
                <a:cs typeface="Arial"/>
              </a:rPr>
              <a:t>Informe </a:t>
            </a:r>
            <a:r>
              <a:rPr lang="es-ES_tradnl" sz="1600" dirty="0">
                <a:solidFill>
                  <a:srgbClr val="760000"/>
                </a:solidFill>
                <a:latin typeface="Arial"/>
                <a:cs typeface="Arial"/>
              </a:rPr>
              <a:t>sobre la Vigésima Reunión  de la Comisión Consultiva de Enlace con la Entidades Federativas (COCOEF).</a:t>
            </a:r>
          </a:p>
          <a:p>
            <a:pPr marL="114300" indent="0">
              <a:buNone/>
            </a:pPr>
            <a:r>
              <a:rPr lang="es-ES_tradnl" sz="1600" dirty="0" smtClean="0">
                <a:solidFill>
                  <a:srgbClr val="760000"/>
                </a:solidFill>
                <a:latin typeface="Arial"/>
                <a:cs typeface="Arial"/>
              </a:rPr>
              <a:t>· Reporte </a:t>
            </a:r>
            <a:r>
              <a:rPr lang="es-ES_tradnl" sz="1600" dirty="0">
                <a:solidFill>
                  <a:srgbClr val="760000"/>
                </a:solidFill>
                <a:latin typeface="Arial"/>
                <a:cs typeface="Arial"/>
              </a:rPr>
              <a:t>de las Solicitudes atendidas por el IIEG durante el </a:t>
            </a:r>
            <a:r>
              <a:rPr lang="es-ES_tradnl" sz="1600" dirty="0" smtClean="0">
                <a:solidFill>
                  <a:srgbClr val="760000"/>
                </a:solidFill>
                <a:latin typeface="Arial"/>
                <a:cs typeface="Arial"/>
              </a:rPr>
              <a:t>2015.</a:t>
            </a:r>
            <a:endParaRPr lang="es-ES_tradnl" sz="1600" dirty="0">
              <a:solidFill>
                <a:srgbClr val="760000"/>
              </a:solidFill>
              <a:effectLst/>
              <a:latin typeface="Arial"/>
              <a:cs typeface="Arial"/>
            </a:endParaRPr>
          </a:p>
        </p:txBody>
      </p:sp>
    </p:spTree>
    <p:extLst>
      <p:ext uri="{BB962C8B-B14F-4D97-AF65-F5344CB8AC3E}">
        <p14:creationId xmlns:p14="http://schemas.microsoft.com/office/powerpoint/2010/main" val="141328054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1" y="6056"/>
            <a:ext cx="9133911" cy="6849064"/>
          </a:xfrm>
          <a:prstGeom prst="rect">
            <a:avLst/>
          </a:prstGeom>
          <a:noFill/>
          <a:ln w="9525">
            <a:noFill/>
            <a:miter lim="800000"/>
            <a:headEnd/>
            <a:tailEnd/>
          </a:ln>
          <a:effectLst/>
        </p:spPr>
      </p:pic>
      <p:sp>
        <p:nvSpPr>
          <p:cNvPr id="2" name="Text Box 11"/>
          <p:cNvSpPr txBox="1">
            <a:spLocks noChangeArrowheads="1"/>
          </p:cNvSpPr>
          <p:nvPr/>
        </p:nvSpPr>
        <p:spPr bwMode="auto">
          <a:xfrm>
            <a:off x="3338514" y="692696"/>
            <a:ext cx="5481958" cy="5631906"/>
          </a:xfrm>
          <a:prstGeom prst="rect">
            <a:avLst/>
          </a:prstGeom>
          <a:noFill/>
          <a:ln w="9525">
            <a:noFill/>
            <a:miter lim="800000"/>
            <a:headEnd/>
            <a:tailEnd/>
          </a:ln>
        </p:spPr>
        <p:txBody>
          <a:bodyPr lIns="102401" tIns="51201" rIns="102401" bIns="51201" anchor="ctr"/>
          <a:lstStyle/>
          <a:p>
            <a:pPr>
              <a:buClr>
                <a:srgbClr val="CCCC00"/>
              </a:buClr>
            </a:pPr>
            <a:r>
              <a:rPr lang="es-MX" sz="1600" dirty="0" smtClean="0">
                <a:solidFill>
                  <a:srgbClr val="FFFFFF"/>
                </a:solidFill>
                <a:latin typeface="Arial"/>
                <a:cs typeface="Arial"/>
              </a:rPr>
              <a:t>“VECTORIZACIÓN DE CARTAS TEMÁTICAS EDAFOLÓGICAS Y GEOLÓGICAS”</a:t>
            </a:r>
            <a:endParaRPr lang="es-ES_tradnl" sz="1600" dirty="0">
              <a:solidFill>
                <a:srgbClr val="FFFFFF"/>
              </a:solidFill>
              <a:latin typeface="Arial"/>
              <a:cs typeface="Arial"/>
            </a:endParaRPr>
          </a:p>
        </p:txBody>
      </p:sp>
      <p:pic>
        <p:nvPicPr>
          <p:cNvPr id="4" name="Imagen 3" descr="flech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3284984"/>
            <a:ext cx="445910" cy="445910"/>
          </a:xfrm>
          <a:prstGeom prst="rect">
            <a:avLst/>
          </a:prstGeom>
        </p:spPr>
      </p:pic>
    </p:spTree>
    <p:extLst>
      <p:ext uri="{BB962C8B-B14F-4D97-AF65-F5344CB8AC3E}">
        <p14:creationId xmlns:p14="http://schemas.microsoft.com/office/powerpoint/2010/main" val="3848259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96" y="1612563"/>
            <a:ext cx="2665279"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2 Marcador de contenido"/>
          <p:cNvSpPr txBox="1">
            <a:spLocks/>
          </p:cNvSpPr>
          <p:nvPr/>
        </p:nvSpPr>
        <p:spPr>
          <a:xfrm>
            <a:off x="3406321" y="888725"/>
            <a:ext cx="5015863" cy="515161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buNone/>
            </a:pPr>
            <a:r>
              <a:rPr lang="es-MX" sz="1800" b="1" dirty="0" smtClean="0">
                <a:solidFill>
                  <a:srgbClr val="800000"/>
                </a:solidFill>
                <a:latin typeface="Arial"/>
                <a:cs typeface="Arial"/>
              </a:rPr>
              <a:t>Resultados</a:t>
            </a:r>
          </a:p>
          <a:p>
            <a:pPr marL="0" indent="0" algn="just">
              <a:buNone/>
            </a:pPr>
            <a:r>
              <a:rPr lang="es-MX" sz="1800" dirty="0">
                <a:solidFill>
                  <a:schemeClr val="tx1"/>
                </a:solidFill>
                <a:latin typeface="Arial"/>
                <a:cs typeface="Arial"/>
              </a:rPr>
              <a:t>Se convirtieron 60 imágenes (ráster) de contenido edafológico y geológico (30 de cada temática) a formato vector para su uso en Sistemas de Información Geográfica, escala 1:50,000</a:t>
            </a:r>
            <a:r>
              <a:rPr lang="es-MX" sz="1800" dirty="0" smtClean="0">
                <a:solidFill>
                  <a:schemeClr val="tx1"/>
                </a:solidFill>
                <a:latin typeface="Arial"/>
                <a:cs typeface="Arial"/>
              </a:rPr>
              <a:t>.</a:t>
            </a:r>
          </a:p>
          <a:p>
            <a:pPr marL="0" indent="0" algn="just">
              <a:buNone/>
            </a:pPr>
            <a:endParaRPr lang="es-MX" sz="1800" dirty="0">
              <a:solidFill>
                <a:schemeClr val="tx1"/>
              </a:solidFill>
              <a:latin typeface="Arial"/>
              <a:cs typeface="Arial"/>
            </a:endParaRPr>
          </a:p>
          <a:p>
            <a:pPr marL="0" indent="0" algn="just">
              <a:buNone/>
            </a:pPr>
            <a:r>
              <a:rPr lang="es-MX" sz="1800" dirty="0">
                <a:solidFill>
                  <a:schemeClr val="tx1"/>
                </a:solidFill>
                <a:latin typeface="Arial"/>
                <a:cs typeface="Arial"/>
              </a:rPr>
              <a:t>Estas cartas digitalizadas facilitarán los análisis espaciales de diferentes sectores con escalas mayores a corto plazo, por ejemplo: los ordenamientos ecológicos locales, los atlas de riesgos, etc. A mediano plazo, la cobertura estatal 1:50,000 edafológica y geológica servirá para generar otros tipos información especializada, </a:t>
            </a:r>
            <a:endParaRPr lang="es-MX" sz="1800" dirty="0" smtClean="0">
              <a:solidFill>
                <a:schemeClr val="tx1"/>
              </a:solidFill>
              <a:latin typeface="Arial"/>
              <a:cs typeface="Arial"/>
            </a:endParaRPr>
          </a:p>
        </p:txBody>
      </p:sp>
      <p:sp>
        <p:nvSpPr>
          <p:cNvPr id="2" name="Marcador de número de diapositiva 1"/>
          <p:cNvSpPr>
            <a:spLocks noGrp="1"/>
          </p:cNvSpPr>
          <p:nvPr>
            <p:ph type="sldNum" sz="quarter" idx="12"/>
          </p:nvPr>
        </p:nvSpPr>
        <p:spPr/>
        <p:txBody>
          <a:bodyPr/>
          <a:lstStyle/>
          <a:p>
            <a:fld id="{C65E17D6-94DF-F542-8C90-85399E536F70}" type="slidenum">
              <a:rPr lang="en-US" smtClean="0"/>
              <a:t>41</a:t>
            </a:fld>
            <a:endParaRPr lang="en-US"/>
          </a:p>
        </p:txBody>
      </p:sp>
      <p:pic>
        <p:nvPicPr>
          <p:cNvPr id="5" name="Imagen 4" descr="flech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720" y="888932"/>
            <a:ext cx="355601" cy="355601"/>
          </a:xfrm>
          <a:prstGeom prst="rect">
            <a:avLst/>
          </a:prstGeom>
        </p:spPr>
      </p:pic>
      <p:sp>
        <p:nvSpPr>
          <p:cNvPr id="8" name="5 Cuadro de texto"/>
          <p:cNvSpPr txBox="1"/>
          <p:nvPr/>
        </p:nvSpPr>
        <p:spPr>
          <a:xfrm>
            <a:off x="598896" y="4302395"/>
            <a:ext cx="2596515" cy="9351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MX" sz="1400" dirty="0">
                <a:effectLst/>
                <a:latin typeface="Arial"/>
                <a:ea typeface="Calibri"/>
                <a:cs typeface="Arial"/>
              </a:rPr>
              <a:t>Avances logrados </a:t>
            </a:r>
            <a:endParaRPr lang="es-MX" sz="1400" dirty="0" smtClean="0">
              <a:effectLst/>
              <a:latin typeface="Arial"/>
              <a:ea typeface="Calibri"/>
              <a:cs typeface="Arial"/>
            </a:endParaRPr>
          </a:p>
          <a:p>
            <a:pPr algn="ctr">
              <a:lnSpc>
                <a:spcPct val="115000"/>
              </a:lnSpc>
              <a:spcAft>
                <a:spcPts val="1000"/>
              </a:spcAft>
            </a:pPr>
            <a:r>
              <a:rPr lang="es-MX" sz="1400" dirty="0" smtClean="0">
                <a:effectLst/>
                <a:latin typeface="Arial"/>
                <a:ea typeface="Calibri"/>
                <a:cs typeface="Arial"/>
              </a:rPr>
              <a:t>en </a:t>
            </a:r>
            <a:r>
              <a:rPr lang="es-MX" sz="1400" dirty="0">
                <a:effectLst/>
                <a:latin typeface="Arial"/>
                <a:ea typeface="Calibri"/>
                <a:cs typeface="Arial"/>
              </a:rPr>
              <a:t>la cobertura </a:t>
            </a:r>
            <a:r>
              <a:rPr lang="es-MX" sz="1400" dirty="0" smtClean="0">
                <a:effectLst/>
                <a:latin typeface="Arial"/>
                <a:ea typeface="Calibri"/>
                <a:cs typeface="Arial"/>
              </a:rPr>
              <a:t>estatal</a:t>
            </a:r>
            <a:endParaRPr lang="es-MX" sz="1400" dirty="0">
              <a:effectLst/>
              <a:latin typeface="Arial"/>
              <a:ea typeface="Calibri"/>
              <a:cs typeface="Arial"/>
            </a:endParaRPr>
          </a:p>
        </p:txBody>
      </p:sp>
    </p:spTree>
    <p:extLst>
      <p:ext uri="{BB962C8B-B14F-4D97-AF65-F5344CB8AC3E}">
        <p14:creationId xmlns:p14="http://schemas.microsoft.com/office/powerpoint/2010/main" val="61748587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996" y="1838213"/>
            <a:ext cx="2779561" cy="2004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2 Marcador de contenido"/>
          <p:cNvSpPr txBox="1">
            <a:spLocks/>
          </p:cNvSpPr>
          <p:nvPr/>
        </p:nvSpPr>
        <p:spPr>
          <a:xfrm>
            <a:off x="3406321" y="888725"/>
            <a:ext cx="4955961" cy="515161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0" indent="0">
              <a:buNone/>
            </a:pPr>
            <a:r>
              <a:rPr lang="es-MX" sz="1800" b="1" dirty="0" smtClean="0">
                <a:solidFill>
                  <a:srgbClr val="800000"/>
                </a:solidFill>
                <a:latin typeface="Arial"/>
                <a:cs typeface="Arial"/>
              </a:rPr>
              <a:t>Resultados</a:t>
            </a:r>
          </a:p>
          <a:p>
            <a:pPr marL="0" indent="0">
              <a:buNone/>
            </a:pPr>
            <a:endParaRPr lang="es-MX" sz="1800" b="1" dirty="0" smtClean="0">
              <a:solidFill>
                <a:srgbClr val="800000"/>
              </a:solidFill>
              <a:latin typeface="Arial"/>
              <a:cs typeface="Arial"/>
            </a:endParaRPr>
          </a:p>
          <a:p>
            <a:pPr marL="0" indent="0" algn="just">
              <a:buNone/>
            </a:pPr>
            <a:r>
              <a:rPr lang="es-MX" sz="1800" dirty="0" smtClean="0">
                <a:solidFill>
                  <a:schemeClr val="tx1"/>
                </a:solidFill>
                <a:latin typeface="Arial"/>
                <a:cs typeface="Arial"/>
              </a:rPr>
              <a:t>Por </a:t>
            </a:r>
            <a:r>
              <a:rPr lang="es-MX" sz="1800" dirty="0">
                <a:solidFill>
                  <a:schemeClr val="tx1"/>
                </a:solidFill>
                <a:latin typeface="Arial"/>
                <a:cs typeface="Arial"/>
              </a:rPr>
              <a:t>ejemplo:</a:t>
            </a:r>
          </a:p>
          <a:p>
            <a:pPr marL="582930" lvl="1" indent="-285750" algn="just"/>
            <a:r>
              <a:rPr lang="es-MX" sz="1800" dirty="0">
                <a:solidFill>
                  <a:schemeClr val="tx1"/>
                </a:solidFill>
                <a:latin typeface="Arial"/>
                <a:cs typeface="Arial"/>
              </a:rPr>
              <a:t>Actualización de cartografía de suelos: a partir de modelos geomorfológicos, análisis de unidades del paisaje y vegetación. </a:t>
            </a:r>
          </a:p>
          <a:p>
            <a:pPr marL="582930" lvl="1" indent="-285750" algn="just"/>
            <a:r>
              <a:rPr lang="es-MX" sz="1800" dirty="0">
                <a:solidFill>
                  <a:schemeClr val="tx1"/>
                </a:solidFill>
                <a:latin typeface="Arial"/>
                <a:cs typeface="Arial"/>
              </a:rPr>
              <a:t>Análisis geohidrológicos: con especial énfasis en la identificación de zonas de recargas de acuíferos, asesorados por especialistas en geohidrología. </a:t>
            </a:r>
          </a:p>
          <a:p>
            <a:pPr marL="0" indent="0" algn="just">
              <a:buNone/>
            </a:pPr>
            <a:r>
              <a:rPr lang="es-MX" sz="1800" dirty="0">
                <a:solidFill>
                  <a:schemeClr val="tx1"/>
                </a:solidFill>
                <a:latin typeface="Arial"/>
                <a:cs typeface="Arial"/>
              </a:rPr>
              <a:t>  Se entregó a SEMADET:</a:t>
            </a:r>
          </a:p>
          <a:p>
            <a:pPr marL="582930" lvl="1" indent="-285750" algn="just"/>
            <a:r>
              <a:rPr lang="es-MX" sz="1800" dirty="0">
                <a:solidFill>
                  <a:schemeClr val="tx1"/>
                </a:solidFill>
                <a:latin typeface="Arial"/>
                <a:cs typeface="Arial"/>
              </a:rPr>
              <a:t>Diccionario de Datos</a:t>
            </a:r>
          </a:p>
          <a:p>
            <a:pPr marL="582930" lvl="1" indent="-285750" algn="just"/>
            <a:r>
              <a:rPr lang="es-MX" sz="1800" dirty="0">
                <a:solidFill>
                  <a:schemeClr val="tx1"/>
                </a:solidFill>
                <a:latin typeface="Arial"/>
                <a:cs typeface="Arial"/>
              </a:rPr>
              <a:t>Metadatos</a:t>
            </a:r>
          </a:p>
          <a:p>
            <a:pPr marL="582930" lvl="1" indent="-285750" algn="just"/>
            <a:r>
              <a:rPr lang="es-MX" sz="1800" dirty="0">
                <a:solidFill>
                  <a:schemeClr val="tx1"/>
                </a:solidFill>
                <a:latin typeface="Arial"/>
                <a:cs typeface="Arial"/>
              </a:rPr>
              <a:t>Archivos en formato shape con el contenido de la información Geológica y Edafológica. </a:t>
            </a:r>
          </a:p>
          <a:p>
            <a:pPr marL="0" indent="0"/>
            <a:endParaRPr lang="es-MX" sz="1800" dirty="0">
              <a:solidFill>
                <a:schemeClr val="tx1"/>
              </a:solidFill>
              <a:latin typeface="Arial"/>
              <a:cs typeface="Arial"/>
            </a:endParaRPr>
          </a:p>
        </p:txBody>
      </p:sp>
      <p:sp>
        <p:nvSpPr>
          <p:cNvPr id="2" name="Marcador de número de diapositiva 1"/>
          <p:cNvSpPr>
            <a:spLocks noGrp="1"/>
          </p:cNvSpPr>
          <p:nvPr>
            <p:ph type="sldNum" sz="quarter" idx="12"/>
          </p:nvPr>
        </p:nvSpPr>
        <p:spPr/>
        <p:txBody>
          <a:bodyPr/>
          <a:lstStyle/>
          <a:p>
            <a:fld id="{C65E17D6-94DF-F542-8C90-85399E536F70}" type="slidenum">
              <a:rPr lang="en-US" smtClean="0"/>
              <a:t>42</a:t>
            </a:fld>
            <a:endParaRPr lang="en-US"/>
          </a:p>
        </p:txBody>
      </p:sp>
      <p:pic>
        <p:nvPicPr>
          <p:cNvPr id="5" name="Imagen 4" descr="flech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720" y="888932"/>
            <a:ext cx="355601" cy="355601"/>
          </a:xfrm>
          <a:prstGeom prst="rect">
            <a:avLst/>
          </a:prstGeom>
        </p:spPr>
      </p:pic>
      <p:sp>
        <p:nvSpPr>
          <p:cNvPr id="10" name="6 Cuadro de texto"/>
          <p:cNvSpPr txBox="1"/>
          <p:nvPr/>
        </p:nvSpPr>
        <p:spPr>
          <a:xfrm>
            <a:off x="598897" y="4060313"/>
            <a:ext cx="2719660" cy="160701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MX" sz="1200" dirty="0">
                <a:effectLst/>
                <a:latin typeface="Arial"/>
                <a:ea typeface="Calibri"/>
                <a:cs typeface="Arial"/>
              </a:rPr>
              <a:t>Carta Edafológica  vectorizada (Unidad de suelo). </a:t>
            </a:r>
            <a:endParaRPr lang="es-MX" sz="1200" dirty="0" smtClean="0">
              <a:effectLst/>
              <a:latin typeface="Arial"/>
              <a:ea typeface="Calibri"/>
              <a:cs typeface="Arial"/>
            </a:endParaRPr>
          </a:p>
          <a:p>
            <a:pPr algn="ctr">
              <a:lnSpc>
                <a:spcPct val="115000"/>
              </a:lnSpc>
              <a:spcAft>
                <a:spcPts val="1000"/>
              </a:spcAft>
            </a:pPr>
            <a:r>
              <a:rPr lang="es-MX" sz="1200" dirty="0" smtClean="0">
                <a:effectLst/>
                <a:latin typeface="Arial"/>
                <a:ea typeface="Calibri"/>
                <a:cs typeface="Arial"/>
              </a:rPr>
              <a:t>La </a:t>
            </a:r>
            <a:r>
              <a:rPr lang="es-MX" sz="1200" dirty="0">
                <a:effectLst/>
                <a:latin typeface="Arial"/>
                <a:ea typeface="Calibri"/>
                <a:cs typeface="Arial"/>
              </a:rPr>
              <a:t>línea negra representa cada uno de los polígonos digitalizados.</a:t>
            </a:r>
          </a:p>
        </p:txBody>
      </p:sp>
    </p:spTree>
    <p:extLst>
      <p:ext uri="{BB962C8B-B14F-4D97-AF65-F5344CB8AC3E}">
        <p14:creationId xmlns:p14="http://schemas.microsoft.com/office/powerpoint/2010/main" val="227737944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lvl="0" indent="0" algn="just">
              <a:buClrTx/>
              <a:buNone/>
            </a:pPr>
            <a:r>
              <a:rPr lang="es-ES" b="1" dirty="0">
                <a:solidFill>
                  <a:srgbClr val="760000"/>
                </a:solidFill>
                <a:latin typeface="Arial"/>
                <a:cs typeface="Arial"/>
              </a:rPr>
              <a:t>8</a:t>
            </a:r>
            <a:r>
              <a:rPr lang="es-ES" b="1" dirty="0" smtClean="0">
                <a:solidFill>
                  <a:srgbClr val="760000"/>
                </a:solidFill>
                <a:latin typeface="Arial"/>
                <a:cs typeface="Arial"/>
              </a:rPr>
              <a:t>. </a:t>
            </a:r>
            <a:r>
              <a:rPr lang="es-MX" b="1" dirty="0">
                <a:solidFill>
                  <a:srgbClr val="760000"/>
                </a:solidFill>
                <a:latin typeface="Arial"/>
                <a:cs typeface="Arial"/>
              </a:rPr>
              <a:t>Aprobación para la disposición de remanentes financieros en proyectos </a:t>
            </a:r>
            <a:r>
              <a:rPr lang="es-MX" b="1" dirty="0" smtClean="0">
                <a:solidFill>
                  <a:srgbClr val="760000"/>
                </a:solidFill>
                <a:latin typeface="Arial"/>
                <a:cs typeface="Arial"/>
              </a:rPr>
              <a:t>concluidos</a:t>
            </a:r>
            <a:endParaRPr lang="en-US" dirty="0">
              <a:solidFill>
                <a:srgbClr val="760000"/>
              </a:solidFill>
              <a:latin typeface="Arial"/>
              <a:cs typeface="Arial"/>
            </a:endParaRPr>
          </a:p>
        </p:txBody>
      </p:sp>
      <p:graphicFrame>
        <p:nvGraphicFramePr>
          <p:cNvPr id="3" name="Tabla 2"/>
          <p:cNvGraphicFramePr>
            <a:graphicFrameLocks noGrp="1"/>
          </p:cNvGraphicFramePr>
          <p:nvPr/>
        </p:nvGraphicFramePr>
        <p:xfrm>
          <a:off x="2506192" y="2045259"/>
          <a:ext cx="3830213" cy="3747731"/>
        </p:xfrm>
        <a:graphic>
          <a:graphicData uri="http://schemas.openxmlformats.org/drawingml/2006/table">
            <a:tbl>
              <a:tblPr>
                <a:tableStyleId>{5C22544A-7EE6-4342-B048-85BDC9FD1C3A}</a:tableStyleId>
              </a:tblPr>
              <a:tblGrid>
                <a:gridCol w="1946298"/>
                <a:gridCol w="1883915"/>
              </a:tblGrid>
              <a:tr h="242986">
                <a:tc gridSpan="2">
                  <a:txBody>
                    <a:bodyPr/>
                    <a:lstStyle/>
                    <a:p>
                      <a:pPr algn="ctr" fontAlgn="b"/>
                      <a:r>
                        <a:rPr lang="es-MX" sz="1400" b="1" u="none" strike="noStrike" dirty="0">
                          <a:effectLst/>
                        </a:rPr>
                        <a:t>MANEJO DE RESIDUOS JISOC</a:t>
                      </a:r>
                      <a:endParaRPr lang="es-MX"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MX"/>
                    </a:p>
                  </a:txBody>
                  <a:tcPr/>
                </a:tc>
              </a:tr>
              <a:tr h="231415">
                <a:tc>
                  <a:txBody>
                    <a:bodyPr/>
                    <a:lstStyle/>
                    <a:p>
                      <a:pPr algn="ctr" fontAlgn="b"/>
                      <a:r>
                        <a:rPr lang="es-MX" sz="1100" u="none" strike="noStrike">
                          <a:effectLst/>
                        </a:rPr>
                        <a:t>INGRESOS</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tc>
              </a:tr>
              <a:tr h="418861">
                <a:tc>
                  <a:txBody>
                    <a:bodyPr/>
                    <a:lstStyle/>
                    <a:p>
                      <a:pPr algn="l" fontAlgn="b"/>
                      <a:r>
                        <a:rPr lang="es-MX" sz="1100" u="none" strike="noStrike">
                          <a:effectLst/>
                        </a:rPr>
                        <a:t>Facturado</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                       417,600.00 </a:t>
                      </a:r>
                      <a:endParaRPr lang="es-MX" sz="1100" b="0" i="0" u="none" strike="noStrike">
                        <a:solidFill>
                          <a:srgbClr val="000000"/>
                        </a:solidFill>
                        <a:effectLst/>
                        <a:latin typeface="Calibri" panose="020F0502020204030204" pitchFamily="34" charset="0"/>
                      </a:endParaRPr>
                    </a:p>
                  </a:txBody>
                  <a:tcPr marL="9525" marR="9525" marT="9525" marB="0" anchor="b"/>
                </a:tc>
              </a:tr>
              <a:tr h="418861">
                <a:tc>
                  <a:txBody>
                    <a:bodyPr/>
                    <a:lstStyle/>
                    <a:p>
                      <a:pPr algn="l" fontAlgn="b"/>
                      <a:r>
                        <a:rPr lang="es-MX" sz="1100" u="none" strike="noStrike">
                          <a:effectLst/>
                        </a:rPr>
                        <a:t>Total Ingresos</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                       417,600.00 </a:t>
                      </a:r>
                      <a:endParaRPr lang="es-MX" sz="1100" b="1" i="0" u="none" strike="noStrike">
                        <a:solidFill>
                          <a:srgbClr val="000000"/>
                        </a:solidFill>
                        <a:effectLst/>
                        <a:latin typeface="Calibri" panose="020F0502020204030204" pitchFamily="34" charset="0"/>
                      </a:endParaRPr>
                    </a:p>
                  </a:txBody>
                  <a:tcPr marL="9525" marR="9525" marT="9525" marB="0" anchor="b"/>
                </a:tc>
              </a:tr>
              <a:tr h="231415">
                <a:tc>
                  <a:txBody>
                    <a:bodyPr/>
                    <a:lstStyle/>
                    <a:p>
                      <a:pPr algn="l" fontAlgn="b"/>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s-MX" sz="1100" b="1" i="0" u="none" strike="noStrike">
                        <a:solidFill>
                          <a:srgbClr val="000000"/>
                        </a:solidFill>
                        <a:effectLst/>
                        <a:latin typeface="Calibri" panose="020F0502020204030204" pitchFamily="34" charset="0"/>
                      </a:endParaRPr>
                    </a:p>
                  </a:txBody>
                  <a:tcPr marL="9525" marR="9525" marT="9525" marB="0" anchor="b"/>
                </a:tc>
              </a:tr>
              <a:tr h="231415">
                <a:tc>
                  <a:txBody>
                    <a:bodyPr/>
                    <a:lstStyle/>
                    <a:p>
                      <a:pPr algn="ctr" fontAlgn="b"/>
                      <a:r>
                        <a:rPr lang="es-MX" sz="1100" u="none" strike="noStrike">
                          <a:effectLst/>
                        </a:rPr>
                        <a:t>EGRESOS</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tc>
              </a:tr>
              <a:tr h="418861">
                <a:tc>
                  <a:txBody>
                    <a:bodyPr/>
                    <a:lstStyle/>
                    <a:p>
                      <a:pPr algn="l" fontAlgn="b"/>
                      <a:r>
                        <a:rPr lang="es-MX" sz="1100" u="none" strike="noStrike">
                          <a:effectLst/>
                        </a:rPr>
                        <a:t>Servicios profesionales</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                       337,000.00 </a:t>
                      </a:r>
                      <a:endParaRPr lang="es-MX" sz="1100" b="0" i="0" u="none" strike="noStrike">
                        <a:solidFill>
                          <a:srgbClr val="000000"/>
                        </a:solidFill>
                        <a:effectLst/>
                        <a:latin typeface="Calibri" panose="020F0502020204030204" pitchFamily="34" charset="0"/>
                      </a:endParaRPr>
                    </a:p>
                  </a:txBody>
                  <a:tcPr marL="9525" marR="9525" marT="9525" marB="0" anchor="b"/>
                </a:tc>
              </a:tr>
              <a:tr h="418861">
                <a:tc>
                  <a:txBody>
                    <a:bodyPr/>
                    <a:lstStyle/>
                    <a:p>
                      <a:pPr algn="l" fontAlgn="b"/>
                      <a:r>
                        <a:rPr lang="es-MX" sz="1100" u="none" strike="noStrike">
                          <a:effectLst/>
                        </a:rPr>
                        <a:t>Viáticos</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                         11,414.09 </a:t>
                      </a:r>
                      <a:endParaRPr lang="es-MX" sz="1100" b="0" i="0" u="none" strike="noStrike">
                        <a:solidFill>
                          <a:srgbClr val="000000"/>
                        </a:solidFill>
                        <a:effectLst/>
                        <a:latin typeface="Calibri" panose="020F0502020204030204" pitchFamily="34" charset="0"/>
                      </a:endParaRPr>
                    </a:p>
                  </a:txBody>
                  <a:tcPr marL="9525" marR="9525" marT="9525" marB="0" anchor="b"/>
                </a:tc>
              </a:tr>
              <a:tr h="231415">
                <a:tc>
                  <a:txBody>
                    <a:bodyPr/>
                    <a:lstStyle/>
                    <a:p>
                      <a:pPr algn="l" fontAlgn="b"/>
                      <a:r>
                        <a:rPr lang="es-MX" sz="1100" u="none" strike="noStrike">
                          <a:effectLst/>
                        </a:rPr>
                        <a:t>IVA</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MX" sz="1100" u="none" strike="noStrike">
                          <a:effectLst/>
                        </a:rPr>
                        <a:t>$56,426.58</a:t>
                      </a:r>
                      <a:endParaRPr lang="es-MX" sz="1100" b="0" i="0" u="none" strike="noStrike">
                        <a:solidFill>
                          <a:srgbClr val="000000"/>
                        </a:solidFill>
                        <a:effectLst/>
                        <a:latin typeface="Calibri" panose="020F0502020204030204" pitchFamily="34" charset="0"/>
                      </a:endParaRPr>
                    </a:p>
                  </a:txBody>
                  <a:tcPr marL="9525" marR="9525" marT="9525" marB="0" anchor="b"/>
                </a:tc>
              </a:tr>
              <a:tr h="418861">
                <a:tc>
                  <a:txBody>
                    <a:bodyPr/>
                    <a:lstStyle/>
                    <a:p>
                      <a:pPr algn="l" fontAlgn="b"/>
                      <a:r>
                        <a:rPr lang="es-MX" sz="1100" u="none" strike="noStrike">
                          <a:effectLst/>
                        </a:rPr>
                        <a:t>Total Egresos</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                       404,840.67 </a:t>
                      </a:r>
                      <a:endParaRPr lang="es-MX" sz="1100" b="1" i="0" u="none" strike="noStrike">
                        <a:solidFill>
                          <a:srgbClr val="000000"/>
                        </a:solidFill>
                        <a:effectLst/>
                        <a:latin typeface="Calibri" panose="020F0502020204030204" pitchFamily="34" charset="0"/>
                      </a:endParaRPr>
                    </a:p>
                  </a:txBody>
                  <a:tcPr marL="9525" marR="9525" marT="9525" marB="0" anchor="b"/>
                </a:tc>
              </a:tr>
              <a:tr h="231415">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s-MX" sz="1100" b="0" i="0" u="none" strike="noStrike">
                        <a:solidFill>
                          <a:srgbClr val="000000"/>
                        </a:solidFill>
                        <a:effectLst/>
                        <a:latin typeface="Calibri" panose="020F0502020204030204" pitchFamily="34" charset="0"/>
                      </a:endParaRPr>
                    </a:p>
                  </a:txBody>
                  <a:tcPr marL="9525" marR="9525" marT="9525" marB="0" anchor="b"/>
                </a:tc>
              </a:tr>
              <a:tr h="242986">
                <a:tc>
                  <a:txBody>
                    <a:bodyPr/>
                    <a:lstStyle/>
                    <a:p>
                      <a:pPr algn="ctr" fontAlgn="b"/>
                      <a:r>
                        <a:rPr lang="es-MX" sz="1100" u="none" strike="noStrike">
                          <a:effectLst/>
                        </a:rPr>
                        <a:t>REMANENTE</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200" u="none" strike="noStrike" dirty="0">
                          <a:effectLst/>
                        </a:rPr>
                        <a:t> </a:t>
                      </a:r>
                      <a:r>
                        <a:rPr lang="es-MX" sz="1600" b="1" u="none" strike="noStrike" dirty="0">
                          <a:effectLst/>
                        </a:rPr>
                        <a:t>$                12,759.33 </a:t>
                      </a:r>
                      <a:endParaRPr lang="es-MX" sz="1200" b="1"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78616855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lvl="0" indent="0" algn="just">
              <a:buClrTx/>
              <a:buNone/>
            </a:pPr>
            <a:r>
              <a:rPr lang="es-ES" b="1" dirty="0">
                <a:solidFill>
                  <a:srgbClr val="760000"/>
                </a:solidFill>
                <a:latin typeface="Arial"/>
                <a:cs typeface="Arial"/>
              </a:rPr>
              <a:t>8</a:t>
            </a:r>
            <a:r>
              <a:rPr lang="es-ES" b="1" dirty="0" smtClean="0">
                <a:solidFill>
                  <a:srgbClr val="760000"/>
                </a:solidFill>
                <a:latin typeface="Arial"/>
                <a:cs typeface="Arial"/>
              </a:rPr>
              <a:t>. </a:t>
            </a:r>
            <a:r>
              <a:rPr lang="es-MX" b="1" dirty="0">
                <a:solidFill>
                  <a:srgbClr val="760000"/>
                </a:solidFill>
                <a:latin typeface="Arial"/>
                <a:cs typeface="Arial"/>
              </a:rPr>
              <a:t>Aprobación para la disposición de remanentes financieros en proyectos </a:t>
            </a:r>
            <a:r>
              <a:rPr lang="es-MX" b="1" dirty="0" smtClean="0">
                <a:solidFill>
                  <a:srgbClr val="760000"/>
                </a:solidFill>
                <a:latin typeface="Arial"/>
                <a:cs typeface="Arial"/>
              </a:rPr>
              <a:t>concluidos</a:t>
            </a:r>
            <a:endParaRPr lang="en-US" dirty="0">
              <a:solidFill>
                <a:srgbClr val="760000"/>
              </a:solidFill>
              <a:latin typeface="Arial"/>
              <a:cs typeface="Arial"/>
            </a:endParaRPr>
          </a:p>
        </p:txBody>
      </p:sp>
      <p:graphicFrame>
        <p:nvGraphicFramePr>
          <p:cNvPr id="2" name="Tabla 1"/>
          <p:cNvGraphicFramePr>
            <a:graphicFrameLocks noGrp="1"/>
          </p:cNvGraphicFramePr>
          <p:nvPr/>
        </p:nvGraphicFramePr>
        <p:xfrm>
          <a:off x="2933699" y="2281506"/>
          <a:ext cx="3917861" cy="3416598"/>
        </p:xfrm>
        <a:graphic>
          <a:graphicData uri="http://schemas.openxmlformats.org/drawingml/2006/table">
            <a:tbl>
              <a:tblPr>
                <a:tableStyleId>{5C22544A-7EE6-4342-B048-85BDC9FD1C3A}</a:tableStyleId>
              </a:tblPr>
              <a:tblGrid>
                <a:gridCol w="2129767"/>
                <a:gridCol w="1788094"/>
              </a:tblGrid>
              <a:tr h="220062">
                <a:tc gridSpan="2">
                  <a:txBody>
                    <a:bodyPr/>
                    <a:lstStyle/>
                    <a:p>
                      <a:pPr algn="ctr" fontAlgn="b"/>
                      <a:r>
                        <a:rPr lang="es-MX" sz="1400" b="1" u="none" strike="noStrike" dirty="0">
                          <a:effectLst/>
                        </a:rPr>
                        <a:t>PROGRAMA INTERMPAL DE RESIDUOS JICOSUR</a:t>
                      </a:r>
                      <a:endParaRPr lang="es-MX"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MX"/>
                    </a:p>
                  </a:txBody>
                  <a:tcPr/>
                </a:tc>
              </a:tr>
              <a:tr h="280078">
                <a:tc>
                  <a:txBody>
                    <a:bodyPr/>
                    <a:lstStyle/>
                    <a:p>
                      <a:pPr algn="ctr" fontAlgn="b"/>
                      <a:r>
                        <a:rPr lang="es-MX" sz="1100" u="none" strike="noStrike">
                          <a:effectLst/>
                        </a:rPr>
                        <a:t>INGRESOS</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a:t>
                      </a:r>
                      <a:endParaRPr lang="es-MX" sz="1100" b="0" i="0" u="none" strike="noStrike">
                        <a:solidFill>
                          <a:srgbClr val="000000"/>
                        </a:solidFill>
                        <a:effectLst/>
                        <a:latin typeface="Calibri" panose="020F0502020204030204" pitchFamily="34" charset="0"/>
                      </a:endParaRPr>
                    </a:p>
                  </a:txBody>
                  <a:tcPr marL="9525" marR="9525" marT="9525" marB="0" anchor="b"/>
                </a:tc>
              </a:tr>
              <a:tr h="362101">
                <a:tc>
                  <a:txBody>
                    <a:bodyPr/>
                    <a:lstStyle/>
                    <a:p>
                      <a:pPr algn="l" fontAlgn="b"/>
                      <a:r>
                        <a:rPr lang="es-MX" sz="1100" u="none" strike="noStrike">
                          <a:effectLst/>
                        </a:rPr>
                        <a:t>Facturado</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                           50,000.00 </a:t>
                      </a:r>
                      <a:endParaRPr lang="es-MX" sz="1100" b="0" i="0" u="none" strike="noStrike">
                        <a:solidFill>
                          <a:srgbClr val="000000"/>
                        </a:solidFill>
                        <a:effectLst/>
                        <a:latin typeface="Calibri" panose="020F0502020204030204" pitchFamily="34" charset="0"/>
                      </a:endParaRPr>
                    </a:p>
                  </a:txBody>
                  <a:tcPr marL="9525" marR="9525" marT="9525" marB="0" anchor="b"/>
                </a:tc>
              </a:tr>
              <a:tr h="362101">
                <a:tc>
                  <a:txBody>
                    <a:bodyPr/>
                    <a:lstStyle/>
                    <a:p>
                      <a:pPr algn="l" fontAlgn="b"/>
                      <a:r>
                        <a:rPr lang="es-MX" sz="1100" u="none" strike="noStrike">
                          <a:effectLst/>
                        </a:rPr>
                        <a:t>Total Ingresos</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                           50,000.00 </a:t>
                      </a:r>
                      <a:endParaRPr lang="es-MX" sz="1100" b="1" i="0" u="none" strike="noStrike">
                        <a:solidFill>
                          <a:srgbClr val="000000"/>
                        </a:solidFill>
                        <a:effectLst/>
                        <a:latin typeface="Calibri" panose="020F0502020204030204" pitchFamily="34" charset="0"/>
                      </a:endParaRPr>
                    </a:p>
                  </a:txBody>
                  <a:tcPr marL="9525" marR="9525" marT="9525" marB="0" anchor="b"/>
                </a:tc>
              </a:tr>
              <a:tr h="280078">
                <a:tc>
                  <a:txBody>
                    <a:bodyPr/>
                    <a:lstStyle/>
                    <a:p>
                      <a:pPr algn="l" fontAlgn="b"/>
                      <a:r>
                        <a:rPr lang="es-MX" sz="1100" u="none" strike="noStrike">
                          <a:effectLst/>
                        </a:rPr>
                        <a:t> </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a:t>
                      </a:r>
                      <a:endParaRPr lang="es-MX" sz="1100" b="1" i="0" u="none" strike="noStrike">
                        <a:solidFill>
                          <a:srgbClr val="000000"/>
                        </a:solidFill>
                        <a:effectLst/>
                        <a:latin typeface="Calibri" panose="020F0502020204030204" pitchFamily="34" charset="0"/>
                      </a:endParaRPr>
                    </a:p>
                  </a:txBody>
                  <a:tcPr marL="9525" marR="9525" marT="9525" marB="0" anchor="b"/>
                </a:tc>
              </a:tr>
              <a:tr h="200056">
                <a:tc>
                  <a:txBody>
                    <a:bodyPr/>
                    <a:lstStyle/>
                    <a:p>
                      <a:pPr algn="ctr" fontAlgn="b"/>
                      <a:r>
                        <a:rPr lang="es-MX" sz="1100" u="none" strike="noStrike">
                          <a:effectLst/>
                        </a:rPr>
                        <a:t>EGRESOS</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a:t>
                      </a:r>
                      <a:endParaRPr lang="es-MX" sz="1100" b="0" i="0" u="none" strike="noStrike">
                        <a:solidFill>
                          <a:srgbClr val="000000"/>
                        </a:solidFill>
                        <a:effectLst/>
                        <a:latin typeface="Calibri" panose="020F0502020204030204" pitchFamily="34" charset="0"/>
                      </a:endParaRPr>
                    </a:p>
                  </a:txBody>
                  <a:tcPr marL="9525" marR="9525" marT="9525" marB="0" anchor="b"/>
                </a:tc>
              </a:tr>
              <a:tr h="362101">
                <a:tc>
                  <a:txBody>
                    <a:bodyPr/>
                    <a:lstStyle/>
                    <a:p>
                      <a:pPr algn="l" fontAlgn="b"/>
                      <a:r>
                        <a:rPr lang="es-MX" sz="1100" u="none" strike="noStrike">
                          <a:effectLst/>
                        </a:rPr>
                        <a:t>Servicios profesionales</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                           25,000.00 </a:t>
                      </a:r>
                      <a:endParaRPr lang="es-MX" sz="1100" b="0" i="0" u="none" strike="noStrike">
                        <a:solidFill>
                          <a:srgbClr val="000000"/>
                        </a:solidFill>
                        <a:effectLst/>
                        <a:latin typeface="Calibri" panose="020F0502020204030204" pitchFamily="34" charset="0"/>
                      </a:endParaRPr>
                    </a:p>
                  </a:txBody>
                  <a:tcPr marL="9525" marR="9525" marT="9525" marB="0" anchor="b"/>
                </a:tc>
              </a:tr>
              <a:tr h="362101">
                <a:tc>
                  <a:txBody>
                    <a:bodyPr/>
                    <a:lstStyle/>
                    <a:p>
                      <a:pPr algn="l" fontAlgn="b"/>
                      <a:r>
                        <a:rPr lang="es-MX" sz="1100" u="none" strike="noStrike">
                          <a:effectLst/>
                        </a:rPr>
                        <a:t>Viáticos</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                             6,830.10 </a:t>
                      </a:r>
                      <a:endParaRPr lang="es-MX" sz="1100" b="0" i="0" u="none" strike="noStrike">
                        <a:solidFill>
                          <a:srgbClr val="000000"/>
                        </a:solidFill>
                        <a:effectLst/>
                        <a:latin typeface="Calibri" panose="020F0502020204030204" pitchFamily="34" charset="0"/>
                      </a:endParaRPr>
                    </a:p>
                  </a:txBody>
                  <a:tcPr marL="9525" marR="9525" marT="9525" marB="0" anchor="b"/>
                </a:tc>
              </a:tr>
              <a:tr h="200056">
                <a:tc>
                  <a:txBody>
                    <a:bodyPr/>
                    <a:lstStyle/>
                    <a:p>
                      <a:pPr algn="l" fontAlgn="b"/>
                      <a:r>
                        <a:rPr lang="es-MX" sz="1100" u="none" strike="noStrike">
                          <a:effectLst/>
                        </a:rPr>
                        <a:t>IVA</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MX" sz="1100" u="none" strike="noStrike">
                          <a:effectLst/>
                        </a:rPr>
                        <a:t>$2,336.45</a:t>
                      </a:r>
                      <a:endParaRPr lang="es-MX" sz="1100" b="0" i="0" u="none" strike="noStrike">
                        <a:solidFill>
                          <a:srgbClr val="000000"/>
                        </a:solidFill>
                        <a:effectLst/>
                        <a:latin typeface="Calibri" panose="020F0502020204030204" pitchFamily="34" charset="0"/>
                      </a:endParaRPr>
                    </a:p>
                  </a:txBody>
                  <a:tcPr marL="9525" marR="9525" marT="9525" marB="0" anchor="b"/>
                </a:tc>
              </a:tr>
              <a:tr h="362101">
                <a:tc>
                  <a:txBody>
                    <a:bodyPr/>
                    <a:lstStyle/>
                    <a:p>
                      <a:pPr algn="l" fontAlgn="b"/>
                      <a:r>
                        <a:rPr lang="es-MX" sz="1100" u="none" strike="noStrike">
                          <a:effectLst/>
                        </a:rPr>
                        <a:t>Total Egresos</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                           34,166.55 </a:t>
                      </a:r>
                      <a:endParaRPr lang="es-MX" sz="1100" b="1" i="0" u="none" strike="noStrike">
                        <a:solidFill>
                          <a:srgbClr val="000000"/>
                        </a:solidFill>
                        <a:effectLst/>
                        <a:latin typeface="Calibri" panose="020F0502020204030204" pitchFamily="34" charset="0"/>
                      </a:endParaRPr>
                    </a:p>
                  </a:txBody>
                  <a:tcPr marL="9525" marR="9525" marT="9525" marB="0" anchor="b"/>
                </a:tc>
              </a:tr>
              <a:tr h="200056">
                <a:tc>
                  <a:txBody>
                    <a:bodyPr/>
                    <a:lstStyle/>
                    <a:p>
                      <a:pPr algn="l" fontAlgn="b"/>
                      <a:r>
                        <a:rPr lang="es-MX" sz="1100" u="none" strike="noStrike">
                          <a:effectLst/>
                        </a:rPr>
                        <a:t> </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a:t>
                      </a:r>
                      <a:endParaRPr lang="es-MX" sz="1100" b="0" i="0" u="none" strike="noStrike">
                        <a:solidFill>
                          <a:srgbClr val="000000"/>
                        </a:solidFill>
                        <a:effectLst/>
                        <a:latin typeface="Calibri" panose="020F0502020204030204" pitchFamily="34" charset="0"/>
                      </a:endParaRPr>
                    </a:p>
                  </a:txBody>
                  <a:tcPr marL="9525" marR="9525" marT="9525" marB="0" anchor="b"/>
                </a:tc>
              </a:tr>
              <a:tr h="220062">
                <a:tc>
                  <a:txBody>
                    <a:bodyPr/>
                    <a:lstStyle/>
                    <a:p>
                      <a:pPr algn="ctr" fontAlgn="b"/>
                      <a:r>
                        <a:rPr lang="es-MX" sz="1200" b="1" u="none" strike="noStrike">
                          <a:effectLst/>
                        </a:rPr>
                        <a:t>REMANENTE</a:t>
                      </a:r>
                      <a:endParaRPr lang="es-MX" sz="1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400" b="1" u="none" strike="noStrike" dirty="0">
                          <a:effectLst/>
                        </a:rPr>
                        <a:t> $                  15,833.45 </a:t>
                      </a:r>
                      <a:endParaRPr lang="es-MX" sz="1400" b="1"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314422047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lvl="0" indent="0" algn="just">
              <a:buClrTx/>
              <a:buNone/>
            </a:pPr>
            <a:r>
              <a:rPr lang="es-ES" b="1" dirty="0">
                <a:solidFill>
                  <a:srgbClr val="760000"/>
                </a:solidFill>
                <a:latin typeface="Arial"/>
                <a:cs typeface="Arial"/>
              </a:rPr>
              <a:t>8</a:t>
            </a:r>
            <a:r>
              <a:rPr lang="es-ES" b="1" dirty="0" smtClean="0">
                <a:solidFill>
                  <a:srgbClr val="760000"/>
                </a:solidFill>
                <a:latin typeface="Arial"/>
                <a:cs typeface="Arial"/>
              </a:rPr>
              <a:t>. </a:t>
            </a:r>
            <a:r>
              <a:rPr lang="es-MX" b="1" dirty="0">
                <a:solidFill>
                  <a:srgbClr val="760000"/>
                </a:solidFill>
                <a:latin typeface="Arial"/>
                <a:cs typeface="Arial"/>
              </a:rPr>
              <a:t>Aprobación para la disposición de remanentes financieros en proyectos </a:t>
            </a:r>
            <a:r>
              <a:rPr lang="es-MX" b="1" dirty="0" smtClean="0">
                <a:solidFill>
                  <a:srgbClr val="760000"/>
                </a:solidFill>
                <a:latin typeface="Arial"/>
                <a:cs typeface="Arial"/>
              </a:rPr>
              <a:t>concluidos</a:t>
            </a:r>
            <a:endParaRPr lang="en-US" dirty="0">
              <a:solidFill>
                <a:srgbClr val="760000"/>
              </a:solidFill>
              <a:latin typeface="Arial"/>
              <a:cs typeface="Arial"/>
            </a:endParaRPr>
          </a:p>
        </p:txBody>
      </p:sp>
      <p:graphicFrame>
        <p:nvGraphicFramePr>
          <p:cNvPr id="3" name="Tabla 2"/>
          <p:cNvGraphicFramePr>
            <a:graphicFrameLocks noGrp="1"/>
          </p:cNvGraphicFramePr>
          <p:nvPr/>
        </p:nvGraphicFramePr>
        <p:xfrm>
          <a:off x="2248525" y="2058988"/>
          <a:ext cx="4963643" cy="3517566"/>
        </p:xfrm>
        <a:graphic>
          <a:graphicData uri="http://schemas.openxmlformats.org/drawingml/2006/table">
            <a:tbl>
              <a:tblPr>
                <a:tableStyleId>{5C22544A-7EE6-4342-B048-85BDC9FD1C3A}</a:tableStyleId>
              </a:tblPr>
              <a:tblGrid>
                <a:gridCol w="2129044"/>
                <a:gridCol w="2834599"/>
              </a:tblGrid>
              <a:tr h="256667">
                <a:tc gridSpan="2">
                  <a:txBody>
                    <a:bodyPr/>
                    <a:lstStyle/>
                    <a:p>
                      <a:pPr algn="ctr" fontAlgn="b"/>
                      <a:r>
                        <a:rPr lang="es-MX" sz="1400" b="1" u="none" strike="noStrike" dirty="0">
                          <a:effectLst/>
                        </a:rPr>
                        <a:t>VECTORIZACIÓN CARTAS GEOLÓGICAS Y EDAFOLÓGICAS</a:t>
                      </a:r>
                      <a:endParaRPr lang="es-MX"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s-MX"/>
                    </a:p>
                  </a:txBody>
                  <a:tcPr/>
                </a:tc>
              </a:tr>
              <a:tr h="244445">
                <a:tc>
                  <a:txBody>
                    <a:bodyPr/>
                    <a:lstStyle/>
                    <a:p>
                      <a:pPr algn="ctr" fontAlgn="b"/>
                      <a:r>
                        <a:rPr lang="es-MX" sz="1100" u="none" strike="noStrike" dirty="0">
                          <a:effectLst/>
                        </a:rPr>
                        <a:t>INGRESOS</a:t>
                      </a:r>
                      <a:endParaRPr lang="es-MX"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dirty="0">
                          <a:effectLst/>
                        </a:rPr>
                        <a:t> </a:t>
                      </a:r>
                      <a:endParaRPr lang="es-MX" sz="1100" b="0" i="0" u="none" strike="noStrike" dirty="0">
                        <a:solidFill>
                          <a:srgbClr val="000000"/>
                        </a:solidFill>
                        <a:effectLst/>
                        <a:latin typeface="Calibri" panose="020F0502020204030204" pitchFamily="34" charset="0"/>
                      </a:endParaRPr>
                    </a:p>
                  </a:txBody>
                  <a:tcPr marL="9525" marR="9525" marT="9525" marB="0" anchor="b"/>
                </a:tc>
              </a:tr>
              <a:tr h="442446">
                <a:tc>
                  <a:txBody>
                    <a:bodyPr/>
                    <a:lstStyle/>
                    <a:p>
                      <a:pPr algn="l" fontAlgn="b"/>
                      <a:r>
                        <a:rPr lang="es-MX" sz="1100" u="none" strike="noStrike">
                          <a:effectLst/>
                        </a:rPr>
                        <a:t>Facturado</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                                                 130,000.00 </a:t>
                      </a:r>
                      <a:endParaRPr lang="es-MX" sz="1100" b="0" i="0" u="none" strike="noStrike">
                        <a:solidFill>
                          <a:srgbClr val="000000"/>
                        </a:solidFill>
                        <a:effectLst/>
                        <a:latin typeface="Calibri" panose="020F0502020204030204" pitchFamily="34" charset="0"/>
                      </a:endParaRPr>
                    </a:p>
                  </a:txBody>
                  <a:tcPr marL="9525" marR="9525" marT="9525" marB="0" anchor="b"/>
                </a:tc>
              </a:tr>
              <a:tr h="442446">
                <a:tc>
                  <a:txBody>
                    <a:bodyPr/>
                    <a:lstStyle/>
                    <a:p>
                      <a:pPr algn="l" fontAlgn="b"/>
                      <a:r>
                        <a:rPr lang="es-MX" sz="1100" u="none" strike="noStrike">
                          <a:effectLst/>
                        </a:rPr>
                        <a:t>Total Ingresos</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                                                 130,000.00 </a:t>
                      </a:r>
                      <a:endParaRPr lang="es-MX" sz="1100" b="1" i="0" u="none" strike="noStrike">
                        <a:solidFill>
                          <a:srgbClr val="000000"/>
                        </a:solidFill>
                        <a:effectLst/>
                        <a:latin typeface="Calibri" panose="020F0502020204030204" pitchFamily="34" charset="0"/>
                      </a:endParaRPr>
                    </a:p>
                  </a:txBody>
                  <a:tcPr marL="9525" marR="9525" marT="9525" marB="0" anchor="b"/>
                </a:tc>
              </a:tr>
              <a:tr h="244445">
                <a:tc>
                  <a:txBody>
                    <a:bodyPr/>
                    <a:lstStyle/>
                    <a:p>
                      <a:pPr algn="l" fontAlgn="b"/>
                      <a:r>
                        <a:rPr lang="es-MX" sz="1100" u="none" strike="noStrike">
                          <a:effectLst/>
                        </a:rPr>
                        <a:t> </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a:t>
                      </a:r>
                      <a:endParaRPr lang="es-MX" sz="1100" b="1" i="0" u="none" strike="noStrike">
                        <a:solidFill>
                          <a:srgbClr val="000000"/>
                        </a:solidFill>
                        <a:effectLst/>
                        <a:latin typeface="Calibri" panose="020F0502020204030204" pitchFamily="34" charset="0"/>
                      </a:endParaRPr>
                    </a:p>
                  </a:txBody>
                  <a:tcPr marL="9525" marR="9525" marT="9525" marB="0" anchor="b"/>
                </a:tc>
              </a:tr>
              <a:tr h="244445">
                <a:tc>
                  <a:txBody>
                    <a:bodyPr/>
                    <a:lstStyle/>
                    <a:p>
                      <a:pPr algn="ctr" fontAlgn="b"/>
                      <a:r>
                        <a:rPr lang="es-MX" sz="1100" u="none" strike="noStrike">
                          <a:effectLst/>
                        </a:rPr>
                        <a:t>EGRESOS</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a:t>
                      </a:r>
                      <a:endParaRPr lang="es-MX" sz="1100" b="0" i="0" u="none" strike="noStrike">
                        <a:solidFill>
                          <a:srgbClr val="000000"/>
                        </a:solidFill>
                        <a:effectLst/>
                        <a:latin typeface="Calibri" panose="020F0502020204030204" pitchFamily="34" charset="0"/>
                      </a:endParaRPr>
                    </a:p>
                  </a:txBody>
                  <a:tcPr marL="9525" marR="9525" marT="9525" marB="0" anchor="b"/>
                </a:tc>
              </a:tr>
              <a:tr h="442446">
                <a:tc>
                  <a:txBody>
                    <a:bodyPr/>
                    <a:lstStyle/>
                    <a:p>
                      <a:pPr algn="l" fontAlgn="b"/>
                      <a:r>
                        <a:rPr lang="es-MX" sz="1100" u="none" strike="noStrike">
                          <a:effectLst/>
                        </a:rPr>
                        <a:t>Servicios profesionales</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                                                 100,000.00 </a:t>
                      </a:r>
                      <a:endParaRPr lang="es-MX" sz="1100" b="0" i="0" u="none" strike="noStrike">
                        <a:solidFill>
                          <a:srgbClr val="000000"/>
                        </a:solidFill>
                        <a:effectLst/>
                        <a:latin typeface="Calibri" panose="020F0502020204030204" pitchFamily="34" charset="0"/>
                      </a:endParaRPr>
                    </a:p>
                  </a:txBody>
                  <a:tcPr marL="9525" marR="9525" marT="9525" marB="0" anchor="b"/>
                </a:tc>
              </a:tr>
              <a:tr h="244445">
                <a:tc>
                  <a:txBody>
                    <a:bodyPr/>
                    <a:lstStyle/>
                    <a:p>
                      <a:pPr algn="l" fontAlgn="b"/>
                      <a:r>
                        <a:rPr lang="es-MX" sz="1100" u="none" strike="noStrike">
                          <a:effectLst/>
                        </a:rPr>
                        <a:t>IVA</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MX" sz="1100" u="none" strike="noStrike">
                          <a:effectLst/>
                        </a:rPr>
                        <a:t>$17,931.03</a:t>
                      </a:r>
                      <a:endParaRPr lang="es-MX" sz="1100" b="0" i="0" u="none" strike="noStrike">
                        <a:solidFill>
                          <a:srgbClr val="000000"/>
                        </a:solidFill>
                        <a:effectLst/>
                        <a:latin typeface="Calibri" panose="020F0502020204030204" pitchFamily="34" charset="0"/>
                      </a:endParaRPr>
                    </a:p>
                  </a:txBody>
                  <a:tcPr marL="9525" marR="9525" marT="9525" marB="0" anchor="b"/>
                </a:tc>
              </a:tr>
              <a:tr h="442446">
                <a:tc>
                  <a:txBody>
                    <a:bodyPr/>
                    <a:lstStyle/>
                    <a:p>
                      <a:pPr algn="l" fontAlgn="b"/>
                      <a:r>
                        <a:rPr lang="es-MX" sz="1100" u="none" strike="noStrike">
                          <a:effectLst/>
                        </a:rPr>
                        <a:t>Total Egresos</a:t>
                      </a:r>
                      <a:endParaRPr lang="es-MX"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                                                 117,931.03 </a:t>
                      </a:r>
                      <a:endParaRPr lang="es-MX" sz="1100" b="1" i="0" u="none" strike="noStrike">
                        <a:solidFill>
                          <a:srgbClr val="000000"/>
                        </a:solidFill>
                        <a:effectLst/>
                        <a:latin typeface="Calibri" panose="020F0502020204030204" pitchFamily="34" charset="0"/>
                      </a:endParaRPr>
                    </a:p>
                  </a:txBody>
                  <a:tcPr marL="9525" marR="9525" marT="9525" marB="0" anchor="b"/>
                </a:tc>
              </a:tr>
              <a:tr h="244445">
                <a:tc>
                  <a:txBody>
                    <a:bodyPr/>
                    <a:lstStyle/>
                    <a:p>
                      <a:pPr algn="l" fontAlgn="b"/>
                      <a:r>
                        <a:rPr lang="es-MX" sz="1100" u="none" strike="noStrike">
                          <a:effectLst/>
                        </a:rPr>
                        <a:t> </a:t>
                      </a:r>
                      <a:endParaRPr lang="es-MX"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100" u="none" strike="noStrike">
                          <a:effectLst/>
                        </a:rPr>
                        <a:t> </a:t>
                      </a:r>
                      <a:endParaRPr lang="es-MX" sz="1100" b="0" i="0" u="none" strike="noStrike">
                        <a:solidFill>
                          <a:srgbClr val="000000"/>
                        </a:solidFill>
                        <a:effectLst/>
                        <a:latin typeface="Calibri" panose="020F0502020204030204" pitchFamily="34" charset="0"/>
                      </a:endParaRPr>
                    </a:p>
                  </a:txBody>
                  <a:tcPr marL="9525" marR="9525" marT="9525" marB="0" anchor="b"/>
                </a:tc>
              </a:tr>
              <a:tr h="268890">
                <a:tc>
                  <a:txBody>
                    <a:bodyPr/>
                    <a:lstStyle/>
                    <a:p>
                      <a:pPr algn="ctr" fontAlgn="b"/>
                      <a:r>
                        <a:rPr lang="es-MX" sz="1200" b="1" u="none" strike="noStrike">
                          <a:effectLst/>
                        </a:rPr>
                        <a:t>REMANENTE</a:t>
                      </a:r>
                      <a:endParaRPr lang="es-MX" sz="12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MX" sz="1400" b="1" u="none" strike="noStrike" dirty="0">
                          <a:effectLst/>
                        </a:rPr>
                        <a:t> $                                    12,068.97 </a:t>
                      </a:r>
                      <a:endParaRPr lang="es-MX" sz="1400" b="1"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267924544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lvl="0" indent="0">
              <a:buClrTx/>
              <a:buNone/>
            </a:pPr>
            <a:r>
              <a:rPr lang="es-ES" b="1" dirty="0">
                <a:solidFill>
                  <a:srgbClr val="760000"/>
                </a:solidFill>
                <a:latin typeface="Arial"/>
                <a:cs typeface="Arial"/>
              </a:rPr>
              <a:t>9. </a:t>
            </a:r>
            <a:r>
              <a:rPr lang="es-MX" b="1" dirty="0">
                <a:solidFill>
                  <a:srgbClr val="760000"/>
                </a:solidFill>
                <a:latin typeface="Arial"/>
                <a:cs typeface="Arial"/>
              </a:rPr>
              <a:t>Aprobación del Programa de Austeridad y Ahorro del IIEG.</a:t>
            </a:r>
            <a:endParaRPr lang="en-US" dirty="0">
              <a:solidFill>
                <a:srgbClr val="760000"/>
              </a:solidFill>
              <a:latin typeface="Arial"/>
              <a:cs typeface="Arial"/>
            </a:endParaRPr>
          </a:p>
          <a:p>
            <a:pPr marL="3175" indent="0" algn="just">
              <a:spcBef>
                <a:spcPts val="0"/>
              </a:spcBef>
              <a:buNone/>
            </a:pPr>
            <a:endParaRPr lang="es-ES_tradnl" sz="1800" dirty="0" smtClean="0">
              <a:solidFill>
                <a:srgbClr val="000000"/>
              </a:solidFill>
              <a:latin typeface="Arial"/>
              <a:cs typeface="Arial"/>
            </a:endParaRPr>
          </a:p>
          <a:p>
            <a:pPr marL="3175" indent="0" algn="just">
              <a:spcBef>
                <a:spcPts val="0"/>
              </a:spcBef>
              <a:buNone/>
            </a:pPr>
            <a:r>
              <a:rPr lang="es-ES_tradnl" sz="1800" dirty="0" smtClean="0">
                <a:solidFill>
                  <a:srgbClr val="000000"/>
                </a:solidFill>
                <a:latin typeface="Arial"/>
                <a:cs typeface="Arial"/>
              </a:rPr>
              <a:t>Aunado a lo anterior y con la finalidad de dar cumplimiento a lo establecido en la Ley de Austeridad, se trabajó en la elaboración de un Programa de Austeridad, en el cual se documentaron las diversas acciones que ya en el IIEG se están llevando a cabo y que simplemente deberá darse seguimiento a las mismas. </a:t>
            </a:r>
          </a:p>
          <a:p>
            <a:pPr marL="3175" indent="0" algn="just">
              <a:spcBef>
                <a:spcPts val="0"/>
              </a:spcBef>
              <a:buNone/>
            </a:pPr>
            <a:endParaRPr lang="es-ES_tradnl" sz="1800" dirty="0">
              <a:solidFill>
                <a:srgbClr val="000000"/>
              </a:solidFill>
              <a:latin typeface="Arial"/>
              <a:cs typeface="Arial"/>
            </a:endParaRPr>
          </a:p>
          <a:p>
            <a:pPr marL="3175" indent="0" algn="just">
              <a:spcBef>
                <a:spcPts val="0"/>
              </a:spcBef>
              <a:buNone/>
            </a:pPr>
            <a:r>
              <a:rPr lang="es-ES_tradnl" sz="1800" dirty="0">
                <a:solidFill>
                  <a:srgbClr val="000000"/>
                </a:solidFill>
                <a:latin typeface="Arial"/>
                <a:cs typeface="Arial"/>
              </a:rPr>
              <a:t>Dicho programa de austeridad se encuentra a su disposición en el material que les fue entregado en físico. </a:t>
            </a:r>
          </a:p>
          <a:p>
            <a:pPr marL="3175" indent="0" algn="just">
              <a:spcBef>
                <a:spcPts val="0"/>
              </a:spcBef>
              <a:buNone/>
            </a:pPr>
            <a:endParaRPr lang="es-ES_tradnl" sz="1800" dirty="0">
              <a:solidFill>
                <a:srgbClr val="000000"/>
              </a:solidFill>
              <a:latin typeface="Arial"/>
              <a:cs typeface="Arial"/>
            </a:endParaRPr>
          </a:p>
          <a:p>
            <a:pPr marL="3175" indent="0" algn="just">
              <a:spcBef>
                <a:spcPts val="0"/>
              </a:spcBef>
              <a:buNone/>
            </a:pPr>
            <a:r>
              <a:rPr lang="es-ES_tradnl" sz="1800" dirty="0">
                <a:solidFill>
                  <a:srgbClr val="000000"/>
                </a:solidFill>
                <a:latin typeface="Arial"/>
                <a:cs typeface="Arial"/>
              </a:rPr>
              <a:t>Con respecto a los viáticos, en el IIEG se toma como base para la asignación de montos el Manual de Pasajes, Viáticos y Traslado de Personal del Estado de Jalisco, sobre el cual se realizó un análisis para evaluar si al apegarnos al mismo, se da cumplimiento a los topes establecidos en la Ley de Austeridad. </a:t>
            </a:r>
          </a:p>
          <a:p>
            <a:pPr marL="3175" indent="0" algn="just">
              <a:spcBef>
                <a:spcPts val="0"/>
              </a:spcBef>
              <a:buNone/>
            </a:pPr>
            <a:endParaRPr lang="es-ES_tradnl" sz="1800" dirty="0" smtClean="0">
              <a:solidFill>
                <a:srgbClr val="000000"/>
              </a:solidFill>
              <a:latin typeface="Arial"/>
              <a:cs typeface="Arial"/>
            </a:endParaRPr>
          </a:p>
        </p:txBody>
      </p:sp>
    </p:spTree>
    <p:extLst>
      <p:ext uri="{BB962C8B-B14F-4D97-AF65-F5344CB8AC3E}">
        <p14:creationId xmlns:p14="http://schemas.microsoft.com/office/powerpoint/2010/main" val="185336461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lvl="0" indent="0">
              <a:buClrTx/>
              <a:buNone/>
            </a:pPr>
            <a:r>
              <a:rPr lang="es-ES" b="1" dirty="0">
                <a:solidFill>
                  <a:srgbClr val="760000"/>
                </a:solidFill>
                <a:latin typeface="Arial"/>
                <a:cs typeface="Arial"/>
              </a:rPr>
              <a:t>9. </a:t>
            </a:r>
            <a:r>
              <a:rPr lang="es-MX" b="1" dirty="0">
                <a:solidFill>
                  <a:srgbClr val="760000"/>
                </a:solidFill>
                <a:latin typeface="Arial"/>
                <a:cs typeface="Arial"/>
              </a:rPr>
              <a:t>Aprobación del Programa de Austeridad y Ahorro del IIEG.</a:t>
            </a:r>
            <a:endParaRPr lang="en-US" dirty="0">
              <a:solidFill>
                <a:srgbClr val="760000"/>
              </a:solidFill>
              <a:latin typeface="Arial"/>
              <a:cs typeface="Arial"/>
            </a:endParaRPr>
          </a:p>
          <a:p>
            <a:pPr marL="114300" indent="0">
              <a:buNone/>
            </a:pPr>
            <a:endParaRPr lang="es-ES_tradnl" sz="1200" dirty="0" smtClean="0">
              <a:solidFill>
                <a:srgbClr val="000000"/>
              </a:solidFill>
              <a:latin typeface="Arial"/>
              <a:cs typeface="Arial"/>
            </a:endParaRPr>
          </a:p>
          <a:p>
            <a:pPr marL="114300" indent="0" algn="just">
              <a:buNone/>
            </a:pPr>
            <a:r>
              <a:rPr lang="es-ES_tradnl" sz="1800" dirty="0" smtClean="0">
                <a:solidFill>
                  <a:srgbClr val="000000"/>
                </a:solidFill>
                <a:latin typeface="Arial"/>
                <a:cs typeface="Arial"/>
              </a:rPr>
              <a:t>Se encontró que en efecto se cumple a cabalidad lo establecido en la Ley, conforme se demuestra en las siguientes tablas, por lo que se solicita a los Distinguidos Integrantes de la Junta de Gobierno del IIEG, tengan a bien aprobar al IIEG continúe utilizando el referido manual y sus respectivos anexos para el tema de viáticos, con la consideración de que por ser OPD, éste deberá adaptarse en todo lo que corresponda a  su situación, principalmente la comprobación de gastos mediante documentos que cumplan con el Código Fiscal de la Federación.</a:t>
            </a:r>
            <a:endParaRPr lang="es-ES_tradnl" sz="1800" dirty="0">
              <a:solidFill>
                <a:srgbClr val="000000"/>
              </a:solidFill>
              <a:latin typeface="Arial"/>
              <a:cs typeface="Arial"/>
            </a:endParaRPr>
          </a:p>
        </p:txBody>
      </p:sp>
    </p:spTree>
    <p:extLst>
      <p:ext uri="{BB962C8B-B14F-4D97-AF65-F5344CB8AC3E}">
        <p14:creationId xmlns:p14="http://schemas.microsoft.com/office/powerpoint/2010/main" val="332408003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srcRect l="17615" t="22126" r="17798" b="7533"/>
          <a:stretch>
            <a:fillRect/>
          </a:stretch>
        </p:blipFill>
        <p:spPr bwMode="auto">
          <a:xfrm>
            <a:off x="795258" y="1525250"/>
            <a:ext cx="7513423" cy="4600539"/>
          </a:xfrm>
          <a:prstGeom prst="rect">
            <a:avLst/>
          </a:prstGeom>
          <a:noFill/>
          <a:ln w="9525">
            <a:noFill/>
            <a:miter lim="800000"/>
            <a:headEnd/>
            <a:tailEnd/>
          </a:ln>
        </p:spPr>
      </p:pic>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lvl="0" indent="0">
              <a:buClrTx/>
              <a:buNone/>
            </a:pPr>
            <a:r>
              <a:rPr lang="es-ES" b="1" dirty="0">
                <a:solidFill>
                  <a:srgbClr val="760000"/>
                </a:solidFill>
                <a:latin typeface="Arial"/>
                <a:cs typeface="Arial"/>
              </a:rPr>
              <a:t>9. </a:t>
            </a:r>
            <a:r>
              <a:rPr lang="es-MX" b="1" dirty="0">
                <a:solidFill>
                  <a:srgbClr val="760000"/>
                </a:solidFill>
                <a:latin typeface="Arial"/>
                <a:cs typeface="Arial"/>
              </a:rPr>
              <a:t>Aprobación del Programa de Austeridad y Ahorro del IIEG.</a:t>
            </a:r>
            <a:endParaRPr lang="en-US" dirty="0">
              <a:solidFill>
                <a:srgbClr val="760000"/>
              </a:solidFill>
              <a:latin typeface="Arial"/>
              <a:cs typeface="Arial"/>
            </a:endParaRPr>
          </a:p>
        </p:txBody>
      </p:sp>
    </p:spTree>
    <p:extLst>
      <p:ext uri="{BB962C8B-B14F-4D97-AF65-F5344CB8AC3E}">
        <p14:creationId xmlns:p14="http://schemas.microsoft.com/office/powerpoint/2010/main" val="308602392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lvl="0" indent="0">
              <a:buClrTx/>
              <a:buNone/>
            </a:pPr>
            <a:r>
              <a:rPr lang="es-ES" b="1" dirty="0">
                <a:solidFill>
                  <a:srgbClr val="760000"/>
                </a:solidFill>
                <a:latin typeface="Arial"/>
                <a:cs typeface="Arial"/>
              </a:rPr>
              <a:t>9. </a:t>
            </a:r>
            <a:r>
              <a:rPr lang="es-MX" b="1" dirty="0">
                <a:solidFill>
                  <a:srgbClr val="760000"/>
                </a:solidFill>
                <a:latin typeface="Arial"/>
                <a:cs typeface="Arial"/>
              </a:rPr>
              <a:t>Aprobación del Programa de Austeridad y Ahorro del IIEG.</a:t>
            </a:r>
            <a:endParaRPr lang="en-US" dirty="0">
              <a:solidFill>
                <a:srgbClr val="760000"/>
              </a:solidFill>
              <a:latin typeface="Arial"/>
              <a:cs typeface="Arial"/>
            </a:endParaRPr>
          </a:p>
        </p:txBody>
      </p:sp>
      <p:pic>
        <p:nvPicPr>
          <p:cNvPr id="52226" name="Picture 2"/>
          <p:cNvPicPr>
            <a:picLocks noChangeAspect="1" noChangeArrowheads="1"/>
          </p:cNvPicPr>
          <p:nvPr/>
        </p:nvPicPr>
        <p:blipFill>
          <a:blip r:embed="rId2"/>
          <a:srcRect l="21083" t="27435" r="21325" b="11851"/>
          <a:stretch>
            <a:fillRect/>
          </a:stretch>
        </p:blipFill>
        <p:spPr bwMode="auto">
          <a:xfrm>
            <a:off x="1091998" y="1621258"/>
            <a:ext cx="7638642" cy="4527497"/>
          </a:xfrm>
          <a:prstGeom prst="rect">
            <a:avLst/>
          </a:prstGeom>
          <a:noFill/>
          <a:ln w="9525">
            <a:noFill/>
            <a:miter lim="800000"/>
            <a:headEnd/>
            <a:tailEnd/>
          </a:ln>
        </p:spPr>
      </p:pic>
    </p:spTree>
    <p:extLst>
      <p:ext uri="{BB962C8B-B14F-4D97-AF65-F5344CB8AC3E}">
        <p14:creationId xmlns:p14="http://schemas.microsoft.com/office/powerpoint/2010/main" val="27192771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1" y="6056"/>
            <a:ext cx="9133911" cy="6849064"/>
          </a:xfrm>
          <a:prstGeom prst="rect">
            <a:avLst/>
          </a:prstGeom>
          <a:noFill/>
          <a:ln w="9525">
            <a:noFill/>
            <a:miter lim="800000"/>
            <a:headEnd/>
            <a:tailEnd/>
          </a:ln>
          <a:effectLst/>
        </p:spPr>
      </p:pic>
      <p:sp>
        <p:nvSpPr>
          <p:cNvPr id="2" name="Text Box 11"/>
          <p:cNvSpPr txBox="1">
            <a:spLocks noChangeArrowheads="1"/>
          </p:cNvSpPr>
          <p:nvPr/>
        </p:nvSpPr>
        <p:spPr bwMode="auto">
          <a:xfrm>
            <a:off x="3338514" y="692696"/>
            <a:ext cx="5481958" cy="5631906"/>
          </a:xfrm>
          <a:prstGeom prst="rect">
            <a:avLst/>
          </a:prstGeom>
          <a:noFill/>
          <a:ln w="9525">
            <a:noFill/>
            <a:miter lim="800000"/>
            <a:headEnd/>
            <a:tailEnd/>
          </a:ln>
        </p:spPr>
        <p:txBody>
          <a:bodyPr lIns="102401" tIns="51201" rIns="102401" bIns="51201" anchor="ctr"/>
          <a:lstStyle/>
          <a:p>
            <a:pPr>
              <a:buClr>
                <a:srgbClr val="CCCC00"/>
              </a:buClr>
            </a:pPr>
            <a:r>
              <a:rPr lang="es-MX" sz="2800" b="1" dirty="0" smtClean="0">
                <a:solidFill>
                  <a:srgbClr val="FFFFFF"/>
                </a:solidFill>
                <a:latin typeface="Arial"/>
                <a:cs typeface="Arial"/>
              </a:rPr>
              <a:t>Temas</a:t>
            </a:r>
            <a:endParaRPr lang="es-ES_tradnl" sz="2800" dirty="0">
              <a:solidFill>
                <a:srgbClr val="FFFFFF"/>
              </a:solidFill>
            </a:endParaRPr>
          </a:p>
        </p:txBody>
      </p:sp>
      <p:pic>
        <p:nvPicPr>
          <p:cNvPr id="4" name="Imagen 3" descr="flech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3284984"/>
            <a:ext cx="445910" cy="445910"/>
          </a:xfrm>
          <a:prstGeom prst="rect">
            <a:avLst/>
          </a:prstGeom>
        </p:spPr>
      </p:pic>
    </p:spTree>
    <p:extLst>
      <p:ext uri="{BB962C8B-B14F-4D97-AF65-F5344CB8AC3E}">
        <p14:creationId xmlns:p14="http://schemas.microsoft.com/office/powerpoint/2010/main" val="2632203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2561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lvl="0" indent="0">
              <a:buClrTx/>
              <a:buNone/>
            </a:pPr>
            <a:r>
              <a:rPr lang="es-ES_tradnl" b="1" dirty="0">
                <a:solidFill>
                  <a:srgbClr val="760000"/>
                </a:solidFill>
                <a:latin typeface="Arial"/>
                <a:cs typeface="Arial"/>
              </a:rPr>
              <a:t>10. </a:t>
            </a:r>
            <a:r>
              <a:rPr lang="es-MX" b="1" dirty="0">
                <a:solidFill>
                  <a:srgbClr val="760000"/>
                </a:solidFill>
                <a:latin typeface="Arial"/>
                <a:cs typeface="Arial"/>
              </a:rPr>
              <a:t>Presentación del programa de optimización</a:t>
            </a:r>
            <a:r>
              <a:rPr lang="es-MX" b="1" dirty="0" smtClean="0">
                <a:solidFill>
                  <a:srgbClr val="760000"/>
                </a:solidFill>
                <a:latin typeface="Arial"/>
                <a:cs typeface="Arial"/>
              </a:rPr>
              <a:t>.</a:t>
            </a:r>
            <a:endParaRPr lang="es-ES_tradnl" sz="2000" dirty="0" smtClean="0">
              <a:solidFill>
                <a:srgbClr val="000000"/>
              </a:solidFill>
              <a:latin typeface="Arial"/>
              <a:cs typeface="Arial"/>
            </a:endParaRPr>
          </a:p>
          <a:p>
            <a:pPr marL="3175" indent="0" algn="just">
              <a:spcBef>
                <a:spcPts val="0"/>
              </a:spcBef>
              <a:buNone/>
            </a:pPr>
            <a:endParaRPr lang="es-ES_tradnl" sz="2000" dirty="0" smtClean="0">
              <a:solidFill>
                <a:srgbClr val="000000"/>
              </a:solidFill>
              <a:latin typeface="Arial"/>
              <a:cs typeface="Arial"/>
            </a:endParaRPr>
          </a:p>
          <a:p>
            <a:pPr marL="3175" indent="0" algn="just">
              <a:spcBef>
                <a:spcPts val="0"/>
              </a:spcBef>
              <a:buNone/>
            </a:pPr>
            <a:r>
              <a:rPr lang="es-ES_tradnl" sz="1800" dirty="0" smtClean="0">
                <a:solidFill>
                  <a:srgbClr val="000000"/>
                </a:solidFill>
                <a:latin typeface="Arial"/>
                <a:cs typeface="Arial"/>
              </a:rPr>
              <a:t>El Instituto de Información Estadística y Geográfica del Estado de Jalisco, al nacer dentro de la presente administración, se crea con una estructura orgánica óptima que obedece a los principios de austeridad, eficiencia y eficacia. </a:t>
            </a:r>
          </a:p>
          <a:p>
            <a:pPr marL="3175" indent="0" algn="just">
              <a:spcBef>
                <a:spcPts val="0"/>
              </a:spcBef>
              <a:buNone/>
            </a:pPr>
            <a:endParaRPr lang="es-ES_tradnl" sz="1800" dirty="0" smtClean="0">
              <a:solidFill>
                <a:srgbClr val="000000"/>
              </a:solidFill>
              <a:latin typeface="Arial"/>
              <a:cs typeface="Arial"/>
            </a:endParaRPr>
          </a:p>
          <a:p>
            <a:pPr marL="3175" indent="0" algn="just">
              <a:spcBef>
                <a:spcPts val="0"/>
              </a:spcBef>
              <a:buNone/>
            </a:pPr>
            <a:endParaRPr lang="es-ES_tradnl" sz="1800" dirty="0" smtClean="0">
              <a:solidFill>
                <a:srgbClr val="000000"/>
              </a:solidFill>
              <a:latin typeface="Arial"/>
              <a:cs typeface="Arial"/>
            </a:endParaRPr>
          </a:p>
          <a:p>
            <a:pPr marL="3175" indent="0" algn="just">
              <a:spcBef>
                <a:spcPts val="0"/>
              </a:spcBef>
              <a:buNone/>
            </a:pPr>
            <a:r>
              <a:rPr lang="es-ES_tradnl" sz="1800" dirty="0" smtClean="0">
                <a:solidFill>
                  <a:srgbClr val="000000"/>
                </a:solidFill>
                <a:latin typeface="Arial"/>
                <a:cs typeface="Arial"/>
              </a:rPr>
              <a:t>Se presentan a continuación a manera de resumen los elementos más relevantes con respecto a las características de la estructura orgánica y ocupacional con que fue creado el IIEG:</a:t>
            </a:r>
          </a:p>
        </p:txBody>
      </p:sp>
    </p:spTree>
    <p:extLst>
      <p:ext uri="{BB962C8B-B14F-4D97-AF65-F5344CB8AC3E}">
        <p14:creationId xmlns:p14="http://schemas.microsoft.com/office/powerpoint/2010/main" val="149140026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lvl="0" indent="0">
              <a:buClrTx/>
              <a:buNone/>
            </a:pPr>
            <a:r>
              <a:rPr lang="es-ES_tradnl" b="1" dirty="0">
                <a:solidFill>
                  <a:srgbClr val="760000"/>
                </a:solidFill>
                <a:latin typeface="Arial"/>
                <a:cs typeface="Arial"/>
              </a:rPr>
              <a:t>10. </a:t>
            </a:r>
            <a:r>
              <a:rPr lang="es-MX" b="1" dirty="0">
                <a:solidFill>
                  <a:srgbClr val="760000"/>
                </a:solidFill>
                <a:latin typeface="Arial"/>
                <a:cs typeface="Arial"/>
              </a:rPr>
              <a:t>Presentación del programa de optimización</a:t>
            </a:r>
            <a:r>
              <a:rPr lang="es-MX" b="1" dirty="0" smtClean="0">
                <a:solidFill>
                  <a:srgbClr val="760000"/>
                </a:solidFill>
                <a:latin typeface="Arial"/>
                <a:cs typeface="Arial"/>
              </a:rPr>
              <a:t>.</a:t>
            </a:r>
          </a:p>
          <a:p>
            <a:pPr marL="114300" lvl="0" indent="0">
              <a:buClrTx/>
              <a:buNone/>
            </a:pPr>
            <a:endParaRPr lang="en-US" dirty="0">
              <a:solidFill>
                <a:srgbClr val="760000"/>
              </a:solidFill>
              <a:latin typeface="Arial"/>
              <a:cs typeface="Arial"/>
            </a:endParaRPr>
          </a:p>
          <a:p>
            <a:pPr marL="3175" indent="0" algn="just">
              <a:spcBef>
                <a:spcPts val="0"/>
              </a:spcBef>
              <a:buFontTx/>
              <a:buChar char="-"/>
            </a:pPr>
            <a:r>
              <a:rPr lang="es-ES_tradnl" sz="1800" dirty="0" smtClean="0">
                <a:solidFill>
                  <a:srgbClr val="000000"/>
                </a:solidFill>
                <a:latin typeface="Arial"/>
                <a:cs typeface="Arial"/>
              </a:rPr>
              <a:t>No se crean plazas nuevas, sino que se conservan las plazas que sumaban los organismos que le dieron origen al IIEG.</a:t>
            </a:r>
          </a:p>
          <a:p>
            <a:pPr marL="3175" indent="0" algn="just">
              <a:spcBef>
                <a:spcPts val="0"/>
              </a:spcBef>
              <a:buFontTx/>
              <a:buChar char="-"/>
            </a:pPr>
            <a:endParaRPr lang="es-ES_tradnl" sz="1800" dirty="0" smtClean="0">
              <a:solidFill>
                <a:srgbClr val="000000"/>
              </a:solidFill>
              <a:latin typeface="Arial"/>
              <a:cs typeface="Arial"/>
            </a:endParaRPr>
          </a:p>
          <a:p>
            <a:pPr marL="3175" indent="0" algn="just">
              <a:spcBef>
                <a:spcPts val="0"/>
              </a:spcBef>
              <a:buFontTx/>
              <a:buChar char="-"/>
            </a:pPr>
            <a:r>
              <a:rPr lang="es-ES_tradnl" sz="1800" dirty="0" smtClean="0">
                <a:solidFill>
                  <a:srgbClr val="000000"/>
                </a:solidFill>
                <a:latin typeface="Arial"/>
                <a:cs typeface="Arial"/>
              </a:rPr>
              <a:t>No se solicita a la SEPAF un incremento en partidas irreductibles de capítulo 1000 Servicios Personales, sino que el planteamiento que se hace permite cubrir los derechos del personal sin incrementar las transferencias de SEPAF al IIEG.</a:t>
            </a:r>
          </a:p>
          <a:p>
            <a:pPr marL="3175" indent="0" algn="just">
              <a:spcBef>
                <a:spcPts val="0"/>
              </a:spcBef>
              <a:buFontTx/>
              <a:buChar char="-"/>
            </a:pPr>
            <a:endParaRPr lang="es-ES_tradnl" sz="1800" dirty="0" smtClean="0">
              <a:solidFill>
                <a:srgbClr val="000000"/>
              </a:solidFill>
              <a:latin typeface="Arial"/>
              <a:cs typeface="Arial"/>
            </a:endParaRPr>
          </a:p>
          <a:p>
            <a:pPr marL="3175" indent="0" algn="just">
              <a:spcBef>
                <a:spcPts val="0"/>
              </a:spcBef>
              <a:buFontTx/>
              <a:buChar char="-"/>
            </a:pPr>
            <a:r>
              <a:rPr lang="es-ES_tradnl" sz="1800" dirty="0" smtClean="0">
                <a:solidFill>
                  <a:srgbClr val="000000"/>
                </a:solidFill>
                <a:latin typeface="Arial"/>
                <a:cs typeface="Arial"/>
              </a:rPr>
              <a:t>Si bien se hicieron algunos incrementos en nivel salarial, la gran mayoría de estos fueron a personal que renunció a su base para ocupar un puesto de confianza.</a:t>
            </a:r>
          </a:p>
          <a:p>
            <a:pPr marL="3175" indent="0" algn="just">
              <a:spcBef>
                <a:spcPts val="0"/>
              </a:spcBef>
              <a:buFontTx/>
              <a:buChar char="-"/>
            </a:pPr>
            <a:endParaRPr lang="es-ES_tradnl" sz="1800" dirty="0" smtClean="0">
              <a:solidFill>
                <a:srgbClr val="000000"/>
              </a:solidFill>
              <a:latin typeface="Arial"/>
              <a:cs typeface="Arial"/>
            </a:endParaRPr>
          </a:p>
          <a:p>
            <a:pPr marL="3175" indent="0" algn="just">
              <a:spcBef>
                <a:spcPts val="0"/>
              </a:spcBef>
              <a:buFontTx/>
              <a:buChar char="-"/>
            </a:pPr>
            <a:r>
              <a:rPr lang="es-ES_tradnl" sz="1800" dirty="0" smtClean="0">
                <a:solidFill>
                  <a:srgbClr val="000000"/>
                </a:solidFill>
                <a:latin typeface="Arial"/>
                <a:cs typeface="Arial"/>
              </a:rPr>
              <a:t>Se disminuye el nivel salarial de diversas plazas, conforme se detalla en la tabla siguiente: </a:t>
            </a:r>
          </a:p>
          <a:p>
            <a:pPr marL="3175" indent="0" algn="just">
              <a:spcBef>
                <a:spcPts val="0"/>
              </a:spcBef>
              <a:buNone/>
            </a:pPr>
            <a:endParaRPr lang="es-ES" sz="2800" b="1" dirty="0" smtClean="0">
              <a:solidFill>
                <a:srgbClr val="760000"/>
              </a:solidFill>
              <a:latin typeface="Arial"/>
              <a:cs typeface="Arial"/>
            </a:endParaRPr>
          </a:p>
        </p:txBody>
      </p:sp>
    </p:spTree>
    <p:extLst>
      <p:ext uri="{BB962C8B-B14F-4D97-AF65-F5344CB8AC3E}">
        <p14:creationId xmlns:p14="http://schemas.microsoft.com/office/powerpoint/2010/main" val="278349783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lvl="0" indent="0">
              <a:buClrTx/>
              <a:buNone/>
            </a:pPr>
            <a:r>
              <a:rPr lang="es-ES_tradnl" b="1" dirty="0">
                <a:solidFill>
                  <a:srgbClr val="760000"/>
                </a:solidFill>
                <a:latin typeface="Arial"/>
                <a:cs typeface="Arial"/>
              </a:rPr>
              <a:t>10. </a:t>
            </a:r>
            <a:r>
              <a:rPr lang="es-MX" b="1" dirty="0">
                <a:solidFill>
                  <a:srgbClr val="760000"/>
                </a:solidFill>
                <a:latin typeface="Arial"/>
                <a:cs typeface="Arial"/>
              </a:rPr>
              <a:t>Presentación del programa de optimización.</a:t>
            </a:r>
            <a:endParaRPr lang="en-US" dirty="0">
              <a:solidFill>
                <a:srgbClr val="760000"/>
              </a:solidFill>
              <a:latin typeface="Arial"/>
              <a:cs typeface="Arial"/>
            </a:endParaRPr>
          </a:p>
          <a:p>
            <a:pPr marL="3175" indent="0" algn="just">
              <a:spcBef>
                <a:spcPts val="0"/>
              </a:spcBef>
              <a:buNone/>
            </a:pPr>
            <a:endParaRPr lang="es-ES" sz="2800" b="1" dirty="0" smtClean="0">
              <a:solidFill>
                <a:srgbClr val="760000"/>
              </a:solidFill>
              <a:latin typeface="Arial"/>
              <a:cs typeface="Arial"/>
            </a:endParaRPr>
          </a:p>
        </p:txBody>
      </p:sp>
      <p:graphicFrame>
        <p:nvGraphicFramePr>
          <p:cNvPr id="3" name="2 Tabla"/>
          <p:cNvGraphicFramePr>
            <a:graphicFrameLocks noGrp="1"/>
          </p:cNvGraphicFramePr>
          <p:nvPr/>
        </p:nvGraphicFramePr>
        <p:xfrm>
          <a:off x="1452283" y="1731982"/>
          <a:ext cx="7315199" cy="4077146"/>
        </p:xfrm>
        <a:graphic>
          <a:graphicData uri="http://schemas.openxmlformats.org/drawingml/2006/table">
            <a:tbl>
              <a:tblPr/>
              <a:tblGrid>
                <a:gridCol w="969786"/>
                <a:gridCol w="969786"/>
                <a:gridCol w="969786"/>
                <a:gridCol w="969786"/>
                <a:gridCol w="1406190"/>
                <a:gridCol w="969786"/>
                <a:gridCol w="1060079"/>
              </a:tblGrid>
              <a:tr h="258866">
                <a:tc gridSpan="3">
                  <a:txBody>
                    <a:bodyPr/>
                    <a:lstStyle/>
                    <a:p>
                      <a:pPr algn="ctr" fontAlgn="b"/>
                      <a:r>
                        <a:rPr lang="es-MX" sz="1200" b="1" i="0" u="none" strike="noStrike" dirty="0">
                          <a:solidFill>
                            <a:srgbClr val="000000"/>
                          </a:solidFill>
                          <a:latin typeface="Calibri"/>
                        </a:rPr>
                        <a:t>Antes de la fusión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s-MX"/>
                    </a:p>
                  </a:txBody>
                  <a:tcPr/>
                </a:tc>
                <a:tc hMerge="1">
                  <a:txBody>
                    <a:bodyPr/>
                    <a:lstStyle/>
                    <a:p>
                      <a:endParaRPr lang="es-MX"/>
                    </a:p>
                  </a:txBody>
                  <a:tcPr/>
                </a:tc>
                <a:tc gridSpan="4">
                  <a:txBody>
                    <a:bodyPr/>
                    <a:lstStyle/>
                    <a:p>
                      <a:pPr algn="ctr" fontAlgn="b"/>
                      <a:r>
                        <a:rPr lang="es-MX" sz="1200" b="1" i="0" u="none" strike="noStrike" dirty="0">
                          <a:solidFill>
                            <a:srgbClr val="000000"/>
                          </a:solidFill>
                          <a:latin typeface="Calibri"/>
                        </a:rPr>
                        <a:t>EN PLANTILLA DEL IIEG APROBADA POR JG Y VALIDADA POR SEPAF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s-MX"/>
                    </a:p>
                  </a:txBody>
                  <a:tcPr/>
                </a:tc>
                <a:tc hMerge="1">
                  <a:txBody>
                    <a:bodyPr/>
                    <a:lstStyle/>
                    <a:p>
                      <a:endParaRPr lang="es-MX"/>
                    </a:p>
                  </a:txBody>
                  <a:tcPr/>
                </a:tc>
                <a:tc hMerge="1">
                  <a:txBody>
                    <a:bodyPr/>
                    <a:lstStyle/>
                    <a:p>
                      <a:endParaRPr lang="es-MX"/>
                    </a:p>
                  </a:txBody>
                  <a:tcPr/>
                </a:tc>
              </a:tr>
              <a:tr h="427129">
                <a:tc>
                  <a:txBody>
                    <a:bodyPr/>
                    <a:lstStyle/>
                    <a:p>
                      <a:pPr algn="ctr" fontAlgn="b"/>
                      <a:r>
                        <a:rPr lang="es-MX" sz="1200" b="1" i="0" u="none" strike="noStrike" dirty="0">
                          <a:solidFill>
                            <a:srgbClr val="000000"/>
                          </a:solidFill>
                          <a:latin typeface="Calibri"/>
                        </a:rPr>
                        <a:t>Cantidad de plazas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1" i="0" u="none" strike="noStrike" dirty="0">
                          <a:solidFill>
                            <a:srgbClr val="000000"/>
                          </a:solidFill>
                          <a:latin typeface="Calibri"/>
                        </a:rPr>
                        <a:t>Nomenclatura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1" i="0" u="none" strike="noStrike">
                          <a:solidFill>
                            <a:srgbClr val="000000"/>
                          </a:solidFill>
                          <a:latin typeface="Calibri"/>
                        </a:rPr>
                        <a:t>Nivel salarial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1" i="0" u="none" strike="noStrike">
                          <a:solidFill>
                            <a:srgbClr val="000000"/>
                          </a:solidFill>
                          <a:latin typeface="Calibri"/>
                        </a:rPr>
                        <a:t>Cantidad de plazas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1" i="0" u="none" strike="noStrike">
                          <a:solidFill>
                            <a:srgbClr val="000000"/>
                          </a:solidFill>
                          <a:latin typeface="Calibri"/>
                        </a:rPr>
                        <a:t>Nomenclatura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1" i="0" u="none" strike="noStrike">
                          <a:solidFill>
                            <a:srgbClr val="000000"/>
                          </a:solidFill>
                          <a:latin typeface="Calibri"/>
                        </a:rPr>
                        <a:t>Nivel salarial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1" i="0" u="none" strike="noStrike">
                          <a:solidFill>
                            <a:srgbClr val="000000"/>
                          </a:solidFill>
                          <a:latin typeface="Calibri"/>
                        </a:rPr>
                        <a:t>MODIFICACIÓN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41316">
                <a:tc>
                  <a:txBody>
                    <a:bodyPr/>
                    <a:lstStyle/>
                    <a:p>
                      <a:pPr algn="ctr" fontAlgn="b"/>
                      <a:r>
                        <a:rPr lang="es-MX" sz="1200" b="0" i="0" u="none" strike="noStrike">
                          <a:solidFill>
                            <a:srgbClr val="000000"/>
                          </a:solidFill>
                          <a:latin typeface="Calibri"/>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latin typeface="Calibri"/>
                        </a:rPr>
                        <a:t>DIRECTOR GENERAL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latin typeface="Calibri"/>
                        </a:rPr>
                        <a:t>29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latin typeface="Calibri"/>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a:solidFill>
                            <a:srgbClr val="000000"/>
                          </a:solidFill>
                          <a:latin typeface="Calibri"/>
                        </a:rPr>
                        <a:t>DIRECTOR DE LA UNIDAD GEOGRÁFICA-AMBIENTAL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latin typeface="Calibri"/>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latin typeface="Calibri"/>
                        </a:rPr>
                        <a:t>-5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4223">
                <a:tc>
                  <a:txBody>
                    <a:bodyPr/>
                    <a:lstStyle/>
                    <a:p>
                      <a:pPr algn="ctr" fontAlgn="b"/>
                      <a:r>
                        <a:rPr lang="es-MX" sz="1200" b="0" i="0" u="none" strike="noStrike" dirty="0">
                          <a:solidFill>
                            <a:srgbClr val="000000"/>
                          </a:solidFill>
                          <a:latin typeface="Calibri"/>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a:solidFill>
                            <a:srgbClr val="000000"/>
                          </a:solidFill>
                          <a:latin typeface="Calibri"/>
                        </a:rPr>
                        <a:t>DIRECTOR GENERAL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latin typeface="Calibri"/>
                        </a:rPr>
                        <a:t>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latin typeface="Calibri"/>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a:solidFill>
                            <a:srgbClr val="000000"/>
                          </a:solidFill>
                          <a:latin typeface="Calibri"/>
                        </a:rPr>
                        <a:t>DIRECTOR DE LA UNIDAD SOCIODEMOGRÁFICA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latin typeface="Calibri"/>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4223">
                <a:tc>
                  <a:txBody>
                    <a:bodyPr/>
                    <a:lstStyle/>
                    <a:p>
                      <a:pPr algn="ctr" fontAlgn="b"/>
                      <a:r>
                        <a:rPr lang="es-MX" sz="1200" b="0" i="0" u="none" strike="noStrike">
                          <a:solidFill>
                            <a:srgbClr val="000000"/>
                          </a:solidFill>
                          <a:latin typeface="Calibri"/>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a:solidFill>
                            <a:srgbClr val="000000"/>
                          </a:solidFill>
                          <a:latin typeface="Calibri"/>
                        </a:rPr>
                        <a:t>Secretario Ejecutivo Jurídico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latin typeface="Calibri"/>
                        </a:rPr>
                        <a:t>27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latin typeface="Calibri"/>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latin typeface="Calibri"/>
                        </a:rPr>
                        <a:t>DIRECTOR DE LA UNIDAD DE ASUNTOS JURÍDICOS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latin typeface="Calibri"/>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latin typeface="Calibri"/>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4223">
                <a:tc>
                  <a:txBody>
                    <a:bodyPr/>
                    <a:lstStyle/>
                    <a:p>
                      <a:pPr algn="ctr" fontAlgn="b"/>
                      <a:r>
                        <a:rPr lang="es-MX" sz="1200" b="0" i="0" u="none" strike="noStrike">
                          <a:solidFill>
                            <a:srgbClr val="000000"/>
                          </a:solidFill>
                          <a:latin typeface="Calibri"/>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a:solidFill>
                            <a:srgbClr val="000000"/>
                          </a:solidFill>
                          <a:latin typeface="Calibri"/>
                        </a:rPr>
                        <a:t>Secretario Ejecutivo Técnico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latin typeface="Calibri"/>
                        </a:rPr>
                        <a:t>27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latin typeface="Calibri"/>
                        </a:rPr>
                        <a:t>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200" b="0" i="0" u="none" strike="noStrike" dirty="0">
                          <a:solidFill>
                            <a:srgbClr val="000000"/>
                          </a:solidFill>
                          <a:latin typeface="Calibri"/>
                        </a:rPr>
                        <a:t>Coordinador de proyectos especiales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latin typeface="Calibri"/>
                        </a:rPr>
                        <a:t>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latin typeface="Calibri"/>
                        </a:rPr>
                        <a:t>-8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7166">
                <a:tc>
                  <a:txBody>
                    <a:bodyPr/>
                    <a:lstStyle/>
                    <a:p>
                      <a:pPr algn="ctr" fontAlgn="b"/>
                      <a:r>
                        <a:rPr lang="es-MX" sz="1200" b="0" i="0" u="none" strike="noStrike">
                          <a:solidFill>
                            <a:srgbClr val="000000"/>
                          </a:solidFill>
                          <a:latin typeface="Calibri"/>
                        </a:rPr>
                        <a:t>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MX" sz="1200" b="0" i="0" u="none" strike="noStrike">
                          <a:solidFill>
                            <a:srgbClr val="000000"/>
                          </a:solidFill>
                          <a:latin typeface="Calibri"/>
                        </a:rPr>
                        <a:t>Directores de área (TI y Vinculación)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latin typeface="Calibri"/>
                        </a:rPr>
                        <a:t>24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latin typeface="Calibri"/>
                        </a:rPr>
                        <a:t>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MX" sz="1200" b="0" i="0" u="none" strike="noStrike">
                          <a:solidFill>
                            <a:srgbClr val="000000"/>
                          </a:solidFill>
                          <a:latin typeface="Calibri"/>
                        </a:rPr>
                        <a:t>Directores de área (TI y Coordinación del sistema)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MX" sz="1200" b="0" i="0" u="none" strike="noStrike">
                          <a:solidFill>
                            <a:srgbClr val="000000"/>
                          </a:solidFill>
                          <a:latin typeface="Calibri"/>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4574624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6" y="768349"/>
            <a:ext cx="7220172"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lvl="0" indent="0">
              <a:buClrTx/>
              <a:buNone/>
            </a:pPr>
            <a:r>
              <a:rPr lang="es-ES_tradnl" b="1" dirty="0">
                <a:solidFill>
                  <a:srgbClr val="760000"/>
                </a:solidFill>
                <a:latin typeface="Arial"/>
                <a:cs typeface="Arial"/>
              </a:rPr>
              <a:t>10. </a:t>
            </a:r>
            <a:r>
              <a:rPr lang="es-MX" b="1" dirty="0">
                <a:solidFill>
                  <a:srgbClr val="760000"/>
                </a:solidFill>
                <a:latin typeface="Arial"/>
                <a:cs typeface="Arial"/>
              </a:rPr>
              <a:t>Presentación del programa de optimización.</a:t>
            </a:r>
            <a:endParaRPr lang="en-US" dirty="0">
              <a:solidFill>
                <a:srgbClr val="760000"/>
              </a:solidFill>
              <a:latin typeface="Arial"/>
              <a:cs typeface="Arial"/>
            </a:endParaRPr>
          </a:p>
          <a:p>
            <a:pPr marL="3175" indent="0" algn="just">
              <a:spcBef>
                <a:spcPts val="0"/>
              </a:spcBef>
              <a:buNone/>
            </a:pPr>
            <a:endParaRPr lang="es-ES_tradnl" sz="2000" dirty="0" smtClean="0">
              <a:solidFill>
                <a:srgbClr val="000000"/>
              </a:solidFill>
              <a:latin typeface="Arial"/>
              <a:cs typeface="Arial"/>
            </a:endParaRPr>
          </a:p>
          <a:p>
            <a:pPr marL="3175" indent="0" algn="just">
              <a:spcBef>
                <a:spcPts val="0"/>
              </a:spcBef>
              <a:buNone/>
            </a:pPr>
            <a:r>
              <a:rPr lang="es-ES_tradnl" sz="1800" dirty="0" smtClean="0">
                <a:solidFill>
                  <a:srgbClr val="000000"/>
                </a:solidFill>
                <a:latin typeface="Arial"/>
                <a:cs typeface="Arial"/>
              </a:rPr>
              <a:t>Lo anterior implica que si bien en la Ley de Austeridad se establece la obligación para los entes públicos estatales de generar un programa de optimización de la estructura orgánica y ocupacional, en el IIEG se tomaron desde inicio las medidas pertinentes al respecto, por lo que la estructura orgánica aprobada por la Junta de Gobierno en agosto de 2014 cumple de origen con este requerimiento, lo cual torna innecesario generar un nuevo proyecto al respecto.</a:t>
            </a:r>
          </a:p>
          <a:p>
            <a:pPr marL="3175" indent="0" algn="just">
              <a:spcBef>
                <a:spcPts val="0"/>
              </a:spcBef>
              <a:buNone/>
            </a:pPr>
            <a:endParaRPr lang="es-ES_tradnl" sz="1800" dirty="0" smtClean="0">
              <a:solidFill>
                <a:srgbClr val="000000"/>
              </a:solidFill>
              <a:latin typeface="Arial"/>
              <a:cs typeface="Arial"/>
            </a:endParaRPr>
          </a:p>
          <a:p>
            <a:pPr marL="3175" indent="0" algn="just">
              <a:spcBef>
                <a:spcPts val="0"/>
              </a:spcBef>
              <a:buNone/>
            </a:pPr>
            <a:r>
              <a:rPr lang="es-ES_tradnl" sz="1800" dirty="0" smtClean="0">
                <a:solidFill>
                  <a:srgbClr val="000000"/>
                </a:solidFill>
                <a:latin typeface="Arial"/>
                <a:cs typeface="Arial"/>
              </a:rPr>
              <a:t>Por ello se solicita a los Honorables Integrantes de la Junta de Gobierno del IIEG su validación para continuar operando con la plantilla de personal validada por este Máximo Órgano de Gobierno del IIEG en enero de 2015, misma que es óptima de origen.</a:t>
            </a:r>
          </a:p>
          <a:p>
            <a:pPr marL="3175" indent="0" algn="just">
              <a:spcBef>
                <a:spcPts val="0"/>
              </a:spcBef>
              <a:buNone/>
            </a:pPr>
            <a:endParaRPr lang="es-ES" sz="1800" b="1" dirty="0" smtClean="0">
              <a:solidFill>
                <a:srgbClr val="760000"/>
              </a:solidFill>
              <a:latin typeface="Arial"/>
              <a:cs typeface="Arial"/>
            </a:endParaRPr>
          </a:p>
        </p:txBody>
      </p:sp>
    </p:spTree>
    <p:extLst>
      <p:ext uri="{BB962C8B-B14F-4D97-AF65-F5344CB8AC3E}">
        <p14:creationId xmlns:p14="http://schemas.microsoft.com/office/powerpoint/2010/main" val="30438476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txBox="1">
            <a:spLocks/>
          </p:cNvSpPr>
          <p:nvPr/>
        </p:nvSpPr>
        <p:spPr>
          <a:xfrm>
            <a:off x="1258888" y="857250"/>
            <a:ext cx="7484740" cy="5130752"/>
          </a:xfrm>
          <a:prstGeom prst="rect">
            <a:avLst/>
          </a:pr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s-MX" sz="2200" b="1" dirty="0" smtClean="0">
                <a:solidFill>
                  <a:srgbClr val="800000"/>
                </a:solidFill>
              </a:rPr>
              <a:t>11. Aprobación del reglamento de austeridad del IIEG</a:t>
            </a:r>
          </a:p>
          <a:p>
            <a:pPr marL="0" indent="0">
              <a:spcBef>
                <a:spcPts val="0"/>
              </a:spcBef>
              <a:buNone/>
            </a:pPr>
            <a:endParaRPr lang="es-MX" sz="1800" dirty="0"/>
          </a:p>
          <a:p>
            <a:pPr marL="0" indent="0">
              <a:spcBef>
                <a:spcPts val="0"/>
              </a:spcBef>
              <a:buNone/>
            </a:pPr>
            <a:r>
              <a:rPr lang="es-MX" sz="1800" dirty="0" smtClean="0"/>
              <a:t>• En </a:t>
            </a:r>
            <a:r>
              <a:rPr lang="es-MX" sz="1800" dirty="0"/>
              <a:t>cumplimiento al Transitorio Segundo de Ley de Austeridad y Ahorro del Estado de Jalisco y sus Municipios</a:t>
            </a:r>
            <a:r>
              <a:rPr lang="es-MX" sz="1800" dirty="0" smtClean="0"/>
              <a:t>.</a:t>
            </a:r>
          </a:p>
          <a:p>
            <a:pPr marL="0" indent="0">
              <a:spcBef>
                <a:spcPts val="0"/>
              </a:spcBef>
              <a:buNone/>
            </a:pPr>
            <a:endParaRPr lang="es-MX" sz="1800" dirty="0"/>
          </a:p>
          <a:p>
            <a:pPr marL="0" indent="0">
              <a:spcBef>
                <a:spcPts val="0"/>
              </a:spcBef>
              <a:buNone/>
            </a:pPr>
            <a:r>
              <a:rPr lang="es-MX" sz="1800" dirty="0" smtClean="0"/>
              <a:t>• Publicación de la Ley  (POEJ </a:t>
            </a:r>
            <a:r>
              <a:rPr lang="es-MX" sz="1800" dirty="0"/>
              <a:t>22 NOV </a:t>
            </a:r>
            <a:r>
              <a:rPr lang="es-MX" sz="1800" dirty="0" smtClean="0"/>
              <a:t>2014)</a:t>
            </a:r>
            <a:endParaRPr lang="es-MX" sz="1800" dirty="0"/>
          </a:p>
          <a:p>
            <a:pPr marL="0" indent="0">
              <a:spcBef>
                <a:spcPts val="0"/>
              </a:spcBef>
              <a:buNone/>
            </a:pPr>
            <a:endParaRPr lang="es-MX" sz="1800" dirty="0" smtClean="0"/>
          </a:p>
          <a:p>
            <a:pPr marL="0" indent="0">
              <a:spcBef>
                <a:spcPts val="0"/>
              </a:spcBef>
              <a:buNone/>
            </a:pPr>
            <a:endParaRPr lang="es-MX" sz="1800" dirty="0"/>
          </a:p>
          <a:p>
            <a:pPr marL="0" indent="0">
              <a:spcBef>
                <a:spcPts val="0"/>
              </a:spcBef>
              <a:buNone/>
            </a:pPr>
            <a:r>
              <a:rPr lang="es-MX" sz="1800" b="1" dirty="0" smtClean="0"/>
              <a:t>Documento </a:t>
            </a:r>
            <a:r>
              <a:rPr lang="es-MX" sz="1800" b="1" dirty="0"/>
              <a:t>elaborado acorde a</a:t>
            </a:r>
            <a:r>
              <a:rPr lang="es-MX" sz="1800" b="1" dirty="0" smtClean="0"/>
              <a:t>:</a:t>
            </a:r>
          </a:p>
          <a:p>
            <a:pPr marL="0" indent="0">
              <a:spcBef>
                <a:spcPts val="0"/>
              </a:spcBef>
              <a:buNone/>
            </a:pPr>
            <a:endParaRPr lang="es-MX" sz="1800" b="1" dirty="0"/>
          </a:p>
          <a:p>
            <a:pPr>
              <a:spcBef>
                <a:spcPts val="0"/>
              </a:spcBef>
              <a:buFont typeface="+mj-lt"/>
              <a:buAutoNum type="arabicPeriod"/>
            </a:pPr>
            <a:r>
              <a:rPr lang="es-MX" sz="1800" dirty="0" smtClean="0"/>
              <a:t>Acuerdo </a:t>
            </a:r>
            <a:r>
              <a:rPr lang="es-MX" sz="1800" dirty="0"/>
              <a:t>de medidas de Austeridad emitido por el actual ejecutivo del Estado. (POEJ 12 Marzo 2013)</a:t>
            </a:r>
          </a:p>
          <a:p>
            <a:pPr>
              <a:spcBef>
                <a:spcPts val="0"/>
              </a:spcBef>
              <a:buFont typeface="+mj-lt"/>
              <a:buAutoNum type="arabicPeriod"/>
            </a:pPr>
            <a:r>
              <a:rPr lang="es-MX" sz="1800" dirty="0" smtClean="0"/>
              <a:t>la </a:t>
            </a:r>
            <a:r>
              <a:rPr lang="es-MX" sz="1800" dirty="0"/>
              <a:t>Ley.</a:t>
            </a:r>
          </a:p>
          <a:p>
            <a:pPr>
              <a:spcBef>
                <a:spcPts val="0"/>
              </a:spcBef>
              <a:buFont typeface="+mj-lt"/>
              <a:buAutoNum type="arabicPeriod"/>
            </a:pPr>
            <a:r>
              <a:rPr lang="es-MX" sz="1800" dirty="0" smtClean="0"/>
              <a:t>Reglamento </a:t>
            </a:r>
            <a:r>
              <a:rPr lang="es-MX" sz="1800" dirty="0"/>
              <a:t>de Austeridad del Poder Ejecutivo del Estado.</a:t>
            </a:r>
          </a:p>
          <a:p>
            <a:pPr>
              <a:spcBef>
                <a:spcPts val="0"/>
              </a:spcBef>
              <a:buFont typeface="+mj-lt"/>
              <a:buAutoNum type="arabicPeriod"/>
            </a:pPr>
            <a:r>
              <a:rPr lang="es-MX" sz="1800" dirty="0" smtClean="0"/>
              <a:t>Políticas </a:t>
            </a:r>
            <a:r>
              <a:rPr lang="es-MX" sz="1800" dirty="0"/>
              <a:t>de racionalidad y disposiciones administrativas de ahorro asumidas con la fusión de los tres organismos fusionados que dieron origen al IIEG</a:t>
            </a:r>
            <a:r>
              <a:rPr lang="es-MX" sz="1800" dirty="0" smtClean="0"/>
              <a:t>.</a:t>
            </a:r>
            <a:endParaRPr lang="es-MX" sz="1800" dirty="0"/>
          </a:p>
        </p:txBody>
      </p:sp>
    </p:spTree>
    <p:extLst>
      <p:ext uri="{BB962C8B-B14F-4D97-AF65-F5344CB8AC3E}">
        <p14:creationId xmlns:p14="http://schemas.microsoft.com/office/powerpoint/2010/main" val="342497277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txBox="1">
            <a:spLocks/>
          </p:cNvSpPr>
          <p:nvPr/>
        </p:nvSpPr>
        <p:spPr>
          <a:xfrm>
            <a:off x="1258888" y="857250"/>
            <a:ext cx="7484740" cy="5130752"/>
          </a:xfrm>
          <a:prstGeom prst="rect">
            <a:avLst/>
          </a:pr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s-MX" sz="2200" b="1" dirty="0">
                <a:solidFill>
                  <a:srgbClr val="800000"/>
                </a:solidFill>
              </a:rPr>
              <a:t>11. Aprobación del reglamento de austeridad del IIEG</a:t>
            </a:r>
          </a:p>
          <a:p>
            <a:pPr marL="0" indent="0">
              <a:spcBef>
                <a:spcPts val="0"/>
              </a:spcBef>
              <a:buNone/>
            </a:pPr>
            <a:endParaRPr lang="es-MX" sz="1800" b="1" dirty="0" smtClean="0"/>
          </a:p>
          <a:p>
            <a:pPr marL="0" indent="0">
              <a:spcBef>
                <a:spcPts val="0"/>
              </a:spcBef>
              <a:buNone/>
            </a:pPr>
            <a:r>
              <a:rPr lang="es-MX" sz="1800" b="1" dirty="0" smtClean="0"/>
              <a:t>Contempla </a:t>
            </a:r>
            <a:r>
              <a:rPr lang="es-MX" sz="1800" b="1" dirty="0"/>
              <a:t>lo previsto en: </a:t>
            </a:r>
          </a:p>
          <a:p>
            <a:pPr marL="0" indent="0">
              <a:spcBef>
                <a:spcPts val="0"/>
              </a:spcBef>
              <a:buNone/>
            </a:pPr>
            <a:endParaRPr lang="es-MX" sz="1800" dirty="0"/>
          </a:p>
          <a:p>
            <a:pPr>
              <a:spcBef>
                <a:spcPts val="0"/>
              </a:spcBef>
              <a:buFont typeface="+mj-lt"/>
              <a:buAutoNum type="arabicPeriod"/>
            </a:pPr>
            <a:r>
              <a:rPr lang="es-MX" sz="1800" dirty="0" smtClean="0"/>
              <a:t>Programa </a:t>
            </a:r>
            <a:r>
              <a:rPr lang="es-MX" sz="1800" dirty="0"/>
              <a:t>de Optimización de las Estructuras Orgánicas y Ocupacionales, el Programa de Austeridad y Ahorro del Instituto, </a:t>
            </a:r>
          </a:p>
          <a:p>
            <a:pPr>
              <a:spcBef>
                <a:spcPts val="0"/>
              </a:spcBef>
              <a:buFont typeface="+mj-lt"/>
              <a:buAutoNum type="arabicPeriod"/>
            </a:pPr>
            <a:r>
              <a:rPr lang="es-MX" sz="1800" dirty="0" smtClean="0"/>
              <a:t>Manual </a:t>
            </a:r>
            <a:r>
              <a:rPr lang="es-MX" sz="1800" dirty="0"/>
              <a:t>de políticas y lineamientos para uso de redes y equipo informático del IIEG.</a:t>
            </a:r>
          </a:p>
          <a:p>
            <a:pPr>
              <a:spcBef>
                <a:spcPts val="0"/>
              </a:spcBef>
              <a:buFont typeface="+mj-lt"/>
              <a:buAutoNum type="arabicPeriod"/>
            </a:pPr>
            <a:r>
              <a:rPr lang="es-MX" sz="1800" dirty="0" smtClean="0"/>
              <a:t>Políticas </a:t>
            </a:r>
            <a:r>
              <a:rPr lang="es-MX" sz="1800" dirty="0"/>
              <a:t>Bases y Lineamientos para Adquisiciones del IIEG</a:t>
            </a:r>
          </a:p>
          <a:p>
            <a:pPr marL="0" indent="0">
              <a:spcBef>
                <a:spcPts val="0"/>
              </a:spcBef>
              <a:buNone/>
            </a:pPr>
            <a:endParaRPr lang="es-MX" sz="1800" dirty="0" smtClean="0"/>
          </a:p>
          <a:p>
            <a:pPr marL="0" indent="0">
              <a:spcBef>
                <a:spcPts val="0"/>
              </a:spcBef>
              <a:buNone/>
            </a:pPr>
            <a:endParaRPr lang="es-MX" sz="1800" dirty="0"/>
          </a:p>
          <a:p>
            <a:pPr marL="0" indent="0">
              <a:spcBef>
                <a:spcPts val="0"/>
              </a:spcBef>
              <a:buNone/>
            </a:pPr>
            <a:endParaRPr lang="es-MX" sz="1800" dirty="0"/>
          </a:p>
          <a:p>
            <a:pPr marL="0" indent="0">
              <a:spcBef>
                <a:spcPts val="0"/>
              </a:spcBef>
              <a:buNone/>
            </a:pPr>
            <a:r>
              <a:rPr lang="es-MX" sz="1800" dirty="0"/>
              <a:t>•	</a:t>
            </a:r>
            <a:r>
              <a:rPr lang="es-MX" sz="1800" b="1" dirty="0"/>
              <a:t>Encaminado al ahorro y optimización de los recursos públicos.</a:t>
            </a:r>
          </a:p>
          <a:p>
            <a:pPr marL="0" indent="0">
              <a:spcBef>
                <a:spcPts val="0"/>
              </a:spcBef>
              <a:buNone/>
            </a:pPr>
            <a:endParaRPr lang="es-MX" sz="1800" b="1" dirty="0"/>
          </a:p>
          <a:p>
            <a:pPr marL="0" indent="0">
              <a:spcBef>
                <a:spcPts val="0"/>
              </a:spcBef>
              <a:buNone/>
            </a:pPr>
            <a:r>
              <a:rPr lang="es-MX" sz="1800" b="1" dirty="0"/>
              <a:t>•	5 capítulos, 32 artículos y 1 transitorio.</a:t>
            </a:r>
          </a:p>
          <a:p>
            <a:pPr marL="0" indent="0">
              <a:spcBef>
                <a:spcPts val="0"/>
              </a:spcBef>
              <a:buNone/>
            </a:pPr>
            <a:endParaRPr lang="es-MX" sz="1800" dirty="0"/>
          </a:p>
        </p:txBody>
      </p:sp>
    </p:spTree>
    <p:extLst>
      <p:ext uri="{BB962C8B-B14F-4D97-AF65-F5344CB8AC3E}">
        <p14:creationId xmlns:p14="http://schemas.microsoft.com/office/powerpoint/2010/main" val="164710057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txBox="1">
            <a:spLocks/>
          </p:cNvSpPr>
          <p:nvPr/>
        </p:nvSpPr>
        <p:spPr>
          <a:xfrm>
            <a:off x="1258888" y="857250"/>
            <a:ext cx="7484740" cy="5130752"/>
          </a:xfrm>
          <a:prstGeom prst="rect">
            <a:avLst/>
          </a:pr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s-MX" sz="2200" b="1" dirty="0" smtClean="0">
                <a:solidFill>
                  <a:srgbClr val="800000"/>
                </a:solidFill>
              </a:rPr>
              <a:t>12.  Aprobación del manual de políticas y lineamientos para uso de redes y equipo informático del IIEG.</a:t>
            </a:r>
          </a:p>
          <a:p>
            <a:pPr marL="0" indent="0">
              <a:spcBef>
                <a:spcPts val="0"/>
              </a:spcBef>
              <a:buNone/>
            </a:pPr>
            <a:endParaRPr lang="es-MX" sz="1800" dirty="0" smtClean="0"/>
          </a:p>
          <a:p>
            <a:pPr marL="0" indent="0">
              <a:spcBef>
                <a:spcPts val="0"/>
              </a:spcBef>
              <a:buNone/>
            </a:pPr>
            <a:endParaRPr lang="es-MX" sz="1800" dirty="0"/>
          </a:p>
          <a:p>
            <a:pPr marL="0" indent="0">
              <a:spcBef>
                <a:spcPts val="0"/>
              </a:spcBef>
              <a:buNone/>
            </a:pPr>
            <a:r>
              <a:rPr lang="es-MX" sz="1800" dirty="0" smtClean="0"/>
              <a:t>• Trabajo </a:t>
            </a:r>
            <a:r>
              <a:rPr lang="es-MX" sz="1800" dirty="0"/>
              <a:t>conjunto de Asuntos Jurídicos y Tecnologías de la Información.</a:t>
            </a:r>
          </a:p>
          <a:p>
            <a:pPr marL="0" indent="0">
              <a:spcBef>
                <a:spcPts val="0"/>
              </a:spcBef>
              <a:buNone/>
            </a:pPr>
            <a:endParaRPr lang="es-MX" sz="1800" dirty="0"/>
          </a:p>
          <a:p>
            <a:pPr marL="0" indent="0">
              <a:spcBef>
                <a:spcPts val="0"/>
              </a:spcBef>
              <a:buNone/>
            </a:pPr>
            <a:r>
              <a:rPr lang="es-MX" sz="1800" dirty="0" smtClean="0"/>
              <a:t>• </a:t>
            </a:r>
            <a:r>
              <a:rPr lang="es-MX" sz="1800" b="1" dirty="0" smtClean="0"/>
              <a:t>Vinculante </a:t>
            </a:r>
            <a:r>
              <a:rPr lang="es-MX" sz="1800" b="1" dirty="0"/>
              <a:t>para los directivos, trabajadores, y miembros de los órganos de gobierno del instituto.</a:t>
            </a:r>
          </a:p>
          <a:p>
            <a:pPr marL="0" indent="0">
              <a:spcBef>
                <a:spcPts val="0"/>
              </a:spcBef>
              <a:buNone/>
            </a:pPr>
            <a:endParaRPr lang="es-MX" sz="1800" dirty="0"/>
          </a:p>
          <a:p>
            <a:pPr marL="0" indent="0">
              <a:spcBef>
                <a:spcPts val="0"/>
              </a:spcBef>
              <a:buNone/>
            </a:pPr>
            <a:r>
              <a:rPr lang="es-MX" sz="1800" dirty="0" smtClean="0"/>
              <a:t>• Finalidad</a:t>
            </a:r>
            <a:r>
              <a:rPr lang="es-MX" sz="1800" dirty="0"/>
              <a:t>: mejorar y racionalizar el uso de redes y equipo de cómputo, priorizando la optimización de los recursos tecnológicos al servicio del Instituto, acorde a las disposiciones señaladas en la Ley de Austeridad y al Reglamento en la materia emitido por el Gobierno del Estado.</a:t>
            </a:r>
          </a:p>
          <a:p>
            <a:pPr marL="0" indent="0">
              <a:spcBef>
                <a:spcPts val="0"/>
              </a:spcBef>
              <a:buNone/>
            </a:pPr>
            <a:endParaRPr lang="es-MX" sz="1800" b="1" dirty="0" smtClean="0"/>
          </a:p>
          <a:p>
            <a:pPr marL="0" indent="0">
              <a:spcBef>
                <a:spcPts val="0"/>
              </a:spcBef>
              <a:buNone/>
            </a:pPr>
            <a:r>
              <a:rPr lang="es-MX" sz="1800" b="1" dirty="0" smtClean="0"/>
              <a:t>• Consta de 11 capítulos.</a:t>
            </a:r>
          </a:p>
          <a:p>
            <a:pPr marL="0" indent="0">
              <a:spcBef>
                <a:spcPts val="0"/>
              </a:spcBef>
              <a:buNone/>
            </a:pPr>
            <a:endParaRPr lang="es-MX" sz="1800" dirty="0"/>
          </a:p>
        </p:txBody>
      </p:sp>
    </p:spTree>
    <p:extLst>
      <p:ext uri="{BB962C8B-B14F-4D97-AF65-F5344CB8AC3E}">
        <p14:creationId xmlns:p14="http://schemas.microsoft.com/office/powerpoint/2010/main" val="393296851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14300" lvl="0" indent="0">
              <a:buClrTx/>
              <a:buNone/>
            </a:pPr>
            <a:r>
              <a:rPr lang="es-ES_tradnl" b="1" dirty="0" smtClean="0">
                <a:solidFill>
                  <a:srgbClr val="760000"/>
                </a:solidFill>
                <a:latin typeface="Arial"/>
                <a:cs typeface="Arial"/>
              </a:rPr>
              <a:t>13. </a:t>
            </a:r>
            <a:r>
              <a:rPr lang="es-MX" b="1" dirty="0">
                <a:solidFill>
                  <a:srgbClr val="760000"/>
                </a:solidFill>
                <a:latin typeface="Arial"/>
                <a:cs typeface="Arial"/>
              </a:rPr>
              <a:t>Asuntos Generales</a:t>
            </a:r>
            <a:r>
              <a:rPr lang="en-US" b="1" dirty="0" smtClean="0">
                <a:solidFill>
                  <a:srgbClr val="760000"/>
                </a:solidFill>
                <a:latin typeface="Arial"/>
                <a:cs typeface="Arial"/>
              </a:rPr>
              <a:t>.</a:t>
            </a:r>
          </a:p>
          <a:p>
            <a:pPr marL="114300" lvl="0" indent="0">
              <a:buClrTx/>
              <a:buNone/>
            </a:pPr>
            <a:r>
              <a:rPr lang="es-MX" sz="1700" b="1" dirty="0">
                <a:solidFill>
                  <a:schemeClr val="tx1"/>
                </a:solidFill>
                <a:latin typeface="Arial"/>
                <a:cs typeface="Arial"/>
              </a:rPr>
              <a:t>· Informe de avances acerca de la conformación del Consejo </a:t>
            </a:r>
          </a:p>
          <a:p>
            <a:pPr marL="114300" lvl="0" indent="0">
              <a:buClrTx/>
              <a:buNone/>
            </a:pPr>
            <a:r>
              <a:rPr lang="es-MX" sz="1700" b="1" dirty="0">
                <a:solidFill>
                  <a:schemeClr val="tx1"/>
                </a:solidFill>
                <a:latin typeface="Arial"/>
                <a:cs typeface="Arial"/>
              </a:rPr>
              <a:t>  Consultivo IIEG.</a:t>
            </a:r>
            <a:endParaRPr lang="en-US" sz="1700" b="1" dirty="0">
              <a:solidFill>
                <a:schemeClr val="tx1"/>
              </a:solidFill>
              <a:latin typeface="Arial"/>
              <a:cs typeface="Arial"/>
            </a:endParaRPr>
          </a:p>
          <a:p>
            <a:pPr marL="114300" lvl="0" indent="0">
              <a:buClrTx/>
              <a:buNone/>
            </a:pPr>
            <a:r>
              <a:rPr lang="en-US" sz="1700" b="1" dirty="0">
                <a:solidFill>
                  <a:schemeClr val="tx1"/>
                </a:solidFill>
                <a:latin typeface="Arial"/>
                <a:cs typeface="Arial"/>
              </a:rPr>
              <a:t>· </a:t>
            </a:r>
            <a:r>
              <a:rPr lang="es-MX" sz="1700" b="1" dirty="0">
                <a:solidFill>
                  <a:schemeClr val="tx1"/>
                </a:solidFill>
                <a:latin typeface="Arial"/>
                <a:cs typeface="Arial"/>
              </a:rPr>
              <a:t>Reforma publicada a Ley Orgánica del IIEG.</a:t>
            </a:r>
            <a:endParaRPr lang="en-US" sz="1700" b="1" dirty="0">
              <a:solidFill>
                <a:schemeClr val="tx1"/>
              </a:solidFill>
              <a:latin typeface="Arial"/>
              <a:cs typeface="Arial"/>
            </a:endParaRPr>
          </a:p>
          <a:p>
            <a:pPr marL="114300" lvl="0" indent="0">
              <a:buClrTx/>
              <a:buNone/>
            </a:pPr>
            <a:r>
              <a:rPr lang="en-US" sz="1700" b="1" dirty="0">
                <a:solidFill>
                  <a:schemeClr val="tx1"/>
                </a:solidFill>
                <a:latin typeface="Arial"/>
                <a:cs typeface="Arial"/>
              </a:rPr>
              <a:t>· </a:t>
            </a:r>
            <a:r>
              <a:rPr lang="en-US" sz="1700" b="1" dirty="0" err="1">
                <a:solidFill>
                  <a:schemeClr val="tx1"/>
                </a:solidFill>
                <a:latin typeface="Arial"/>
                <a:cs typeface="Arial"/>
              </a:rPr>
              <a:t>Auditorías</a:t>
            </a:r>
            <a:r>
              <a:rPr lang="en-US" sz="1700" b="1" dirty="0">
                <a:solidFill>
                  <a:schemeClr val="tx1"/>
                </a:solidFill>
                <a:latin typeface="Arial"/>
                <a:cs typeface="Arial"/>
              </a:rPr>
              <a:t> 2015.</a:t>
            </a:r>
          </a:p>
          <a:p>
            <a:pPr marL="114300" indent="0">
              <a:buClrTx/>
              <a:buNone/>
            </a:pPr>
            <a:r>
              <a:rPr lang="es-MX" sz="1700" b="1" dirty="0">
                <a:solidFill>
                  <a:schemeClr val="tx1"/>
                </a:solidFill>
                <a:latin typeface="Arial"/>
                <a:cs typeface="Arial"/>
              </a:rPr>
              <a:t>· Logros IIEG.</a:t>
            </a:r>
          </a:p>
          <a:p>
            <a:pPr marL="114300" indent="0">
              <a:buNone/>
            </a:pPr>
            <a:r>
              <a:rPr lang="es-MX" sz="1700" b="1" dirty="0">
                <a:solidFill>
                  <a:schemeClr val="tx1"/>
                </a:solidFill>
                <a:latin typeface="Arial"/>
                <a:cs typeface="Arial"/>
              </a:rPr>
              <a:t>·</a:t>
            </a:r>
            <a:r>
              <a:rPr lang="es-ES_tradnl" sz="1700" b="1" dirty="0">
                <a:solidFill>
                  <a:schemeClr val="tx1"/>
                </a:solidFill>
                <a:latin typeface="Arial"/>
                <a:cs typeface="Arial"/>
              </a:rPr>
              <a:t> Aprobación </a:t>
            </a:r>
            <a:r>
              <a:rPr lang="es-ES_tradnl" sz="1700" b="1" dirty="0" smtClean="0">
                <a:solidFill>
                  <a:schemeClr val="tx1"/>
                </a:solidFill>
                <a:latin typeface="Arial"/>
                <a:cs typeface="Arial"/>
              </a:rPr>
              <a:t>para desincorporaci</a:t>
            </a:r>
            <a:r>
              <a:rPr lang="es-ES_tradnl" sz="1700" b="1" dirty="0" smtClean="0">
                <a:solidFill>
                  <a:schemeClr val="tx1"/>
                </a:solidFill>
                <a:latin typeface="Arial"/>
                <a:cs typeface="Arial"/>
              </a:rPr>
              <a:t>ón </a:t>
            </a:r>
            <a:r>
              <a:rPr lang="es-ES_tradnl" sz="1700" b="1" dirty="0" smtClean="0">
                <a:solidFill>
                  <a:schemeClr val="tx1"/>
                </a:solidFill>
                <a:latin typeface="Arial"/>
                <a:cs typeface="Arial"/>
              </a:rPr>
              <a:t>de </a:t>
            </a:r>
            <a:r>
              <a:rPr lang="es-ES_tradnl" sz="1700" b="1" dirty="0">
                <a:solidFill>
                  <a:schemeClr val="tx1"/>
                </a:solidFill>
                <a:latin typeface="Arial"/>
                <a:cs typeface="Arial"/>
              </a:rPr>
              <a:t>bienes muebles </a:t>
            </a:r>
            <a:r>
              <a:rPr lang="es-ES_tradnl" sz="1700" b="1" dirty="0" smtClean="0">
                <a:solidFill>
                  <a:schemeClr val="tx1"/>
                </a:solidFill>
                <a:latin typeface="Arial"/>
                <a:cs typeface="Arial"/>
              </a:rPr>
              <a:t>del </a:t>
            </a:r>
            <a:r>
              <a:rPr lang="es-ES_tradnl" sz="1700" b="1" dirty="0">
                <a:solidFill>
                  <a:schemeClr val="tx1"/>
                </a:solidFill>
                <a:latin typeface="Arial"/>
                <a:cs typeface="Arial"/>
              </a:rPr>
              <a:t>patrimonio del IIEG y su donación al Gobierno del Estado.</a:t>
            </a:r>
          </a:p>
          <a:p>
            <a:pPr marL="114300" indent="0">
              <a:buNone/>
            </a:pPr>
            <a:r>
              <a:rPr lang="es-ES_tradnl" sz="1700" b="1" dirty="0">
                <a:solidFill>
                  <a:schemeClr val="tx1"/>
                </a:solidFill>
                <a:latin typeface="Arial"/>
                <a:cs typeface="Arial"/>
              </a:rPr>
              <a:t>· Autorización de la Junta de Gobierno para la suscripción del "Convenio de coordinación y colaboración para el pago del impuesto sobre la renta correspondiente al salario del personal que presta sus servicios personales en organismos autónomos y entidades paraestatales”</a:t>
            </a:r>
            <a:r>
              <a:rPr lang="es-ES_tradnl" sz="1700" b="1" dirty="0" smtClean="0">
                <a:solidFill>
                  <a:schemeClr val="tx1"/>
                </a:solidFill>
                <a:latin typeface="Arial"/>
                <a:cs typeface="Arial"/>
              </a:rPr>
              <a:t>.</a:t>
            </a:r>
          </a:p>
          <a:p>
            <a:pPr marL="114300" indent="0">
              <a:buNone/>
            </a:pPr>
            <a:r>
              <a:rPr lang="es-ES_tradnl" sz="1700" b="1" dirty="0" smtClean="0">
                <a:solidFill>
                  <a:schemeClr val="tx1"/>
                </a:solidFill>
                <a:latin typeface="Arial"/>
                <a:cs typeface="Arial"/>
              </a:rPr>
              <a:t>· Autorizaci</a:t>
            </a:r>
            <a:r>
              <a:rPr lang="es-ES_tradnl" sz="1700" b="1" dirty="0" smtClean="0">
                <a:solidFill>
                  <a:schemeClr val="tx1"/>
                </a:solidFill>
                <a:latin typeface="Arial"/>
                <a:cs typeface="Arial"/>
              </a:rPr>
              <a:t>ón para actualización de plantilla laboral IIEG.</a:t>
            </a:r>
            <a:endParaRPr lang="es-ES_tradnl" sz="1700" b="1" dirty="0">
              <a:solidFill>
                <a:schemeClr val="tx1"/>
              </a:solidFill>
              <a:latin typeface="Arial"/>
              <a:cs typeface="Arial"/>
            </a:endParaRPr>
          </a:p>
          <a:p>
            <a:pPr marL="114300" indent="0">
              <a:buNone/>
            </a:pPr>
            <a:r>
              <a:rPr lang="es-ES_tradnl" sz="1700" b="1" dirty="0">
                <a:solidFill>
                  <a:schemeClr val="tx1"/>
                </a:solidFill>
                <a:latin typeface="Arial"/>
                <a:cs typeface="Arial"/>
              </a:rPr>
              <a:t>· Informe sobre la Vigésima Reunión  de la Comisión Consultiva de Enlace con la Entidades Federativas (COCOEF).</a:t>
            </a:r>
          </a:p>
          <a:p>
            <a:pPr marL="114300" indent="0">
              <a:buNone/>
            </a:pPr>
            <a:r>
              <a:rPr lang="es-ES_tradnl" sz="1700" b="1" dirty="0">
                <a:solidFill>
                  <a:schemeClr val="tx1"/>
                </a:solidFill>
                <a:latin typeface="Arial"/>
                <a:cs typeface="Arial"/>
              </a:rPr>
              <a:t>· Reporte de las Solicitudes atendidas por el IIEG durante el 2015.</a:t>
            </a:r>
          </a:p>
          <a:p>
            <a:pPr marL="114300" lvl="0" indent="0">
              <a:buClrTx/>
              <a:buNone/>
            </a:pPr>
            <a:endParaRPr lang="en-US" sz="1800" dirty="0">
              <a:solidFill>
                <a:schemeClr val="tx1"/>
              </a:solidFill>
              <a:latin typeface="Arial"/>
              <a:cs typeface="Arial"/>
            </a:endParaRPr>
          </a:p>
          <a:p>
            <a:pPr marL="114300" lvl="0" indent="0">
              <a:buClrTx/>
              <a:buNone/>
            </a:pPr>
            <a:r>
              <a:rPr lang="en-US" b="1" dirty="0" smtClean="0">
                <a:solidFill>
                  <a:srgbClr val="760000"/>
                </a:solidFill>
                <a:latin typeface="Arial"/>
                <a:cs typeface="Arial"/>
              </a:rPr>
              <a:t> </a:t>
            </a:r>
            <a:endParaRPr lang="en-US" dirty="0">
              <a:solidFill>
                <a:srgbClr val="760000"/>
              </a:solidFill>
              <a:latin typeface="Arial"/>
              <a:cs typeface="Arial"/>
            </a:endParaRPr>
          </a:p>
        </p:txBody>
      </p:sp>
    </p:spTree>
    <p:extLst>
      <p:ext uri="{BB962C8B-B14F-4D97-AF65-F5344CB8AC3E}">
        <p14:creationId xmlns:p14="http://schemas.microsoft.com/office/powerpoint/2010/main" val="402061970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2538" y="857250"/>
            <a:ext cx="7076467" cy="575269"/>
          </a:xfrm>
        </p:spPr>
        <p:txBody>
          <a:bodyPr>
            <a:normAutofit fontScale="90000"/>
          </a:bodyPr>
          <a:lstStyle/>
          <a:p>
            <a:pPr algn="l"/>
            <a:r>
              <a:rPr lang="es-MX" sz="2400" b="1" dirty="0" smtClean="0">
                <a:solidFill>
                  <a:srgbClr val="760000"/>
                </a:solidFill>
                <a:ea typeface="+mn-ea"/>
              </a:rPr>
              <a:t>Informe de avances acerca de la instalación del </a:t>
            </a:r>
            <a:r>
              <a:rPr lang="es-MX" sz="2400" b="1" dirty="0">
                <a:solidFill>
                  <a:srgbClr val="760000"/>
                </a:solidFill>
                <a:ea typeface="+mn-ea"/>
              </a:rPr>
              <a:t>c</a:t>
            </a:r>
            <a:r>
              <a:rPr lang="es-MX" sz="2400" b="1" dirty="0" smtClean="0">
                <a:solidFill>
                  <a:srgbClr val="760000"/>
                </a:solidFill>
                <a:ea typeface="+mn-ea"/>
              </a:rPr>
              <a:t>onsejo consultivo.</a:t>
            </a:r>
            <a:endParaRPr lang="es-MX" sz="2400" b="1" dirty="0">
              <a:solidFill>
                <a:srgbClr val="760000"/>
              </a:solidFill>
              <a:ea typeface="+mn-ea"/>
            </a:endParaRPr>
          </a:p>
        </p:txBody>
      </p:sp>
      <p:sp>
        <p:nvSpPr>
          <p:cNvPr id="5" name="4 Marcador de contenido"/>
          <p:cNvSpPr txBox="1">
            <a:spLocks/>
          </p:cNvSpPr>
          <p:nvPr/>
        </p:nvSpPr>
        <p:spPr>
          <a:xfrm>
            <a:off x="1258888" y="1919054"/>
            <a:ext cx="7121804" cy="4468098"/>
          </a:xfrm>
          <a:prstGeom prst="rect">
            <a:avLst/>
          </a:pr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MX" sz="1800" dirty="0"/>
              <a:t>•	Acuerdo  </a:t>
            </a:r>
            <a:r>
              <a:rPr lang="es-MX" sz="1800" b="1" dirty="0"/>
              <a:t>IIEG/JG/03/1ªOrd/2015,</a:t>
            </a:r>
            <a:r>
              <a:rPr lang="es-MX" sz="1800" dirty="0"/>
              <a:t> tomado en la Primera Sesión Ordinaria 2015 de esta Junta de Gobierno.</a:t>
            </a:r>
          </a:p>
          <a:p>
            <a:pPr marL="0" indent="0">
              <a:buNone/>
            </a:pPr>
            <a:endParaRPr lang="es-MX" sz="1800" dirty="0"/>
          </a:p>
          <a:p>
            <a:pPr marL="0" indent="0">
              <a:buNone/>
            </a:pPr>
            <a:r>
              <a:rPr lang="es-MX" sz="1800" dirty="0"/>
              <a:t>•	28 invitaciones</a:t>
            </a:r>
          </a:p>
          <a:p>
            <a:pPr marL="0" indent="0">
              <a:buNone/>
            </a:pPr>
            <a:endParaRPr lang="es-MX" sz="1800" dirty="0"/>
          </a:p>
        </p:txBody>
      </p:sp>
    </p:spTree>
    <p:extLst>
      <p:ext uri="{BB962C8B-B14F-4D97-AF65-F5344CB8AC3E}">
        <p14:creationId xmlns:p14="http://schemas.microsoft.com/office/powerpoint/2010/main" val="287902691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contenido"/>
          <p:cNvSpPr txBox="1">
            <a:spLocks/>
          </p:cNvSpPr>
          <p:nvPr/>
        </p:nvSpPr>
        <p:spPr>
          <a:xfrm>
            <a:off x="1258888" y="1480314"/>
            <a:ext cx="7484740" cy="5130752"/>
          </a:xfrm>
          <a:prstGeom prst="rect">
            <a:avLst/>
          </a:pr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s-MX" sz="1800" b="1" dirty="0" smtClean="0"/>
              <a:t>Confirmados </a:t>
            </a:r>
            <a:endParaRPr lang="es-MX" sz="1800" b="1" dirty="0"/>
          </a:p>
          <a:p>
            <a:pPr>
              <a:spcBef>
                <a:spcPts val="0"/>
              </a:spcBef>
              <a:buFont typeface="+mj-lt"/>
              <a:buAutoNum type="arabicPeriod"/>
            </a:pPr>
            <a:r>
              <a:rPr lang="es-MX" sz="1800" dirty="0" smtClean="0"/>
              <a:t>Secretaría </a:t>
            </a:r>
            <a:r>
              <a:rPr lang="es-MX" sz="1800" dirty="0"/>
              <a:t>de Desarrollo e Integración Social. SEDIS</a:t>
            </a:r>
          </a:p>
          <a:p>
            <a:pPr>
              <a:spcBef>
                <a:spcPts val="0"/>
              </a:spcBef>
              <a:buFont typeface="+mj-lt"/>
              <a:buAutoNum type="arabicPeriod"/>
            </a:pPr>
            <a:r>
              <a:rPr lang="es-MX" sz="1800" dirty="0" smtClean="0"/>
              <a:t>Secretaría </a:t>
            </a:r>
            <a:r>
              <a:rPr lang="es-MX" sz="1800" dirty="0"/>
              <a:t>de Desarrollo Económico SEDECO. </a:t>
            </a:r>
          </a:p>
          <a:p>
            <a:pPr>
              <a:spcBef>
                <a:spcPts val="0"/>
              </a:spcBef>
              <a:buFont typeface="+mj-lt"/>
              <a:buAutoNum type="arabicPeriod"/>
            </a:pPr>
            <a:r>
              <a:rPr lang="es-MX" sz="1800" dirty="0" smtClean="0"/>
              <a:t>Secretaría </a:t>
            </a:r>
            <a:r>
              <a:rPr lang="es-MX" sz="1800" dirty="0"/>
              <a:t>del Medio Ambiente y Recursos Naturales. SEMARNAT</a:t>
            </a:r>
          </a:p>
          <a:p>
            <a:pPr>
              <a:spcBef>
                <a:spcPts val="0"/>
              </a:spcBef>
              <a:buFont typeface="+mj-lt"/>
              <a:buAutoNum type="arabicPeriod"/>
            </a:pPr>
            <a:r>
              <a:rPr lang="es-MX" sz="1800" dirty="0" smtClean="0"/>
              <a:t>Secretaría </a:t>
            </a:r>
            <a:r>
              <a:rPr lang="es-MX" sz="1800" dirty="0"/>
              <a:t>de Planeación Administración y Finanzas. SEPAF </a:t>
            </a:r>
          </a:p>
          <a:p>
            <a:pPr>
              <a:spcBef>
                <a:spcPts val="0"/>
              </a:spcBef>
              <a:buFont typeface="+mj-lt"/>
              <a:buAutoNum type="arabicPeriod"/>
            </a:pPr>
            <a:r>
              <a:rPr lang="es-MX" sz="1800" dirty="0" smtClean="0"/>
              <a:t>Universidad </a:t>
            </a:r>
            <a:r>
              <a:rPr lang="es-MX" sz="1800" dirty="0"/>
              <a:t>Panamericana. UP</a:t>
            </a:r>
          </a:p>
          <a:p>
            <a:pPr>
              <a:spcBef>
                <a:spcPts val="0"/>
              </a:spcBef>
              <a:buFont typeface="+mj-lt"/>
              <a:buAutoNum type="arabicPeriod"/>
            </a:pPr>
            <a:r>
              <a:rPr lang="es-MX" sz="1800" dirty="0" smtClean="0"/>
              <a:t>Universidad </a:t>
            </a:r>
            <a:r>
              <a:rPr lang="es-MX" sz="1800" dirty="0"/>
              <a:t>Tecnológica de Jalisco. UTJ</a:t>
            </a:r>
          </a:p>
          <a:p>
            <a:pPr>
              <a:spcBef>
                <a:spcPts val="0"/>
              </a:spcBef>
              <a:buFont typeface="+mj-lt"/>
              <a:buAutoNum type="arabicPeriod"/>
            </a:pPr>
            <a:r>
              <a:rPr lang="es-MX" sz="1800" dirty="0" smtClean="0"/>
              <a:t>Instituto </a:t>
            </a:r>
            <a:r>
              <a:rPr lang="es-MX" sz="1800" dirty="0"/>
              <a:t>Tecnológico de Estudios superiores de Occidente. ITESO</a:t>
            </a:r>
          </a:p>
          <a:p>
            <a:pPr>
              <a:spcBef>
                <a:spcPts val="0"/>
              </a:spcBef>
              <a:buFont typeface="+mj-lt"/>
              <a:buAutoNum type="arabicPeriod"/>
            </a:pPr>
            <a:r>
              <a:rPr lang="es-MX" sz="1800" dirty="0" smtClean="0"/>
              <a:t>Confederación </a:t>
            </a:r>
            <a:r>
              <a:rPr lang="es-MX" sz="1800" dirty="0"/>
              <a:t>Patronal de la República Mexicana. COPARMEX</a:t>
            </a:r>
          </a:p>
          <a:p>
            <a:pPr>
              <a:spcBef>
                <a:spcPts val="0"/>
              </a:spcBef>
              <a:buFont typeface="+mj-lt"/>
              <a:buAutoNum type="arabicPeriod"/>
            </a:pPr>
            <a:r>
              <a:rPr lang="es-MX" sz="1800" dirty="0" smtClean="0"/>
              <a:t>Consejo </a:t>
            </a:r>
            <a:r>
              <a:rPr lang="es-MX" sz="1800" dirty="0"/>
              <a:t>Agropecuario de Jalisco. CAJ</a:t>
            </a:r>
          </a:p>
          <a:p>
            <a:pPr>
              <a:spcBef>
                <a:spcPts val="0"/>
              </a:spcBef>
              <a:buFont typeface="+mj-lt"/>
              <a:buAutoNum type="arabicPeriod"/>
            </a:pPr>
            <a:r>
              <a:rPr lang="es-MX" sz="1800" dirty="0" smtClean="0"/>
              <a:t>Comisión </a:t>
            </a:r>
            <a:r>
              <a:rPr lang="es-MX" sz="1800" dirty="0"/>
              <a:t>Nacional Forestal. CONAFOR</a:t>
            </a:r>
          </a:p>
          <a:p>
            <a:pPr>
              <a:spcBef>
                <a:spcPts val="0"/>
              </a:spcBef>
              <a:buFont typeface="+mj-lt"/>
              <a:buAutoNum type="arabicPeriod"/>
            </a:pPr>
            <a:r>
              <a:rPr lang="es-MX" sz="1800" dirty="0" smtClean="0"/>
              <a:t>Instituto </a:t>
            </a:r>
            <a:r>
              <a:rPr lang="es-MX" sz="1800" dirty="0"/>
              <a:t>Tecnológico de Estudios superiores de Monterrey. ITESM </a:t>
            </a:r>
          </a:p>
          <a:p>
            <a:pPr>
              <a:spcBef>
                <a:spcPts val="0"/>
              </a:spcBef>
              <a:buFont typeface="+mj-lt"/>
              <a:buAutoNum type="arabicPeriod"/>
            </a:pPr>
            <a:r>
              <a:rPr lang="es-MX" sz="1800" dirty="0" smtClean="0"/>
              <a:t>Banco </a:t>
            </a:r>
            <a:r>
              <a:rPr lang="es-MX" sz="1800" dirty="0"/>
              <a:t>de México. BANXICO</a:t>
            </a:r>
          </a:p>
          <a:p>
            <a:pPr marL="0" indent="0">
              <a:spcBef>
                <a:spcPts val="0"/>
              </a:spcBef>
              <a:buNone/>
            </a:pPr>
            <a:r>
              <a:rPr lang="es-MX" sz="1800" dirty="0" smtClean="0"/>
              <a:t> </a:t>
            </a:r>
            <a:endParaRPr lang="es-MX" sz="1800" dirty="0"/>
          </a:p>
          <a:p>
            <a:pPr marL="0" indent="0">
              <a:spcBef>
                <a:spcPts val="0"/>
              </a:spcBef>
              <a:buNone/>
            </a:pPr>
            <a:r>
              <a:rPr lang="es-MX" sz="1800" b="1" dirty="0" smtClean="0">
                <a:solidFill>
                  <a:srgbClr val="000000"/>
                </a:solidFill>
              </a:rPr>
              <a:t>Declinados</a:t>
            </a:r>
            <a:endParaRPr lang="es-MX" sz="1800" b="1" dirty="0">
              <a:solidFill>
                <a:srgbClr val="000000"/>
              </a:solidFill>
            </a:endParaRPr>
          </a:p>
          <a:p>
            <a:pPr marL="0" indent="0">
              <a:spcBef>
                <a:spcPts val="0"/>
              </a:spcBef>
              <a:buNone/>
            </a:pPr>
            <a:r>
              <a:rPr lang="es-MX" sz="1800" dirty="0" smtClean="0"/>
              <a:t>1</a:t>
            </a:r>
            <a:r>
              <a:rPr lang="es-MX" sz="1800" dirty="0"/>
              <a:t>.	Universidad del Valle de Atemajac. UNIVA</a:t>
            </a:r>
          </a:p>
        </p:txBody>
      </p:sp>
      <p:sp>
        <p:nvSpPr>
          <p:cNvPr id="3" name="1 Título"/>
          <p:cNvSpPr>
            <a:spLocks noGrp="1"/>
          </p:cNvSpPr>
          <p:nvPr>
            <p:ph type="title"/>
          </p:nvPr>
        </p:nvSpPr>
        <p:spPr>
          <a:xfrm>
            <a:off x="1252538" y="857250"/>
            <a:ext cx="7076467" cy="575269"/>
          </a:xfrm>
        </p:spPr>
        <p:txBody>
          <a:bodyPr>
            <a:normAutofit fontScale="90000"/>
          </a:bodyPr>
          <a:lstStyle/>
          <a:p>
            <a:pPr algn="l"/>
            <a:r>
              <a:rPr lang="es-MX" sz="2400" b="1" dirty="0" smtClean="0">
                <a:solidFill>
                  <a:srgbClr val="760000"/>
                </a:solidFill>
                <a:ea typeface="+mn-ea"/>
              </a:rPr>
              <a:t>Informe de avances acerca de la instalación del </a:t>
            </a:r>
            <a:r>
              <a:rPr lang="es-MX" sz="2400" b="1" dirty="0">
                <a:solidFill>
                  <a:srgbClr val="760000"/>
                </a:solidFill>
                <a:ea typeface="+mn-ea"/>
              </a:rPr>
              <a:t>c</a:t>
            </a:r>
            <a:r>
              <a:rPr lang="es-MX" sz="2400" b="1" dirty="0" smtClean="0">
                <a:solidFill>
                  <a:srgbClr val="760000"/>
                </a:solidFill>
                <a:ea typeface="+mn-ea"/>
              </a:rPr>
              <a:t>onsejo consultivo.</a:t>
            </a:r>
            <a:endParaRPr lang="es-MX" sz="2400" b="1" dirty="0">
              <a:solidFill>
                <a:srgbClr val="760000"/>
              </a:solidFill>
              <a:ea typeface="+mn-ea"/>
            </a:endParaRPr>
          </a:p>
        </p:txBody>
      </p:sp>
    </p:spTree>
    <p:extLst>
      <p:ext uri="{BB962C8B-B14F-4D97-AF65-F5344CB8AC3E}">
        <p14:creationId xmlns:p14="http://schemas.microsoft.com/office/powerpoint/2010/main" val="118445682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smtClean="0">
                <a:solidFill>
                  <a:srgbClr val="760000"/>
                </a:solidFill>
                <a:latin typeface="Arial"/>
                <a:cs typeface="Arial"/>
              </a:rPr>
              <a:t>4. Seguimiento a acuerdos de sesión anterior</a:t>
            </a:r>
          </a:p>
          <a:p>
            <a:pPr marL="3175" indent="0">
              <a:spcBef>
                <a:spcPts val="0"/>
              </a:spcBef>
              <a:buNone/>
            </a:pPr>
            <a:r>
              <a:rPr lang="es-ES" b="1" dirty="0" smtClean="0">
                <a:solidFill>
                  <a:schemeClr val="tx1"/>
                </a:solidFill>
                <a:latin typeface="Arial"/>
                <a:cs typeface="Arial"/>
              </a:rPr>
              <a:t>23 de Enero de 2015.</a:t>
            </a:r>
          </a:p>
          <a:p>
            <a:pPr marL="3175" indent="0">
              <a:spcBef>
                <a:spcPts val="0"/>
              </a:spcBef>
              <a:buNone/>
            </a:pPr>
            <a:endParaRPr lang="es-ES" sz="2800" b="1" dirty="0" smtClean="0">
              <a:solidFill>
                <a:srgbClr val="760000"/>
              </a:solidFill>
              <a:latin typeface="Arial"/>
              <a:cs typeface="Arial"/>
            </a:endParaRPr>
          </a:p>
          <a:p>
            <a:pPr marL="460375" indent="-457200">
              <a:spcBef>
                <a:spcPts val="0"/>
              </a:spcBef>
              <a:buClrTx/>
            </a:pPr>
            <a:r>
              <a:rPr lang="es-ES_tradnl" sz="1800" dirty="0" smtClean="0">
                <a:solidFill>
                  <a:srgbClr val="800000"/>
                </a:solidFill>
                <a:latin typeface="Arial"/>
                <a:cs typeface="Arial"/>
              </a:rPr>
              <a:t>Seguimiento </a:t>
            </a:r>
            <a:r>
              <a:rPr lang="es-ES_tradnl" sz="1800" dirty="0">
                <a:solidFill>
                  <a:srgbClr val="800000"/>
                </a:solidFill>
                <a:latin typeface="Arial"/>
                <a:cs typeface="Arial"/>
              </a:rPr>
              <a:t>a la propuesta del Consejero SEDATU (</a:t>
            </a:r>
            <a:r>
              <a:rPr lang="es-ES_tradnl" sz="1800" dirty="0" smtClean="0">
                <a:solidFill>
                  <a:srgbClr val="800000"/>
                </a:solidFill>
                <a:latin typeface="Arial"/>
                <a:cs typeface="Arial"/>
              </a:rPr>
              <a:t>JIRCO)</a:t>
            </a:r>
          </a:p>
          <a:p>
            <a:pPr marL="460375" indent="-457200">
              <a:spcBef>
                <a:spcPts val="0"/>
              </a:spcBef>
              <a:buAutoNum type="alphaLcParenR"/>
            </a:pPr>
            <a:endParaRPr lang="es-ES_tradnl" sz="1800" dirty="0" smtClean="0">
              <a:solidFill>
                <a:srgbClr val="000000"/>
              </a:solidFill>
              <a:latin typeface="Arial"/>
              <a:cs typeface="Arial"/>
            </a:endParaRPr>
          </a:p>
          <a:p>
            <a:pPr marL="114300" indent="0">
              <a:buNone/>
            </a:pPr>
            <a:r>
              <a:rPr lang="es-ES_tradnl" sz="1800" dirty="0">
                <a:solidFill>
                  <a:schemeClr val="tx1"/>
                </a:solidFill>
                <a:latin typeface="Arial"/>
                <a:cs typeface="Arial"/>
              </a:rPr>
              <a:t>Acuerdo: Impulsar Atlas de Riesgos Municipales entre el IIEG y SEDATU. Al respecto se promovió la realización de estos estudios en los municipios que integran la Junta Intermunicipal del Río Coahuayana (JIRCO). Posteriormente se contactó a personal de la Subdelegación </a:t>
            </a:r>
            <a:r>
              <a:rPr lang="es-ES_tradnl" sz="1800" dirty="0" err="1">
                <a:solidFill>
                  <a:schemeClr val="tx1"/>
                </a:solidFill>
                <a:latin typeface="Arial"/>
                <a:cs typeface="Arial"/>
              </a:rPr>
              <a:t>deDesarrollo</a:t>
            </a:r>
            <a:r>
              <a:rPr lang="es-ES_tradnl" sz="1800" dirty="0">
                <a:solidFill>
                  <a:schemeClr val="tx1"/>
                </a:solidFill>
                <a:latin typeface="Arial"/>
                <a:cs typeface="Arial"/>
              </a:rPr>
              <a:t> Urbano, ordenación de territorio y vivienda. El acuerdo fue promover el Atlas </a:t>
            </a:r>
            <a:r>
              <a:rPr lang="es-ES_tradnl" sz="1800" dirty="0" smtClean="0">
                <a:solidFill>
                  <a:schemeClr val="tx1"/>
                </a:solidFill>
                <a:latin typeface="Arial"/>
                <a:cs typeface="Arial"/>
              </a:rPr>
              <a:t>de Riesgos </a:t>
            </a:r>
            <a:r>
              <a:rPr lang="es-ES_tradnl" sz="1800" dirty="0">
                <a:solidFill>
                  <a:schemeClr val="tx1"/>
                </a:solidFill>
                <a:latin typeface="Arial"/>
                <a:cs typeface="Arial"/>
              </a:rPr>
              <a:t>del Municipio de Zapotlán el Grande debido a que este municipio cuenta con una solicitud ante la SEDATU para realizar su Atlas de Riesgos</a:t>
            </a:r>
            <a:r>
              <a:rPr lang="es-ES_tradnl" sz="1800" dirty="0" smtClean="0">
                <a:solidFill>
                  <a:schemeClr val="tx1"/>
                </a:solidFill>
                <a:latin typeface="Arial"/>
                <a:cs typeface="Arial"/>
              </a:rPr>
              <a:t>.</a:t>
            </a:r>
          </a:p>
        </p:txBody>
      </p:sp>
    </p:spTree>
    <p:extLst>
      <p:ext uri="{BB962C8B-B14F-4D97-AF65-F5344CB8AC3E}">
        <p14:creationId xmlns:p14="http://schemas.microsoft.com/office/powerpoint/2010/main" val="37497278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16598" y="653556"/>
            <a:ext cx="6359857" cy="715568"/>
          </a:xfrm>
        </p:spPr>
        <p:txBody>
          <a:bodyPr>
            <a:normAutofit/>
          </a:bodyPr>
          <a:lstStyle/>
          <a:p>
            <a:pPr algn="l"/>
            <a:r>
              <a:rPr lang="es-MX" sz="2400" b="1" dirty="0" smtClean="0">
                <a:solidFill>
                  <a:srgbClr val="760000"/>
                </a:solidFill>
                <a:ea typeface="+mn-ea"/>
              </a:rPr>
              <a:t>Reforma a la Ley.</a:t>
            </a:r>
            <a:endParaRPr lang="es-MX" sz="2400" b="1" dirty="0">
              <a:solidFill>
                <a:srgbClr val="760000"/>
              </a:solidFill>
              <a:ea typeface="+mn-ea"/>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7732" y="1740029"/>
            <a:ext cx="3198734" cy="4213245"/>
          </a:xfrm>
          <a:prstGeom prst="rect">
            <a:avLst/>
          </a:prstGeom>
          <a:noFill/>
          <a:ln w="3175" cmpd="sng">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52538" y="1740029"/>
            <a:ext cx="3192997" cy="4213245"/>
          </a:xfrm>
          <a:prstGeom prst="rect">
            <a:avLst/>
          </a:prstGeom>
          <a:noFill/>
          <a:ln w="3175" cmpd="sng">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0536493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04618" y="629592"/>
            <a:ext cx="6359857" cy="715568"/>
          </a:xfrm>
        </p:spPr>
        <p:txBody>
          <a:bodyPr>
            <a:normAutofit/>
          </a:bodyPr>
          <a:lstStyle/>
          <a:p>
            <a:pPr algn="l"/>
            <a:r>
              <a:rPr lang="es-MX" sz="2400" b="1" dirty="0" smtClean="0">
                <a:solidFill>
                  <a:srgbClr val="760000"/>
                </a:solidFill>
                <a:ea typeface="+mn-ea"/>
              </a:rPr>
              <a:t>Auditorías 2015.</a:t>
            </a:r>
            <a:endParaRPr lang="es-MX" sz="2400" b="1" dirty="0">
              <a:solidFill>
                <a:srgbClr val="760000"/>
              </a:solidFill>
              <a:ea typeface="+mn-ea"/>
            </a:endParaRPr>
          </a:p>
        </p:txBody>
      </p:sp>
      <p:sp>
        <p:nvSpPr>
          <p:cNvPr id="5" name="4 Marcador de contenido"/>
          <p:cNvSpPr txBox="1">
            <a:spLocks/>
          </p:cNvSpPr>
          <p:nvPr/>
        </p:nvSpPr>
        <p:spPr>
          <a:xfrm>
            <a:off x="1258888" y="1192746"/>
            <a:ext cx="7484740" cy="5130752"/>
          </a:xfrm>
          <a:prstGeom prst="rect">
            <a:avLst/>
          </a:pr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MX" sz="1800" dirty="0" smtClean="0"/>
              <a:t>Obligación </a:t>
            </a:r>
            <a:r>
              <a:rPr lang="es-MX" sz="1800" dirty="0"/>
              <a:t>de los organismos públicos </a:t>
            </a:r>
            <a:r>
              <a:rPr lang="es-MX" sz="1800" dirty="0" smtClean="0"/>
              <a:t>descentralizados </a:t>
            </a:r>
            <a:r>
              <a:rPr lang="es-MX" sz="1800" dirty="0"/>
              <a:t>de presentar a la Auditoría Superior del Estado sus estados financieros dictaminados correspondientes al ejercicio 2014 como parte de su cuenta </a:t>
            </a:r>
            <a:r>
              <a:rPr lang="es-MX" sz="1800" dirty="0" smtClean="0"/>
              <a:t>pública</a:t>
            </a:r>
            <a:r>
              <a:rPr lang="en-US" sz="1800" dirty="0" smtClean="0"/>
              <a:t>.</a:t>
            </a:r>
          </a:p>
          <a:p>
            <a:endParaRPr lang="en-US" sz="1800" dirty="0" smtClean="0"/>
          </a:p>
          <a:p>
            <a:r>
              <a:rPr lang="es-MX" sz="1800" dirty="0"/>
              <a:t>El Consejo Estatal de Población no es sujeto de esta obligación, por haber sido un organismo desconcentrado</a:t>
            </a:r>
            <a:r>
              <a:rPr lang="es-MX" sz="1800" dirty="0" smtClean="0"/>
              <a:t>.</a:t>
            </a:r>
          </a:p>
          <a:p>
            <a:endParaRPr lang="en-US" sz="1800" dirty="0"/>
          </a:p>
          <a:p>
            <a:r>
              <a:rPr lang="es-MX" sz="1800" dirty="0"/>
              <a:t>El Sistema Estatal de Información Jalisco, fue dictaminado por los contadores públicos externos Rojas Auditores y Cía., S. C. miembro de ORD </a:t>
            </a:r>
            <a:r>
              <a:rPr lang="es-MX" sz="1800" dirty="0" smtClean="0"/>
              <a:t>Consultores</a:t>
            </a:r>
            <a:r>
              <a:rPr lang="en-US" sz="1800" dirty="0" smtClean="0"/>
              <a:t>.  </a:t>
            </a:r>
            <a:r>
              <a:rPr lang="es-MX" sz="1800" dirty="0"/>
              <a:t>M</a:t>
            </a:r>
            <a:r>
              <a:rPr lang="es-MX" sz="1800" dirty="0" smtClean="0"/>
              <a:t>anifestando </a:t>
            </a:r>
            <a:r>
              <a:rPr lang="es-MX" sz="1800" dirty="0"/>
              <a:t>que sus estados financieros cumplen razonablemente con la situación financiera del </a:t>
            </a:r>
            <a:r>
              <a:rPr lang="es-MX" sz="1800" dirty="0" smtClean="0"/>
              <a:t>organismo.</a:t>
            </a:r>
          </a:p>
          <a:p>
            <a:endParaRPr lang="es-MX" sz="1800" dirty="0" smtClean="0"/>
          </a:p>
          <a:p>
            <a:r>
              <a:rPr lang="es-MX" sz="1800" dirty="0" smtClean="0"/>
              <a:t>Instituto </a:t>
            </a:r>
            <a:r>
              <a:rPr lang="es-MX" sz="1800" dirty="0"/>
              <a:t>de Información Territorial del Estado de Jalisco, fue dictaminado por los contadores públicos externos Asesores Empresariales, S. C., Manifestando que sus estados financieros cumplen razonablemente con la situación financiera del organismo</a:t>
            </a:r>
            <a:r>
              <a:rPr lang="es-MX" sz="1800" dirty="0" smtClean="0"/>
              <a:t>.</a:t>
            </a:r>
            <a:endParaRPr lang="es-MX" sz="1800" dirty="0"/>
          </a:p>
        </p:txBody>
      </p:sp>
    </p:spTree>
    <p:extLst>
      <p:ext uri="{BB962C8B-B14F-4D97-AF65-F5344CB8AC3E}">
        <p14:creationId xmlns:p14="http://schemas.microsoft.com/office/powerpoint/2010/main" val="325166514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81" y="6056"/>
            <a:ext cx="9133911" cy="6849064"/>
          </a:xfrm>
          <a:prstGeom prst="rect">
            <a:avLst/>
          </a:prstGeom>
          <a:noFill/>
          <a:ln w="9525">
            <a:noFill/>
            <a:miter lim="800000"/>
            <a:headEnd/>
            <a:tailEnd/>
          </a:ln>
          <a:effectLst/>
        </p:spPr>
      </p:pic>
      <p:sp>
        <p:nvSpPr>
          <p:cNvPr id="2" name="Text Box 11"/>
          <p:cNvSpPr txBox="1">
            <a:spLocks noChangeArrowheads="1"/>
          </p:cNvSpPr>
          <p:nvPr/>
        </p:nvSpPr>
        <p:spPr bwMode="auto">
          <a:xfrm>
            <a:off x="3338513" y="1431265"/>
            <a:ext cx="5383179" cy="4143941"/>
          </a:xfrm>
          <a:prstGeom prst="rect">
            <a:avLst/>
          </a:prstGeom>
          <a:noFill/>
          <a:ln w="9525">
            <a:noFill/>
            <a:miter lim="800000"/>
            <a:headEnd/>
            <a:tailEnd/>
          </a:ln>
        </p:spPr>
        <p:txBody>
          <a:bodyPr lIns="102401" tIns="51201" rIns="102401" bIns="51201" anchor="ctr"/>
          <a:lstStyle/>
          <a:p>
            <a:pPr>
              <a:buClr>
                <a:srgbClr val="CCCC00"/>
              </a:buClr>
            </a:pPr>
            <a:r>
              <a:rPr lang="es-MX" sz="3000" b="1" dirty="0" smtClean="0">
                <a:solidFill>
                  <a:srgbClr val="FFFFFF"/>
                </a:solidFill>
                <a:latin typeface="Arial"/>
                <a:cs typeface="Arial"/>
              </a:rPr>
              <a:t>LOGROS</a:t>
            </a:r>
          </a:p>
          <a:p>
            <a:pPr>
              <a:buClr>
                <a:srgbClr val="CCCC00"/>
              </a:buClr>
            </a:pPr>
            <a:r>
              <a:rPr lang="es-MX" sz="3000" b="1" dirty="0" smtClean="0">
                <a:solidFill>
                  <a:srgbClr val="FFFFFF"/>
                </a:solidFill>
                <a:latin typeface="Arial"/>
                <a:cs typeface="Arial"/>
              </a:rPr>
              <a:t>PROYECTOS</a:t>
            </a:r>
          </a:p>
          <a:p>
            <a:pPr>
              <a:buClr>
                <a:srgbClr val="CCCC00"/>
              </a:buClr>
            </a:pPr>
            <a:r>
              <a:rPr lang="es-MX" sz="3000" b="1" dirty="0" smtClean="0">
                <a:solidFill>
                  <a:srgbClr val="FFFFFF"/>
                </a:solidFill>
                <a:latin typeface="Arial"/>
                <a:cs typeface="Arial"/>
              </a:rPr>
              <a:t>IIEG</a:t>
            </a:r>
          </a:p>
          <a:p>
            <a:pPr>
              <a:buClr>
                <a:srgbClr val="CCCC00"/>
              </a:buClr>
            </a:pPr>
            <a:r>
              <a:rPr lang="es-MX" sz="3000" b="1" dirty="0" smtClean="0">
                <a:solidFill>
                  <a:srgbClr val="FFFFFF"/>
                </a:solidFill>
                <a:latin typeface="Arial"/>
                <a:cs typeface="Arial"/>
              </a:rPr>
              <a:t>1ER CUATRIMESTRE 2015</a:t>
            </a:r>
            <a:endParaRPr lang="es-ES_tradnl" sz="3000" dirty="0">
              <a:solidFill>
                <a:srgbClr val="FFFFFF"/>
              </a:solidFill>
              <a:latin typeface="Arial"/>
              <a:cs typeface="Arial"/>
            </a:endParaRPr>
          </a:p>
        </p:txBody>
      </p:sp>
      <p:pic>
        <p:nvPicPr>
          <p:cNvPr id="4" name="Imagen 3" descr="flech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4" y="3284984"/>
            <a:ext cx="445910" cy="445910"/>
          </a:xfrm>
          <a:prstGeom prst="rect">
            <a:avLst/>
          </a:prstGeom>
        </p:spPr>
      </p:pic>
    </p:spTree>
    <p:extLst>
      <p:ext uri="{BB962C8B-B14F-4D97-AF65-F5344CB8AC3E}">
        <p14:creationId xmlns:p14="http://schemas.microsoft.com/office/powerpoint/2010/main" val="2994833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8888" y="626981"/>
            <a:ext cx="4694830" cy="756864"/>
          </a:xfrm>
        </p:spPr>
        <p:txBody>
          <a:bodyPr>
            <a:normAutofit/>
          </a:bodyPr>
          <a:lstStyle/>
          <a:p>
            <a:pPr algn="l"/>
            <a:r>
              <a:rPr lang="es-MX" sz="2400" b="1" dirty="0" smtClean="0">
                <a:solidFill>
                  <a:srgbClr val="760000"/>
                </a:solidFill>
                <a:ea typeface="+mn-ea"/>
              </a:rPr>
              <a:t>Plataforma IMMEX</a:t>
            </a:r>
            <a:endParaRPr lang="es-MX" sz="2400" b="1" dirty="0">
              <a:solidFill>
                <a:srgbClr val="760000"/>
              </a:solidFill>
              <a:ea typeface="+mn-ea"/>
            </a:endParaRPr>
          </a:p>
        </p:txBody>
      </p:sp>
      <p:sp>
        <p:nvSpPr>
          <p:cNvPr id="5" name="4 Marcador de contenido"/>
          <p:cNvSpPr txBox="1">
            <a:spLocks/>
          </p:cNvSpPr>
          <p:nvPr/>
        </p:nvSpPr>
        <p:spPr>
          <a:xfrm>
            <a:off x="4072921" y="1532922"/>
            <a:ext cx="4350289" cy="44038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MX" sz="1800" dirty="0" smtClean="0">
                <a:latin typeface="Arial" panose="020B0604020202020204" pitchFamily="34" charset="0"/>
                <a:cs typeface="Arial" panose="020B0604020202020204" pitchFamily="34" charset="0"/>
              </a:rPr>
              <a:t>La Plataforma de Inteligencia Comercial IMMEX, fue liberada y puesta a disposición del público en General, y además fue presentada en distintos foros locales y nacionales: CCIJ, Pro México y American Chamber</a:t>
            </a:r>
          </a:p>
          <a:p>
            <a:pPr marL="0" indent="0">
              <a:buNone/>
            </a:pPr>
            <a:endParaRPr lang="es-MX" sz="1800" dirty="0">
              <a:latin typeface="Arial" panose="020B0604020202020204" pitchFamily="34" charset="0"/>
              <a:cs typeface="Arial" panose="020B0604020202020204" pitchFamily="34" charset="0"/>
            </a:endParaRPr>
          </a:p>
          <a:p>
            <a:pPr marL="0" indent="0" algn="just">
              <a:buNone/>
            </a:pPr>
            <a:r>
              <a:rPr lang="es-MX" sz="1800" dirty="0" smtClean="0">
                <a:latin typeface="Arial" panose="020B0604020202020204" pitchFamily="34" charset="0"/>
                <a:cs typeface="Arial" panose="020B0604020202020204" pitchFamily="34" charset="0"/>
              </a:rPr>
              <a:t>Esta </a:t>
            </a:r>
            <a:r>
              <a:rPr lang="es-MX" sz="1800" dirty="0">
                <a:latin typeface="Arial" panose="020B0604020202020204" pitchFamily="34" charset="0"/>
                <a:cs typeface="Arial" panose="020B0604020202020204" pitchFamily="34" charset="0"/>
              </a:rPr>
              <a:t>plataforma, única en su tipo a nivel nacional, </a:t>
            </a:r>
            <a:r>
              <a:rPr lang="es-MX" sz="1800" dirty="0" smtClean="0">
                <a:latin typeface="Arial" panose="020B0604020202020204" pitchFamily="34" charset="0"/>
                <a:cs typeface="Arial" panose="020B0604020202020204" pitchFamily="34" charset="0"/>
              </a:rPr>
              <a:t>ayudará a  </a:t>
            </a:r>
            <a:r>
              <a:rPr lang="es-MX" sz="1800" dirty="0">
                <a:latin typeface="Arial" panose="020B0604020202020204" pitchFamily="34" charset="0"/>
                <a:cs typeface="Arial" panose="020B0604020202020204" pitchFamily="34" charset="0"/>
              </a:rPr>
              <a:t>los Exportadores e Industriales de todas las entidades </a:t>
            </a:r>
            <a:r>
              <a:rPr lang="es-MX" sz="1800" dirty="0" smtClean="0">
                <a:latin typeface="Arial" panose="020B0604020202020204" pitchFamily="34" charset="0"/>
                <a:cs typeface="Arial" panose="020B0604020202020204" pitchFamily="34" charset="0"/>
              </a:rPr>
              <a:t> y municipios del </a:t>
            </a:r>
            <a:r>
              <a:rPr lang="es-MX" sz="1800" dirty="0">
                <a:latin typeface="Arial" panose="020B0604020202020204" pitchFamily="34" charset="0"/>
                <a:cs typeface="Arial" panose="020B0604020202020204" pitchFamily="34" charset="0"/>
              </a:rPr>
              <a:t>país </a:t>
            </a:r>
            <a:r>
              <a:rPr lang="es-MX" sz="1800" dirty="0" smtClean="0">
                <a:latin typeface="Arial" panose="020B0604020202020204" pitchFamily="34" charset="0"/>
                <a:cs typeface="Arial" panose="020B0604020202020204" pitchFamily="34" charset="0"/>
              </a:rPr>
              <a:t>a analizar y evaluar sus flujos comerciales a nivel de producto, país aduana y medio de transporte.</a:t>
            </a:r>
            <a:endParaRPr lang="es-MX" sz="4200" dirty="0" smtClean="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185" t="15007" r="29336" b="22307"/>
          <a:stretch/>
        </p:blipFill>
        <p:spPr bwMode="auto">
          <a:xfrm>
            <a:off x="801624" y="1383845"/>
            <a:ext cx="3068028" cy="3127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801624" y="4521617"/>
            <a:ext cx="3278497" cy="2185213"/>
          </a:xfrm>
          <a:prstGeom prst="rect">
            <a:avLst/>
          </a:prstGeom>
        </p:spPr>
        <p:txBody>
          <a:bodyPr wrap="square">
            <a:spAutoFit/>
          </a:bodyPr>
          <a:lstStyle/>
          <a:p>
            <a:pPr algn="just"/>
            <a:r>
              <a:rPr lang="es-MX" sz="1100" i="1" dirty="0" smtClean="0">
                <a:latin typeface="Arial"/>
                <a:cs typeface="Arial"/>
              </a:rPr>
              <a:t>“A </a:t>
            </a:r>
            <a:r>
              <a:rPr lang="es-MX" sz="1100" i="1" dirty="0">
                <a:latin typeface="Arial"/>
                <a:cs typeface="Arial"/>
              </a:rPr>
              <a:t>través del Fondo Jalisco Competitivo, la Secretaría de Desarrollo Económico financió la creación de la </a:t>
            </a:r>
            <a:r>
              <a:rPr lang="es-MX" sz="1100" i="1" dirty="0" smtClean="0">
                <a:latin typeface="Arial"/>
                <a:cs typeface="Arial"/>
              </a:rPr>
              <a:t>Plataforma de Inteligencia Comercial de Empresas </a:t>
            </a:r>
            <a:r>
              <a:rPr lang="es-MX" sz="1100" i="1" dirty="0">
                <a:latin typeface="Arial"/>
                <a:cs typeface="Arial"/>
              </a:rPr>
              <a:t>Industrias Maquiladoras y Manufactureras de Exportación (IMMEX), la cual fue diseñada por el Gobierno del Estado de Jalisco a partir del Instituto de Información Estadística y Geográfica del Estado de </a:t>
            </a:r>
            <a:r>
              <a:rPr lang="es-MX" sz="1100" i="1" dirty="0" smtClean="0">
                <a:latin typeface="Arial"/>
                <a:cs typeface="Arial"/>
              </a:rPr>
              <a:t>Jalisco (IIEG</a:t>
            </a:r>
            <a:r>
              <a:rPr lang="es-MX" sz="1100" i="1" dirty="0">
                <a:latin typeface="Arial"/>
                <a:cs typeface="Arial"/>
              </a:rPr>
              <a:t>)</a:t>
            </a:r>
            <a:r>
              <a:rPr lang="es-MX" sz="1100" i="1" dirty="0" smtClean="0">
                <a:latin typeface="Arial"/>
                <a:cs typeface="Arial"/>
              </a:rPr>
              <a:t>.”</a:t>
            </a:r>
            <a:r>
              <a:rPr lang="es-MX" sz="1200" dirty="0"/>
              <a:t/>
            </a:r>
            <a:br>
              <a:rPr lang="es-MX" sz="1200" dirty="0"/>
            </a:br>
            <a:r>
              <a:rPr lang="es-MX" sz="1200" dirty="0"/>
              <a:t/>
            </a:r>
            <a:br>
              <a:rPr lang="es-MX" sz="1200" dirty="0"/>
            </a:br>
            <a:r>
              <a:rPr lang="es-MX" sz="1200" dirty="0"/>
              <a:t/>
            </a:r>
            <a:br>
              <a:rPr lang="es-MX" sz="1200" dirty="0"/>
            </a:br>
            <a:endParaRPr lang="es-MX" sz="1200" dirty="0"/>
          </a:p>
        </p:txBody>
      </p:sp>
    </p:spTree>
    <p:extLst>
      <p:ext uri="{BB962C8B-B14F-4D97-AF65-F5344CB8AC3E}">
        <p14:creationId xmlns:p14="http://schemas.microsoft.com/office/powerpoint/2010/main" val="241463691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62585" y="2916743"/>
            <a:ext cx="5091133" cy="3191436"/>
            <a:chOff x="910506" y="3306941"/>
            <a:chExt cx="4468670" cy="2801238"/>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890" y="3617685"/>
              <a:ext cx="3903750" cy="2490494"/>
            </a:xfrm>
            <a:prstGeom prst="rect">
              <a:avLst/>
            </a:prstGeom>
          </p:spPr>
        </p:pic>
        <p:sp>
          <p:nvSpPr>
            <p:cNvPr id="3" name="Rectangle 2"/>
            <p:cNvSpPr/>
            <p:nvPr/>
          </p:nvSpPr>
          <p:spPr>
            <a:xfrm>
              <a:off x="910506" y="3306941"/>
              <a:ext cx="4468670" cy="138987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1 Título"/>
          <p:cNvSpPr>
            <a:spLocks noGrp="1"/>
          </p:cNvSpPr>
          <p:nvPr>
            <p:ph type="title"/>
          </p:nvPr>
        </p:nvSpPr>
        <p:spPr>
          <a:xfrm>
            <a:off x="1258888" y="626981"/>
            <a:ext cx="4694830" cy="756864"/>
          </a:xfrm>
        </p:spPr>
        <p:txBody>
          <a:bodyPr>
            <a:normAutofit/>
          </a:bodyPr>
          <a:lstStyle/>
          <a:p>
            <a:pPr algn="l"/>
            <a:r>
              <a:rPr lang="es-MX" sz="2400" b="1" dirty="0" smtClean="0">
                <a:solidFill>
                  <a:srgbClr val="760000"/>
                </a:solidFill>
                <a:ea typeface="+mn-ea"/>
              </a:rPr>
              <a:t>Plataforma IMMEX</a:t>
            </a:r>
            <a:endParaRPr lang="es-MX" sz="2400" b="1" dirty="0">
              <a:solidFill>
                <a:srgbClr val="760000"/>
              </a:solidFill>
              <a:ea typeface="+mn-ea"/>
            </a:endParaRPr>
          </a:p>
        </p:txBody>
      </p:sp>
      <p:sp>
        <p:nvSpPr>
          <p:cNvPr id="5" name="4 Marcador de contenido"/>
          <p:cNvSpPr txBox="1">
            <a:spLocks/>
          </p:cNvSpPr>
          <p:nvPr/>
        </p:nvSpPr>
        <p:spPr>
          <a:xfrm>
            <a:off x="1258889" y="1392617"/>
            <a:ext cx="3593152" cy="459574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MX" sz="1800" dirty="0">
                <a:latin typeface="Arial" panose="020B0604020202020204" pitchFamily="34" charset="0"/>
                <a:cs typeface="Arial" panose="020B0604020202020204" pitchFamily="34" charset="0"/>
              </a:rPr>
              <a:t>Con esto Jalisco a través del IIEG abona en el ámbito de publicación de proyectos fundamentados en una metodología de datos abiertos y de big data, lo cual lo convierte en un insumo importante para proyectos de investigación que provengan del sector académico</a:t>
            </a:r>
            <a:r>
              <a:rPr lang="es-MX" sz="1800" dirty="0" smtClean="0">
                <a:latin typeface="Arial" panose="020B0604020202020204" pitchFamily="34" charset="0"/>
                <a:cs typeface="Arial" panose="020B0604020202020204" pitchFamily="34" charset="0"/>
              </a:rPr>
              <a:t>.</a:t>
            </a:r>
            <a:endParaRPr lang="es-MX" sz="18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6142" r="14186" b="7851"/>
          <a:stretch/>
        </p:blipFill>
        <p:spPr bwMode="auto">
          <a:xfrm>
            <a:off x="4945585" y="722834"/>
            <a:ext cx="3559776" cy="3566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043167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2538" y="707793"/>
            <a:ext cx="6359857" cy="1143000"/>
          </a:xfrm>
        </p:spPr>
        <p:txBody>
          <a:bodyPr>
            <a:normAutofit/>
          </a:bodyPr>
          <a:lstStyle/>
          <a:p>
            <a:pPr algn="l"/>
            <a:r>
              <a:rPr lang="es-MX" sz="2400" b="1" dirty="0" smtClean="0">
                <a:solidFill>
                  <a:srgbClr val="760000"/>
                </a:solidFill>
                <a:ea typeface="+mn-ea"/>
              </a:rPr>
              <a:t>Estudio de Expectativas Económicas del Sector Privado Jalisciense</a:t>
            </a:r>
            <a:endParaRPr lang="es-MX" sz="2400" b="1" dirty="0">
              <a:solidFill>
                <a:srgbClr val="760000"/>
              </a:solidFill>
              <a:ea typeface="+mn-ea"/>
            </a:endParaRPr>
          </a:p>
        </p:txBody>
      </p:sp>
      <p:sp>
        <p:nvSpPr>
          <p:cNvPr id="5" name="4 Marcador de contenido"/>
          <p:cNvSpPr txBox="1">
            <a:spLocks/>
          </p:cNvSpPr>
          <p:nvPr/>
        </p:nvSpPr>
        <p:spPr>
          <a:xfrm>
            <a:off x="1258889" y="2198260"/>
            <a:ext cx="3497310" cy="453635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MX" sz="1800" b="1" i="1" dirty="0"/>
              <a:t>Es el primer proyecto de esta índole que es llevado a cabo en la entidad, </a:t>
            </a:r>
            <a:r>
              <a:rPr lang="es-MX" sz="1800" i="1" dirty="0"/>
              <a:t>por lo cual tiene el reto de buscar ser un referente para la toma de decisiones empresariales, y además un documento de consulta para las autoridades correspondientes, todo ello a partir de la colaboración conjunta entre la triple hélice.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199" y="2306098"/>
            <a:ext cx="3834800" cy="287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292545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2538" y="635487"/>
            <a:ext cx="6359857" cy="1143000"/>
          </a:xfrm>
        </p:spPr>
        <p:txBody>
          <a:bodyPr>
            <a:normAutofit/>
          </a:bodyPr>
          <a:lstStyle/>
          <a:p>
            <a:pPr algn="l"/>
            <a:r>
              <a:rPr lang="es-MX" sz="2400" b="1" dirty="0" smtClean="0">
                <a:solidFill>
                  <a:srgbClr val="760000"/>
                </a:solidFill>
                <a:ea typeface="+mn-ea"/>
              </a:rPr>
              <a:t>Instalación del Consejo Estatal para la Competitividad</a:t>
            </a:r>
            <a:endParaRPr lang="es-MX" sz="2400" b="1" dirty="0">
              <a:solidFill>
                <a:srgbClr val="760000"/>
              </a:solidFill>
              <a:ea typeface="+mn-ea"/>
            </a:endParaRPr>
          </a:p>
        </p:txBody>
      </p:sp>
      <p:sp>
        <p:nvSpPr>
          <p:cNvPr id="5" name="4 Marcador de contenido"/>
          <p:cNvSpPr txBox="1">
            <a:spLocks/>
          </p:cNvSpPr>
          <p:nvPr/>
        </p:nvSpPr>
        <p:spPr>
          <a:xfrm>
            <a:off x="1298068" y="1778488"/>
            <a:ext cx="3387981" cy="30538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MX" sz="1800" dirty="0"/>
              <a:t>El pasado 22 de abril, se instaló el Consejo Estatal para la Competitividad del Estado de Jalisco, una figura establecida en la Ley de Desarrollo Económico del Estado, cuyo objetivo es impulsar los trabajos de la Agenda Única para la Competitividad</a:t>
            </a:r>
            <a:r>
              <a:rPr lang="es-MX" sz="1800" dirty="0" smtClean="0"/>
              <a:t>.</a:t>
            </a:r>
          </a:p>
          <a:p>
            <a:pPr marL="0" indent="0">
              <a:buNone/>
            </a:pPr>
            <a:endParaRPr lang="es-MX" sz="1800" dirty="0"/>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424" y="1778487"/>
            <a:ext cx="3676641" cy="2492116"/>
          </a:xfrm>
          <a:prstGeom prst="rect">
            <a:avLst/>
          </a:prstGeom>
        </p:spPr>
      </p:pic>
      <p:sp>
        <p:nvSpPr>
          <p:cNvPr id="4" name="TextBox 3"/>
          <p:cNvSpPr txBox="1"/>
          <p:nvPr/>
        </p:nvSpPr>
        <p:spPr>
          <a:xfrm>
            <a:off x="1883179" y="5018583"/>
            <a:ext cx="6452441" cy="707886"/>
          </a:xfrm>
          <a:prstGeom prst="rect">
            <a:avLst/>
          </a:prstGeom>
          <a:noFill/>
        </p:spPr>
        <p:txBody>
          <a:bodyPr wrap="square" rtlCol="0">
            <a:spAutoFit/>
          </a:bodyPr>
          <a:lstStyle/>
          <a:p>
            <a:r>
              <a:rPr lang="es-MX" sz="2000" b="1" dirty="0">
                <a:latin typeface="Arial"/>
                <a:cs typeface="Arial"/>
              </a:rPr>
              <a:t>El IIEG fue designado como invitado permanente</a:t>
            </a:r>
          </a:p>
          <a:p>
            <a:endParaRPr lang="en-US" sz="2000" dirty="0">
              <a:latin typeface="Arial"/>
              <a:cs typeface="Arial"/>
            </a:endParaRPr>
          </a:p>
        </p:txBody>
      </p:sp>
    </p:spTree>
    <p:extLst>
      <p:ext uri="{BB962C8B-B14F-4D97-AF65-F5344CB8AC3E}">
        <p14:creationId xmlns:p14="http://schemas.microsoft.com/office/powerpoint/2010/main" val="206258487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2538" y="635487"/>
            <a:ext cx="6359857" cy="1143000"/>
          </a:xfrm>
        </p:spPr>
        <p:txBody>
          <a:bodyPr>
            <a:normAutofit/>
          </a:bodyPr>
          <a:lstStyle/>
          <a:p>
            <a:pPr algn="l"/>
            <a:r>
              <a:rPr lang="es-MX" sz="2400" b="1" dirty="0" smtClean="0">
                <a:solidFill>
                  <a:srgbClr val="760000"/>
                </a:solidFill>
                <a:ea typeface="+mn-ea"/>
              </a:rPr>
              <a:t>Instalación del Consejo Estatal para la Competitividad</a:t>
            </a:r>
            <a:endParaRPr lang="es-MX" sz="2400" b="1" dirty="0">
              <a:solidFill>
                <a:srgbClr val="760000"/>
              </a:solidFill>
              <a:ea typeface="+mn-ea"/>
            </a:endParaRPr>
          </a:p>
        </p:txBody>
      </p:sp>
      <p:sp>
        <p:nvSpPr>
          <p:cNvPr id="5" name="4 Marcador de contenido"/>
          <p:cNvSpPr txBox="1">
            <a:spLocks/>
          </p:cNvSpPr>
          <p:nvPr/>
        </p:nvSpPr>
        <p:spPr>
          <a:xfrm>
            <a:off x="1298068" y="1778487"/>
            <a:ext cx="4044904" cy="43970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s-MX" sz="1800" dirty="0" smtClean="0"/>
              <a:t>Además, </a:t>
            </a:r>
            <a:r>
              <a:rPr lang="es-MX" sz="1800" dirty="0"/>
              <a:t>a petición de la Secretaría de Desarrollo Económico desarrollamos un simulador de competitividad, </a:t>
            </a:r>
            <a:r>
              <a:rPr lang="es-MX" sz="1800" dirty="0">
                <a:ea typeface="Calibri" panose="020F0502020204030204" pitchFamily="34" charset="0"/>
              </a:rPr>
              <a:t>para construir escenarios y priorizar proyectos en el Estado de Jalisco. </a:t>
            </a:r>
            <a:endParaRPr lang="es-MX" sz="1800" dirty="0" smtClean="0">
              <a:ea typeface="Calibri" panose="020F0502020204030204" pitchFamily="34" charset="0"/>
            </a:endParaRPr>
          </a:p>
          <a:p>
            <a:pPr marL="0" indent="0">
              <a:buNone/>
            </a:pPr>
            <a:endParaRPr lang="es-MX" sz="1800" dirty="0">
              <a:ea typeface="Calibri" panose="020F0502020204030204" pitchFamily="34" charset="0"/>
            </a:endParaRPr>
          </a:p>
          <a:p>
            <a:pPr marL="0" indent="0">
              <a:buNone/>
            </a:pPr>
            <a:r>
              <a:rPr lang="es-MX" sz="1800" dirty="0" smtClean="0">
                <a:ea typeface="Calibri" panose="020F0502020204030204" pitchFamily="34" charset="0"/>
              </a:rPr>
              <a:t>Este </a:t>
            </a:r>
            <a:r>
              <a:rPr lang="es-MX" sz="1800" dirty="0">
                <a:ea typeface="Calibri" panose="020F0502020204030204" pitchFamily="34" charset="0"/>
              </a:rPr>
              <a:t>proyecto permitirá impulsar de manera constante los trabajos de este Consejo, en la búsqueda e impulso de los proyectos con más impacto en materia de competitividad para </a:t>
            </a:r>
            <a:r>
              <a:rPr lang="es-MX" sz="1800" dirty="0" smtClean="0">
                <a:ea typeface="Calibri" panose="020F0502020204030204" pitchFamily="34" charset="0"/>
              </a:rPr>
              <a:t>Jalisco</a:t>
            </a:r>
            <a:r>
              <a:rPr lang="es-MX" sz="1800" dirty="0" smtClean="0"/>
              <a:t>.</a:t>
            </a:r>
            <a:endParaRPr lang="es-MX" sz="1800" dirty="0"/>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954" y="2377046"/>
            <a:ext cx="3078111" cy="2086418"/>
          </a:xfrm>
          <a:prstGeom prst="rect">
            <a:avLst/>
          </a:prstGeom>
        </p:spPr>
      </p:pic>
    </p:spTree>
    <p:extLst>
      <p:ext uri="{BB962C8B-B14F-4D97-AF65-F5344CB8AC3E}">
        <p14:creationId xmlns:p14="http://schemas.microsoft.com/office/powerpoint/2010/main" val="121563622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7670" y="786950"/>
            <a:ext cx="7314527" cy="1143000"/>
          </a:xfrm>
        </p:spPr>
        <p:txBody>
          <a:bodyPr>
            <a:normAutofit fontScale="90000"/>
          </a:bodyPr>
          <a:lstStyle/>
          <a:p>
            <a:pPr marL="114300" indent="0" algn="l"/>
            <a:r>
              <a:rPr lang="es-ES_tradnl" sz="2400" b="1" dirty="0" smtClean="0">
                <a:solidFill>
                  <a:srgbClr val="800000"/>
                </a:solidFill>
              </a:rPr>
              <a:t>Aprobación </a:t>
            </a:r>
            <a:r>
              <a:rPr lang="es-ES_tradnl" sz="2400" b="1" dirty="0">
                <a:solidFill>
                  <a:srgbClr val="800000"/>
                </a:solidFill>
              </a:rPr>
              <a:t>para desincorporación de bienes muebles del patrimonio del IIEG y su donación al Gobierno del Estado.</a:t>
            </a:r>
            <a:endParaRPr lang="es-ES_tradnl" sz="2400" b="1" dirty="0">
              <a:solidFill>
                <a:srgbClr val="800000"/>
              </a:solidFill>
            </a:endParaRPr>
          </a:p>
        </p:txBody>
      </p:sp>
    </p:spTree>
    <p:extLst>
      <p:ext uri="{BB962C8B-B14F-4D97-AF65-F5344CB8AC3E}">
        <p14:creationId xmlns:p14="http://schemas.microsoft.com/office/powerpoint/2010/main" val="85631578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7670" y="786950"/>
            <a:ext cx="7439941" cy="2125770"/>
          </a:xfrm>
        </p:spPr>
        <p:txBody>
          <a:bodyPr>
            <a:normAutofit fontScale="90000"/>
          </a:bodyPr>
          <a:lstStyle/>
          <a:p>
            <a:pPr marL="114300" indent="0" algn="l"/>
            <a:r>
              <a:rPr lang="es-ES_tradnl" sz="2400" b="1" dirty="0" smtClean="0">
                <a:solidFill>
                  <a:srgbClr val="800000"/>
                </a:solidFill>
              </a:rPr>
              <a:t>Autorización </a:t>
            </a:r>
            <a:r>
              <a:rPr lang="es-ES_tradnl" sz="2400" b="1" dirty="0">
                <a:solidFill>
                  <a:srgbClr val="800000"/>
                </a:solidFill>
              </a:rPr>
              <a:t>de la Junta de Gobierno para la suscripción del "Convenio de coordinación y colaboración para el pago del impuesto sobre la renta correspondiente al salario del personal que presta sus servicios personales en organismos autónomos y entidades paraestatales”.</a:t>
            </a:r>
          </a:p>
        </p:txBody>
      </p:sp>
    </p:spTree>
    <p:extLst>
      <p:ext uri="{BB962C8B-B14F-4D97-AF65-F5344CB8AC3E}">
        <p14:creationId xmlns:p14="http://schemas.microsoft.com/office/powerpoint/2010/main" val="19251797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smtClean="0">
                <a:solidFill>
                  <a:srgbClr val="760000"/>
                </a:solidFill>
                <a:latin typeface="Arial"/>
                <a:cs typeface="Arial"/>
              </a:rPr>
              <a:t>4. Seguimiento a acuerdos de sesión anterior</a:t>
            </a:r>
          </a:p>
          <a:p>
            <a:pPr marL="3175" indent="0">
              <a:spcBef>
                <a:spcPts val="0"/>
              </a:spcBef>
              <a:buNone/>
            </a:pPr>
            <a:r>
              <a:rPr lang="es-ES" b="1" dirty="0" smtClean="0">
                <a:solidFill>
                  <a:schemeClr val="tx1"/>
                </a:solidFill>
                <a:latin typeface="Arial"/>
                <a:cs typeface="Arial"/>
              </a:rPr>
              <a:t>23 de Enero de 2015.</a:t>
            </a:r>
          </a:p>
          <a:p>
            <a:pPr marL="114300" indent="0">
              <a:buNone/>
            </a:pPr>
            <a:endParaRPr lang="es-ES_tradnl" sz="2000" dirty="0">
              <a:solidFill>
                <a:schemeClr val="tx1"/>
              </a:solidFill>
              <a:latin typeface="Arial"/>
              <a:cs typeface="Arial"/>
            </a:endParaRPr>
          </a:p>
          <a:p>
            <a:pPr marL="460375" indent="-457200">
              <a:spcBef>
                <a:spcPts val="0"/>
              </a:spcBef>
              <a:buClrTx/>
            </a:pPr>
            <a:r>
              <a:rPr lang="es-ES_tradnl" sz="1800" dirty="0">
                <a:solidFill>
                  <a:srgbClr val="800000"/>
                </a:solidFill>
                <a:latin typeface="Arial"/>
                <a:cs typeface="Arial"/>
              </a:rPr>
              <a:t>Seguimiento a la propuesta del Consejero SEDATU (JIRCO)</a:t>
            </a:r>
          </a:p>
          <a:p>
            <a:pPr marL="460375" indent="-457200">
              <a:spcBef>
                <a:spcPts val="0"/>
              </a:spcBef>
              <a:buAutoNum type="alphaLcParenR"/>
            </a:pPr>
            <a:endParaRPr lang="es-ES_tradnl" sz="1800" dirty="0">
              <a:solidFill>
                <a:srgbClr val="000000"/>
              </a:solidFill>
              <a:latin typeface="Arial"/>
              <a:cs typeface="Arial"/>
            </a:endParaRPr>
          </a:p>
          <a:p>
            <a:pPr marL="114300" indent="0">
              <a:buNone/>
            </a:pPr>
            <a:r>
              <a:rPr lang="es-ES_tradnl" sz="1800" dirty="0" smtClean="0">
                <a:solidFill>
                  <a:schemeClr val="tx1"/>
                </a:solidFill>
                <a:latin typeface="Arial"/>
                <a:cs typeface="Arial"/>
              </a:rPr>
              <a:t>SEDATU </a:t>
            </a:r>
            <a:r>
              <a:rPr lang="es-ES_tradnl" sz="1800" dirty="0">
                <a:solidFill>
                  <a:schemeClr val="tx1"/>
                </a:solidFill>
                <a:latin typeface="Arial"/>
                <a:cs typeface="Arial"/>
              </a:rPr>
              <a:t>solicita que el municipio de Zapotlán el Grande acepte al IIEG como asesor técnico en el proyecto de Atlas de Riesgos. Por lo que se llevó a cabo una reunión entre el municipio y el IIEG el día 25 de marzo de 2015, en la que se acordó que el municipio de Zapotlán el Grande propondrá al IIEG como el consultor de Atlas de Riesgos. Además de seguir con el trámite del municipio con SEDATU para fondear el proyecto. </a:t>
            </a:r>
          </a:p>
          <a:p>
            <a:pPr marL="3175" indent="0">
              <a:spcBef>
                <a:spcPts val="0"/>
              </a:spcBef>
              <a:buNone/>
            </a:pPr>
            <a:endParaRPr lang="es-ES_tradnl" sz="2000" dirty="0">
              <a:solidFill>
                <a:srgbClr val="000000"/>
              </a:solidFill>
              <a:latin typeface="Arial"/>
              <a:cs typeface="Arial"/>
            </a:endParaRPr>
          </a:p>
        </p:txBody>
      </p:sp>
    </p:spTree>
    <p:extLst>
      <p:ext uri="{BB962C8B-B14F-4D97-AF65-F5344CB8AC3E}">
        <p14:creationId xmlns:p14="http://schemas.microsoft.com/office/powerpoint/2010/main" val="217615876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7670" y="786950"/>
            <a:ext cx="7439941" cy="995635"/>
          </a:xfrm>
        </p:spPr>
        <p:txBody>
          <a:bodyPr>
            <a:normAutofit/>
          </a:bodyPr>
          <a:lstStyle/>
          <a:p>
            <a:pPr marL="114300" indent="0" algn="l"/>
            <a:r>
              <a:rPr lang="es-ES_tradnl" sz="2400" b="1" dirty="0" smtClean="0">
                <a:solidFill>
                  <a:srgbClr val="800000"/>
                </a:solidFill>
              </a:rPr>
              <a:t>Autorización </a:t>
            </a:r>
            <a:r>
              <a:rPr lang="es-ES_tradnl" sz="2400" b="1" dirty="0">
                <a:solidFill>
                  <a:srgbClr val="800000"/>
                </a:solidFill>
              </a:rPr>
              <a:t>para actualización de plantilla laboral IIEG.</a:t>
            </a:r>
            <a:endParaRPr lang="es-ES_tradnl" sz="2400" b="1" dirty="0">
              <a:solidFill>
                <a:srgbClr val="800000"/>
              </a:solidFill>
            </a:endParaRPr>
          </a:p>
        </p:txBody>
      </p:sp>
    </p:spTree>
    <p:extLst>
      <p:ext uri="{BB962C8B-B14F-4D97-AF65-F5344CB8AC3E}">
        <p14:creationId xmlns:p14="http://schemas.microsoft.com/office/powerpoint/2010/main" val="67423504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855692" y="1652457"/>
            <a:ext cx="7391313" cy="4570883"/>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a:buNone/>
            </a:pPr>
            <a:r>
              <a:rPr lang="es-ES" sz="1800" b="1" dirty="0" smtClean="0">
                <a:solidFill>
                  <a:schemeClr val="tx1"/>
                </a:solidFill>
                <a:latin typeface="Arial"/>
                <a:cs typeface="Arial"/>
              </a:rPr>
              <a:t>	</a:t>
            </a:r>
            <a:r>
              <a:rPr lang="es-ES" sz="1800" dirty="0" smtClean="0">
                <a:solidFill>
                  <a:schemeClr val="tx1"/>
                </a:solidFill>
                <a:latin typeface="Arial"/>
                <a:cs typeface="Arial"/>
              </a:rPr>
              <a:t>Del 22 al 24 de abril el Instituto de Información Estadística y Geográfica de Jalisco en su calidad de organismo equivalente a los Consejos Estatales de Población  participó en la las actividades de la Comisión Consultiva de Enlace con la Entidades Federativas organizada por el Consejo Nacional de Población y celebrada en la ciudad de Tlaxcala.</a:t>
            </a:r>
          </a:p>
          <a:p>
            <a:endParaRPr lang="es-ES" sz="1800" dirty="0" smtClean="0">
              <a:solidFill>
                <a:schemeClr val="tx1"/>
              </a:solidFill>
              <a:latin typeface="Arial"/>
              <a:cs typeface="Arial"/>
            </a:endParaRPr>
          </a:p>
          <a:p>
            <a:pPr>
              <a:buNone/>
            </a:pPr>
            <a:r>
              <a:rPr lang="es-ES" sz="1800" dirty="0" smtClean="0">
                <a:solidFill>
                  <a:schemeClr val="tx1"/>
                </a:solidFill>
                <a:latin typeface="Arial"/>
                <a:cs typeface="Arial"/>
              </a:rPr>
              <a:t>	Participaron de los Consejos Estatales de Población y organismos equivalentes de 24 entidades federativas además de la presencia de la secretaría general del CONAPO. Los trabajos tuvieron como objeto la promoción de previsiones, consideraciones y criterios demográficos para incorporar la diversidad y particularidad de las entidades federativas y sus municipios.</a:t>
            </a:r>
          </a:p>
          <a:p>
            <a:pPr>
              <a:buNone/>
            </a:pPr>
            <a:endParaRPr lang="es-ES" sz="1800" dirty="0" smtClean="0">
              <a:solidFill>
                <a:schemeClr val="tx1"/>
              </a:solidFill>
              <a:latin typeface="Arial"/>
              <a:cs typeface="Arial"/>
            </a:endParaRPr>
          </a:p>
          <a:p>
            <a:pPr>
              <a:buNone/>
            </a:pPr>
            <a:endParaRPr lang="es-MX" sz="1800" dirty="0" smtClean="0">
              <a:solidFill>
                <a:schemeClr val="tx1"/>
              </a:solidFill>
              <a:latin typeface="Arial"/>
              <a:cs typeface="Arial"/>
            </a:endParaRPr>
          </a:p>
          <a:p>
            <a:pPr>
              <a:buNone/>
            </a:pPr>
            <a:endParaRPr lang="en-US" sz="1800" dirty="0">
              <a:solidFill>
                <a:schemeClr val="tx1"/>
              </a:solidFill>
              <a:latin typeface="Arial"/>
              <a:cs typeface="Arial"/>
            </a:endParaRPr>
          </a:p>
        </p:txBody>
      </p:sp>
      <p:sp>
        <p:nvSpPr>
          <p:cNvPr id="5" name="2 Marcador de contenido"/>
          <p:cNvSpPr>
            <a:spLocks noGrp="1"/>
          </p:cNvSpPr>
          <p:nvPr>
            <p:ph idx="1"/>
          </p:nvPr>
        </p:nvSpPr>
        <p:spPr>
          <a:xfrm>
            <a:off x="1252538" y="833439"/>
            <a:ext cx="7341147" cy="726420"/>
          </a:xfrm>
        </p:spPr>
        <p:txBody>
          <a:bodyPr anchor="ctr">
            <a:noAutofit/>
          </a:bodyPr>
          <a:lstStyle/>
          <a:p>
            <a:pPr marL="0" indent="0">
              <a:buNone/>
            </a:pPr>
            <a:r>
              <a:rPr lang="es-ES" sz="2400" b="1" dirty="0" smtClean="0">
                <a:solidFill>
                  <a:srgbClr val="800000"/>
                </a:solidFill>
              </a:rPr>
              <a:t>20ª Reunión de la Comisión Consultiva de Enlace con la Entidades Federativas</a:t>
            </a:r>
          </a:p>
        </p:txBody>
      </p:sp>
    </p:spTree>
    <p:extLst>
      <p:ext uri="{BB962C8B-B14F-4D97-AF65-F5344CB8AC3E}">
        <p14:creationId xmlns:p14="http://schemas.microsoft.com/office/powerpoint/2010/main" val="3722779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2701" y="768349"/>
            <a:ext cx="719215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457200" lvl="0" indent="-342900">
              <a:buClrTx/>
              <a:buNone/>
            </a:pPr>
            <a:endParaRPr lang="en-US" sz="1800" dirty="0">
              <a:solidFill>
                <a:schemeClr val="tx1"/>
              </a:solidFill>
              <a:latin typeface="Arial"/>
              <a:cs typeface="Arial"/>
            </a:endParaRPr>
          </a:p>
        </p:txBody>
      </p:sp>
      <p:pic>
        <p:nvPicPr>
          <p:cNvPr id="3" name="2 Imagen" descr="Clausura Cocoef 21.JPG"/>
          <p:cNvPicPr>
            <a:picLocks noChangeAspect="1"/>
          </p:cNvPicPr>
          <p:nvPr/>
        </p:nvPicPr>
        <p:blipFill>
          <a:blip r:embed="rId2"/>
          <a:stretch>
            <a:fillRect/>
          </a:stretch>
        </p:blipFill>
        <p:spPr>
          <a:xfrm>
            <a:off x="1030310" y="1573134"/>
            <a:ext cx="7483272" cy="3455817"/>
          </a:xfrm>
          <a:prstGeom prst="rect">
            <a:avLst/>
          </a:prstGeom>
        </p:spPr>
      </p:pic>
    </p:spTree>
    <p:extLst>
      <p:ext uri="{BB962C8B-B14F-4D97-AF65-F5344CB8AC3E}">
        <p14:creationId xmlns:p14="http://schemas.microsoft.com/office/powerpoint/2010/main" val="285427545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99842"/>
            <a:ext cx="7448303" cy="515161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3175">
              <a:buNone/>
            </a:pPr>
            <a:r>
              <a:rPr lang="es-MX" b="1" dirty="0" smtClean="0">
                <a:solidFill>
                  <a:srgbClr val="800000"/>
                </a:solidFill>
                <a:latin typeface="Arial"/>
                <a:cs typeface="Arial"/>
              </a:rPr>
              <a:t>Solicitudes antendidas en 2015</a:t>
            </a:r>
            <a:endParaRPr lang="es-MX" b="1" dirty="0">
              <a:solidFill>
                <a:srgbClr val="000000"/>
              </a:solidFill>
              <a:latin typeface="Arial"/>
              <a:cs typeface="Arial"/>
            </a:endParaRPr>
          </a:p>
          <a:p>
            <a:pPr marL="3175" indent="3175" algn="just">
              <a:buNone/>
            </a:pPr>
            <a:endParaRPr lang="es-MX" sz="1400" b="1" dirty="0" smtClean="0">
              <a:solidFill>
                <a:srgbClr val="000000"/>
              </a:solidFill>
              <a:latin typeface="Arial"/>
              <a:cs typeface="Arial"/>
            </a:endParaRPr>
          </a:p>
          <a:p>
            <a:pPr marL="3175" indent="3175" algn="just">
              <a:buNone/>
            </a:pPr>
            <a:endParaRPr lang="es-MX" sz="2000" dirty="0">
              <a:solidFill>
                <a:srgbClr val="000000"/>
              </a:solidFill>
              <a:latin typeface="Arial"/>
              <a:cs typeface="Arial"/>
            </a:endParaRPr>
          </a:p>
          <a:p>
            <a:pPr marL="3175" indent="3175" algn="just">
              <a:buNone/>
            </a:pPr>
            <a:endParaRPr lang="es-MX" sz="1400" b="1" dirty="0" smtClean="0">
              <a:solidFill>
                <a:srgbClr val="800000"/>
              </a:solidFill>
              <a:latin typeface="Arial"/>
              <a:cs typeface="Arial"/>
            </a:endParaRPr>
          </a:p>
        </p:txBody>
      </p:sp>
      <p:graphicFrame>
        <p:nvGraphicFramePr>
          <p:cNvPr id="6" name="4 Tabla"/>
          <p:cNvGraphicFramePr>
            <a:graphicFrameLocks noGrp="1"/>
          </p:cNvGraphicFramePr>
          <p:nvPr>
            <p:extLst>
              <p:ext uri="{D42A27DB-BD31-4B8C-83A1-F6EECF244321}">
                <p14:modId xmlns:p14="http://schemas.microsoft.com/office/powerpoint/2010/main" val="317542153"/>
              </p:ext>
            </p:extLst>
          </p:nvPr>
        </p:nvGraphicFramePr>
        <p:xfrm>
          <a:off x="1277936" y="2057428"/>
          <a:ext cx="7301946" cy="2883024"/>
        </p:xfrm>
        <a:graphic>
          <a:graphicData uri="http://schemas.openxmlformats.org/drawingml/2006/table">
            <a:tbl>
              <a:tblPr firstRow="1" bandRow="1"/>
              <a:tblGrid>
                <a:gridCol w="945326"/>
                <a:gridCol w="962404"/>
                <a:gridCol w="967596"/>
                <a:gridCol w="989919"/>
                <a:gridCol w="999258"/>
                <a:gridCol w="747109"/>
                <a:gridCol w="980581"/>
                <a:gridCol w="709753"/>
              </a:tblGrid>
              <a:tr h="339603">
                <a:tc gridSpan="8">
                  <a:txBody>
                    <a:bodyPr/>
                    <a:lstStyle/>
                    <a:p>
                      <a:pPr algn="ctr">
                        <a:spcAft>
                          <a:spcPts val="1000"/>
                        </a:spcAft>
                      </a:pPr>
                      <a:r>
                        <a:rPr lang="es-ES" sz="1200" b="1" dirty="0" smtClean="0">
                          <a:solidFill>
                            <a:srgbClr val="FFFFFF"/>
                          </a:solidFill>
                          <a:effectLst/>
                          <a:latin typeface="Arial"/>
                          <a:ea typeface="Times New Roman"/>
                          <a:cs typeface="Arial"/>
                        </a:rPr>
                        <a:t>SOLICITUDES ATENDIDAS EN 2015</a:t>
                      </a:r>
                      <a:endParaRPr lang="es-MX" sz="1200" b="1" dirty="0">
                        <a:solidFill>
                          <a:srgbClr val="FFFFFF"/>
                        </a:solidFill>
                        <a:effectLst/>
                        <a:latin typeface="Arial"/>
                        <a:ea typeface="Times New Roman"/>
                        <a:cs typeface="Arial"/>
                      </a:endParaRPr>
                    </a:p>
                  </a:txBody>
                  <a:tcPr marL="64640" marR="64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hMerge="1">
                  <a:txBody>
                    <a:bodyPr/>
                    <a:lstStyle/>
                    <a:p>
                      <a:endParaRPr lang="es-MX"/>
                    </a:p>
                  </a:txBody>
                  <a:tcPr/>
                </a:tc>
                <a:tc hMerge="1">
                  <a:txBody>
                    <a:bodyPr/>
                    <a:lstStyle/>
                    <a:p>
                      <a:endParaRPr lang="es-MX"/>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pPr algn="ctr">
                        <a:spcAft>
                          <a:spcPts val="1000"/>
                        </a:spcAft>
                      </a:pPr>
                      <a:endParaRPr lang="es-MX" sz="1200" b="1" dirty="0">
                        <a:solidFill>
                          <a:srgbClr val="FFFFFF"/>
                        </a:solidFill>
                        <a:effectLst/>
                        <a:latin typeface="Arial"/>
                        <a:ea typeface="Times New Roman"/>
                        <a:cs typeface="Arial"/>
                      </a:endParaRPr>
                    </a:p>
                  </a:txBody>
                  <a:tcPr marL="64640" marR="64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s-MX"/>
                    </a:p>
                  </a:txBody>
                  <a:tcPr/>
                </a:tc>
              </a:tr>
              <a:tr h="258129">
                <a:tc gridSpan="8">
                  <a:txBody>
                    <a:bodyPr/>
                    <a:lstStyle/>
                    <a:p>
                      <a:pPr algn="ctr">
                        <a:spcAft>
                          <a:spcPts val="1000"/>
                        </a:spcAft>
                      </a:pPr>
                      <a:r>
                        <a:rPr lang="es-MX" sz="1200" dirty="0" smtClean="0">
                          <a:solidFill>
                            <a:schemeClr val="bg1"/>
                          </a:solidFill>
                          <a:effectLst/>
                          <a:latin typeface="Arial"/>
                          <a:ea typeface="Times New Roman"/>
                          <a:cs typeface="Arial"/>
                        </a:rPr>
                        <a:t>POR</a:t>
                      </a:r>
                      <a:r>
                        <a:rPr lang="es-MX" sz="1200" baseline="0" dirty="0" smtClean="0">
                          <a:solidFill>
                            <a:schemeClr val="bg1"/>
                          </a:solidFill>
                          <a:effectLst/>
                          <a:latin typeface="Arial"/>
                          <a:ea typeface="Times New Roman"/>
                          <a:cs typeface="Arial"/>
                        </a:rPr>
                        <a:t> TIPO DE USUARIO</a:t>
                      </a:r>
                      <a:endParaRPr lang="es-MX" sz="1200" dirty="0">
                        <a:solidFill>
                          <a:schemeClr val="bg1"/>
                        </a:solidFill>
                        <a:effectLst/>
                        <a:latin typeface="Arial"/>
                        <a:ea typeface="Times New Roman"/>
                        <a:cs typeface="Arial"/>
                      </a:endParaRPr>
                    </a:p>
                  </a:txBody>
                  <a:tcPr marL="64640" marR="64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hMerge="1">
                  <a:txBody>
                    <a:bodyPr/>
                    <a:lstStyle/>
                    <a:p>
                      <a:pPr>
                        <a:spcAft>
                          <a:spcPts val="1000"/>
                        </a:spcAft>
                      </a:pPr>
                      <a:endParaRPr lang="es-MX" sz="1200" dirty="0">
                        <a:solidFill>
                          <a:schemeClr val="tx1"/>
                        </a:solidFill>
                        <a:effectLst/>
                        <a:latin typeface="Arial"/>
                        <a:ea typeface="Times New Roman"/>
                        <a:cs typeface="Arial"/>
                      </a:endParaRPr>
                    </a:p>
                  </a:txBody>
                  <a:tcPr marL="64640" marR="64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spcAft>
                          <a:spcPts val="1000"/>
                        </a:spcAft>
                      </a:pPr>
                      <a:endParaRPr lang="es-MX" sz="1200" dirty="0">
                        <a:solidFill>
                          <a:schemeClr val="tx1"/>
                        </a:solidFill>
                        <a:effectLst/>
                        <a:latin typeface="Arial"/>
                        <a:ea typeface="Times New Roman"/>
                        <a:cs typeface="Arial"/>
                      </a:endParaRPr>
                    </a:p>
                  </a:txBody>
                  <a:tcPr marL="64640" marR="64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pPr>
                        <a:spcAft>
                          <a:spcPts val="1000"/>
                        </a:spcAft>
                      </a:pPr>
                      <a:endParaRPr lang="es-MX" sz="1200">
                        <a:solidFill>
                          <a:schemeClr val="tx1"/>
                        </a:solidFill>
                        <a:effectLst/>
                        <a:latin typeface="Arial"/>
                        <a:ea typeface="Times New Roman"/>
                        <a:cs typeface="Arial"/>
                      </a:endParaRPr>
                    </a:p>
                  </a:txBody>
                  <a:tcPr marL="64640" marR="64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pPr>
                        <a:spcAft>
                          <a:spcPts val="1000"/>
                        </a:spcAft>
                      </a:pPr>
                      <a:endParaRPr lang="es-MX" sz="1200" dirty="0">
                        <a:solidFill>
                          <a:srgbClr val="000000"/>
                        </a:solidFill>
                        <a:effectLst/>
                        <a:latin typeface="Arial"/>
                        <a:ea typeface="Times New Roman"/>
                        <a:cs typeface="Arial"/>
                      </a:endParaRPr>
                    </a:p>
                  </a:txBody>
                  <a:tcPr marL="64640" marR="64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44172">
                <a:tc>
                  <a:txBody>
                    <a:bodyPr/>
                    <a:lstStyle/>
                    <a:p>
                      <a:pPr>
                        <a:spcAft>
                          <a:spcPts val="1000"/>
                        </a:spcAft>
                      </a:pPr>
                      <a:r>
                        <a:rPr lang="es-MX" sz="800" b="1" i="0" dirty="0" smtClean="0">
                          <a:solidFill>
                            <a:schemeClr val="tx1"/>
                          </a:solidFill>
                          <a:effectLst/>
                          <a:latin typeface="Arial Narrow"/>
                          <a:ea typeface="Times New Roman"/>
                          <a:cs typeface="Arial Narrow"/>
                        </a:rPr>
                        <a:t>Mes</a:t>
                      </a:r>
                      <a:endParaRPr lang="es-MX" sz="800" b="1" i="0" dirty="0">
                        <a:solidFill>
                          <a:schemeClr val="tx1"/>
                        </a:solidFill>
                        <a:effectLst/>
                        <a:latin typeface="Arial Narrow"/>
                        <a:ea typeface="Times New Roman"/>
                        <a:cs typeface="Arial Narrow"/>
                      </a:endParaRPr>
                    </a:p>
                  </a:txBody>
                  <a:tcPr marL="64640" marR="64640" marT="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 sz="900" b="1" i="0" u="none" strike="noStrike" dirty="0">
                          <a:solidFill>
                            <a:srgbClr val="000000"/>
                          </a:solidFill>
                          <a:effectLst/>
                          <a:latin typeface="Arial Narrow"/>
                          <a:cs typeface="Arial Narrow"/>
                        </a:rPr>
                        <a:t>Academia</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 sz="900" b="1" i="0" u="none" strike="noStrike" dirty="0">
                          <a:solidFill>
                            <a:srgbClr val="000000"/>
                          </a:solidFill>
                          <a:effectLst/>
                          <a:latin typeface="Arial Narrow"/>
                          <a:cs typeface="Arial Narrow"/>
                        </a:rPr>
                        <a:t>Gobierno Estatal</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 sz="900" b="1" i="0" u="none" strike="noStrike" dirty="0">
                          <a:solidFill>
                            <a:srgbClr val="000000"/>
                          </a:solidFill>
                          <a:effectLst/>
                          <a:latin typeface="Arial Narrow"/>
                          <a:cs typeface="Arial Narrow"/>
                        </a:rPr>
                        <a:t>Gobierno Municipal</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 sz="900" b="1" i="0" u="none" strike="noStrike" dirty="0">
                          <a:solidFill>
                            <a:srgbClr val="000000"/>
                          </a:solidFill>
                          <a:effectLst/>
                          <a:latin typeface="Arial Narrow"/>
                          <a:cs typeface="Arial Narrow"/>
                        </a:rPr>
                        <a:t>Gobierno Federal</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 sz="900" b="1" i="0" u="none" strike="noStrike">
                          <a:solidFill>
                            <a:srgbClr val="000000"/>
                          </a:solidFill>
                          <a:effectLst/>
                          <a:latin typeface="Arial Narrow"/>
                          <a:cs typeface="Arial Narrow"/>
                        </a:rPr>
                        <a:t>Infomex</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 sz="900" b="1" i="0" u="none" strike="noStrike" dirty="0">
                          <a:solidFill>
                            <a:srgbClr val="000000"/>
                          </a:solidFill>
                          <a:effectLst/>
                          <a:latin typeface="Arial Narrow"/>
                          <a:cs typeface="Arial Narrow"/>
                        </a:rPr>
                        <a:t>Particular</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fontAlgn="ctr"/>
                      <a:r>
                        <a:rPr lang="es-ES" sz="900" b="1" i="0" u="none" strike="noStrike" dirty="0" smtClean="0">
                          <a:solidFill>
                            <a:srgbClr val="000000"/>
                          </a:solidFill>
                          <a:effectLst/>
                          <a:latin typeface="Arial Narrow"/>
                          <a:cs typeface="Arial Narrow"/>
                        </a:rPr>
                        <a:t>TOTAL</a:t>
                      </a:r>
                      <a:endParaRPr lang="es-ES" sz="900" b="1" i="0" u="none" strike="noStrike" dirty="0">
                        <a:solidFill>
                          <a:srgbClr val="000000"/>
                        </a:solidFill>
                        <a:effectLst/>
                        <a:latin typeface="Arial Narrow"/>
                        <a:cs typeface="Arial Narrow"/>
                      </a:endParaRPr>
                    </a:p>
                  </a:txBody>
                  <a:tcPr marL="12700" marR="12700" marT="12700" marB="0" anchor="ctr">
                    <a:lnL w="6350" cap="flat" cmpd="sng" algn="ctr">
                      <a:solidFill>
                        <a:scrgbClr r="0" g="0" b="0"/>
                      </a:solid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78924">
                <a:tc>
                  <a:txBody>
                    <a:bodyPr/>
                    <a:lstStyle/>
                    <a:p>
                      <a:pPr algn="l" fontAlgn="b"/>
                      <a:r>
                        <a:rPr lang="es-ES" sz="1000" b="1" i="0" u="none" strike="noStrike" dirty="0">
                          <a:solidFill>
                            <a:srgbClr val="000000"/>
                          </a:solidFill>
                          <a:effectLst/>
                          <a:latin typeface="Arial Narrow"/>
                          <a:cs typeface="Arial Narrow"/>
                        </a:rPr>
                        <a:t>Enero</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dirty="0">
                          <a:solidFill>
                            <a:srgbClr val="000000"/>
                          </a:solidFill>
                          <a:effectLst/>
                          <a:latin typeface="Arial"/>
                          <a:cs typeface="Arial"/>
                        </a:rPr>
                        <a:t>15</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a:solidFill>
                            <a:srgbClr val="000000"/>
                          </a:solidFill>
                          <a:effectLst/>
                          <a:latin typeface="Arial"/>
                          <a:cs typeface="Arial"/>
                        </a:rPr>
                        <a:t>99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a:solidFill>
                            <a:srgbClr val="000000"/>
                          </a:solidFill>
                          <a:effectLst/>
                          <a:latin typeface="Arial"/>
                          <a:cs typeface="Arial"/>
                        </a:rPr>
                        <a:t>26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dirty="0">
                          <a:solidFill>
                            <a:srgbClr val="000000"/>
                          </a:solidFill>
                          <a:effectLst/>
                          <a:latin typeface="Arial"/>
                          <a:cs typeface="Arial"/>
                        </a:rPr>
                        <a:t>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dirty="0">
                          <a:solidFill>
                            <a:srgbClr val="000000"/>
                          </a:solidFill>
                          <a:effectLst/>
                          <a:latin typeface="Arial"/>
                          <a:cs typeface="Arial"/>
                        </a:rPr>
                        <a:t>0</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dirty="0">
                          <a:solidFill>
                            <a:srgbClr val="000000"/>
                          </a:solidFill>
                          <a:effectLst/>
                          <a:latin typeface="Arial"/>
                          <a:cs typeface="Arial"/>
                        </a:rPr>
                        <a:t>28</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1" i="0" u="none" strike="noStrike" dirty="0">
                          <a:solidFill>
                            <a:srgbClr val="000000"/>
                          </a:solidFill>
                          <a:effectLst/>
                          <a:latin typeface="Arial"/>
                          <a:cs typeface="Arial"/>
                        </a:rPr>
                        <a:t>174</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tr>
              <a:tr h="390549">
                <a:tc>
                  <a:txBody>
                    <a:bodyPr/>
                    <a:lstStyle/>
                    <a:p>
                      <a:pPr algn="l" fontAlgn="b"/>
                      <a:r>
                        <a:rPr lang="es-ES" sz="1000" b="1" i="0" u="none" strike="noStrike" dirty="0">
                          <a:solidFill>
                            <a:srgbClr val="000000"/>
                          </a:solidFill>
                          <a:effectLst/>
                          <a:latin typeface="Arial Narrow"/>
                          <a:cs typeface="Arial Narrow"/>
                        </a:rPr>
                        <a:t>Febrero</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a:solidFill>
                            <a:srgbClr val="000000"/>
                          </a:solidFill>
                          <a:effectLst/>
                          <a:latin typeface="Arial"/>
                          <a:cs typeface="Arial"/>
                        </a:rPr>
                        <a:t>15</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a:solidFill>
                            <a:srgbClr val="000000"/>
                          </a:solidFill>
                          <a:effectLst/>
                          <a:latin typeface="Arial"/>
                          <a:cs typeface="Arial"/>
                        </a:rPr>
                        <a:t>73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a:solidFill>
                            <a:srgbClr val="000000"/>
                          </a:solidFill>
                          <a:effectLst/>
                          <a:latin typeface="Arial"/>
                          <a:cs typeface="Arial"/>
                        </a:rPr>
                        <a:t>42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a:solidFill>
                            <a:srgbClr val="000000"/>
                          </a:solidFill>
                          <a:effectLst/>
                          <a:latin typeface="Arial"/>
                          <a:cs typeface="Arial"/>
                        </a:rPr>
                        <a:t>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a:solidFill>
                            <a:srgbClr val="000000"/>
                          </a:solidFill>
                          <a:effectLst/>
                          <a:latin typeface="Arial"/>
                          <a:cs typeface="Arial"/>
                        </a:rPr>
                        <a:t>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a:solidFill>
                            <a:srgbClr val="000000"/>
                          </a:solidFill>
                          <a:effectLst/>
                          <a:latin typeface="Arial"/>
                          <a:cs typeface="Arial"/>
                        </a:rPr>
                        <a:t>26</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1" i="0" u="none" strike="noStrike" dirty="0">
                          <a:solidFill>
                            <a:srgbClr val="000000"/>
                          </a:solidFill>
                          <a:effectLst/>
                          <a:latin typeface="Arial"/>
                          <a:cs typeface="Arial"/>
                        </a:rPr>
                        <a:t>161</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tr>
              <a:tr h="390549">
                <a:tc>
                  <a:txBody>
                    <a:bodyPr/>
                    <a:lstStyle/>
                    <a:p>
                      <a:pPr algn="l" fontAlgn="b"/>
                      <a:r>
                        <a:rPr lang="es-ES" sz="1000" b="1" i="0" u="none" strike="noStrike" dirty="0">
                          <a:solidFill>
                            <a:srgbClr val="000000"/>
                          </a:solidFill>
                          <a:effectLst/>
                          <a:latin typeface="Arial Narrow"/>
                          <a:cs typeface="Arial Narrow"/>
                        </a:rPr>
                        <a:t>Marzo</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a:solidFill>
                            <a:srgbClr val="000000"/>
                          </a:solidFill>
                          <a:effectLst/>
                          <a:latin typeface="Arial"/>
                          <a:cs typeface="Arial"/>
                        </a:rPr>
                        <a:t>15</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dirty="0">
                          <a:solidFill>
                            <a:srgbClr val="000000"/>
                          </a:solidFill>
                          <a:effectLst/>
                          <a:latin typeface="Arial"/>
                          <a:cs typeface="Arial"/>
                        </a:rPr>
                        <a:t>62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a:solidFill>
                            <a:srgbClr val="000000"/>
                          </a:solidFill>
                          <a:effectLst/>
                          <a:latin typeface="Arial"/>
                          <a:cs typeface="Arial"/>
                        </a:rPr>
                        <a:t>27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a:solidFill>
                            <a:srgbClr val="000000"/>
                          </a:solidFill>
                          <a:effectLst/>
                          <a:latin typeface="Arial"/>
                          <a:cs typeface="Arial"/>
                        </a:rPr>
                        <a:t>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a:solidFill>
                            <a:srgbClr val="000000"/>
                          </a:solidFill>
                          <a:effectLst/>
                          <a:latin typeface="Arial"/>
                          <a:cs typeface="Arial"/>
                        </a:rPr>
                        <a:t>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900" b="0" i="0" u="none" strike="noStrike">
                          <a:solidFill>
                            <a:srgbClr val="000000"/>
                          </a:solidFill>
                          <a:effectLst/>
                          <a:latin typeface="Arial"/>
                          <a:cs typeface="Arial"/>
                        </a:rPr>
                        <a:t>39</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100" b="1" i="0" u="none" strike="noStrike" dirty="0">
                          <a:solidFill>
                            <a:srgbClr val="000000"/>
                          </a:solidFill>
                          <a:effectLst/>
                          <a:latin typeface="Arial"/>
                          <a:cs typeface="Arial"/>
                        </a:rPr>
                        <a:t>146</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tr>
              <a:tr h="390549">
                <a:tc>
                  <a:txBody>
                    <a:bodyPr/>
                    <a:lstStyle/>
                    <a:p>
                      <a:pPr algn="l" fontAlgn="b"/>
                      <a:r>
                        <a:rPr lang="es-ES" sz="1000" b="1" i="0" u="none" strike="noStrike" dirty="0">
                          <a:solidFill>
                            <a:srgbClr val="000000"/>
                          </a:solidFill>
                          <a:effectLst/>
                          <a:latin typeface="Arial Narrow"/>
                          <a:cs typeface="Arial Narrow"/>
                        </a:rPr>
                        <a:t>Abril</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900" b="0" i="0" u="none" strike="noStrike" dirty="0">
                          <a:solidFill>
                            <a:srgbClr val="000000"/>
                          </a:solidFill>
                          <a:effectLst/>
                          <a:latin typeface="Arial"/>
                          <a:cs typeface="Arial"/>
                        </a:rPr>
                        <a:t>13</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900" b="0" i="0" u="none" strike="noStrike" dirty="0">
                          <a:solidFill>
                            <a:srgbClr val="000000"/>
                          </a:solidFill>
                          <a:effectLst/>
                          <a:latin typeface="Arial"/>
                          <a:cs typeface="Arial"/>
                        </a:rPr>
                        <a:t>39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900" b="0" i="0" u="none" strike="noStrike" dirty="0">
                          <a:solidFill>
                            <a:srgbClr val="000000"/>
                          </a:solidFill>
                          <a:effectLst/>
                          <a:latin typeface="Arial"/>
                          <a:cs typeface="Arial"/>
                        </a:rPr>
                        <a:t>44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900" b="0" i="0" u="none" strike="noStrike" dirty="0">
                          <a:solidFill>
                            <a:srgbClr val="000000"/>
                          </a:solidFill>
                          <a:effectLst/>
                          <a:latin typeface="Arial"/>
                          <a:cs typeface="Arial"/>
                        </a:rPr>
                        <a:t>1</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900" b="0" i="0" u="none" strike="noStrike" dirty="0">
                          <a:solidFill>
                            <a:srgbClr val="000000"/>
                          </a:solidFill>
                          <a:effectLst/>
                          <a:latin typeface="Arial"/>
                          <a:cs typeface="Arial"/>
                        </a:rPr>
                        <a:t>0</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900" b="0" i="0" u="none" strike="noStrike" dirty="0">
                          <a:solidFill>
                            <a:srgbClr val="000000"/>
                          </a:solidFill>
                          <a:effectLst/>
                          <a:latin typeface="Arial"/>
                          <a:cs typeface="Arial"/>
                        </a:rPr>
                        <a:t>9</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1100" b="1" i="0" u="none" strike="noStrike" dirty="0">
                          <a:solidFill>
                            <a:srgbClr val="000000"/>
                          </a:solidFill>
                          <a:effectLst/>
                          <a:latin typeface="Arial"/>
                          <a:cs typeface="Arial"/>
                        </a:rPr>
                        <a:t>106</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DDD9C3"/>
                    </a:solidFill>
                  </a:tcPr>
                </a:tc>
              </a:tr>
              <a:tr h="390549">
                <a:tc>
                  <a:txBody>
                    <a:bodyPr/>
                    <a:lstStyle/>
                    <a:p>
                      <a:pPr algn="l" fontAlgn="b"/>
                      <a:r>
                        <a:rPr lang="es-ES" sz="900" b="1" i="0" u="none" strike="noStrike" dirty="0">
                          <a:solidFill>
                            <a:srgbClr val="000000"/>
                          </a:solidFill>
                          <a:effectLst/>
                          <a:latin typeface="Arial"/>
                          <a:cs typeface="Arial"/>
                        </a:rPr>
                        <a:t>Total </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s-ES" sz="900" b="1" i="0" u="none" strike="noStrike" dirty="0">
                          <a:solidFill>
                            <a:srgbClr val="000000"/>
                          </a:solidFill>
                          <a:effectLst/>
                          <a:latin typeface="Arial"/>
                          <a:cs typeface="Arial"/>
                        </a:rPr>
                        <a:t>58</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s-ES" sz="900" b="1" i="0" u="none" strike="noStrike" dirty="0">
                          <a:solidFill>
                            <a:srgbClr val="000000"/>
                          </a:solidFill>
                          <a:effectLst/>
                          <a:latin typeface="Arial"/>
                          <a:cs typeface="Arial"/>
                        </a:rPr>
                        <a:t>273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s-ES" sz="900" b="1" i="0" u="none" strike="noStrike" dirty="0">
                          <a:solidFill>
                            <a:srgbClr val="000000"/>
                          </a:solidFill>
                          <a:effectLst/>
                          <a:latin typeface="Arial"/>
                          <a:cs typeface="Arial"/>
                        </a:rPr>
                        <a:t>139</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s-ES" sz="900" b="1" i="0" u="none" strike="noStrike">
                          <a:solidFill>
                            <a:srgbClr val="000000"/>
                          </a:solidFill>
                          <a:effectLst/>
                          <a:latin typeface="Arial"/>
                          <a:cs typeface="Arial"/>
                        </a:rPr>
                        <a:t>13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s-ES" sz="900" b="1" i="0" u="none" strike="noStrike" dirty="0">
                          <a:solidFill>
                            <a:srgbClr val="000000"/>
                          </a:solidFill>
                          <a:effectLst/>
                          <a:latin typeface="Arial"/>
                          <a:cs typeface="Arial"/>
                        </a:rPr>
                        <a:t>2</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s-ES" sz="900" b="1" i="0" u="none" strike="noStrike" dirty="0">
                          <a:solidFill>
                            <a:srgbClr val="000000"/>
                          </a:solidFill>
                          <a:effectLst/>
                          <a:latin typeface="Arial"/>
                          <a:cs typeface="Arial"/>
                        </a:rPr>
                        <a:t>102</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sz="900" b="1" i="0" u="none" strike="noStrike" dirty="0" smtClean="0">
                          <a:solidFill>
                            <a:srgbClr val="000000"/>
                          </a:solidFill>
                          <a:effectLst/>
                          <a:latin typeface="Arial"/>
                          <a:cs typeface="Arial"/>
                        </a:rPr>
                        <a:t>587</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r>
            </a:tbl>
          </a:graphicData>
        </a:graphic>
      </p:graphicFrame>
    </p:spTree>
    <p:extLst>
      <p:ext uri="{BB962C8B-B14F-4D97-AF65-F5344CB8AC3E}">
        <p14:creationId xmlns:p14="http://schemas.microsoft.com/office/powerpoint/2010/main" val="226569427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2 Gráfico"/>
          <p:cNvGraphicFramePr>
            <a:graphicFrameLocks/>
          </p:cNvGraphicFramePr>
          <p:nvPr>
            <p:extLst>
              <p:ext uri="{D42A27DB-BD31-4B8C-83A1-F6EECF244321}">
                <p14:modId xmlns:p14="http://schemas.microsoft.com/office/powerpoint/2010/main" val="4267833429"/>
              </p:ext>
            </p:extLst>
          </p:nvPr>
        </p:nvGraphicFramePr>
        <p:xfrm>
          <a:off x="1333500" y="871537"/>
          <a:ext cx="7246938" cy="52135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585236"/>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3 Gráfico"/>
          <p:cNvGraphicFramePr>
            <a:graphicFrameLocks/>
          </p:cNvGraphicFramePr>
          <p:nvPr>
            <p:extLst>
              <p:ext uri="{D42A27DB-BD31-4B8C-83A1-F6EECF244321}">
                <p14:modId xmlns:p14="http://schemas.microsoft.com/office/powerpoint/2010/main" val="816205819"/>
              </p:ext>
            </p:extLst>
          </p:nvPr>
        </p:nvGraphicFramePr>
        <p:xfrm>
          <a:off x="1333500" y="871537"/>
          <a:ext cx="7246938" cy="48582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0612862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99842"/>
            <a:ext cx="7448303" cy="515161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3175">
              <a:buNone/>
            </a:pPr>
            <a:r>
              <a:rPr lang="es-MX" b="1" dirty="0" smtClean="0">
                <a:solidFill>
                  <a:srgbClr val="800000"/>
                </a:solidFill>
                <a:latin typeface="Arial"/>
                <a:cs typeface="Arial"/>
              </a:rPr>
              <a:t>Solicitudes antendidas en 2015</a:t>
            </a:r>
            <a:endParaRPr lang="es-MX" b="1" dirty="0">
              <a:solidFill>
                <a:srgbClr val="000000"/>
              </a:solidFill>
              <a:latin typeface="Arial"/>
              <a:cs typeface="Arial"/>
            </a:endParaRPr>
          </a:p>
          <a:p>
            <a:pPr marL="3175" indent="3175" algn="just">
              <a:buNone/>
            </a:pPr>
            <a:endParaRPr lang="es-MX" sz="1400" b="1" dirty="0" smtClean="0">
              <a:solidFill>
                <a:srgbClr val="000000"/>
              </a:solidFill>
              <a:latin typeface="Arial"/>
              <a:cs typeface="Arial"/>
            </a:endParaRPr>
          </a:p>
          <a:p>
            <a:pPr marL="3175" indent="3175" algn="just">
              <a:buNone/>
            </a:pPr>
            <a:endParaRPr lang="es-MX" sz="2000" dirty="0">
              <a:solidFill>
                <a:srgbClr val="000000"/>
              </a:solidFill>
              <a:latin typeface="Arial"/>
              <a:cs typeface="Arial"/>
            </a:endParaRPr>
          </a:p>
          <a:p>
            <a:pPr marL="3175" indent="3175" algn="just">
              <a:buNone/>
            </a:pPr>
            <a:endParaRPr lang="es-MX" sz="1400" b="1" dirty="0" smtClean="0">
              <a:solidFill>
                <a:srgbClr val="800000"/>
              </a:solidFill>
              <a:latin typeface="Arial"/>
              <a:cs typeface="Arial"/>
            </a:endParaRPr>
          </a:p>
        </p:txBody>
      </p:sp>
      <p:graphicFrame>
        <p:nvGraphicFramePr>
          <p:cNvPr id="5" name="4 Tabla"/>
          <p:cNvGraphicFramePr>
            <a:graphicFrameLocks noGrp="1"/>
          </p:cNvGraphicFramePr>
          <p:nvPr>
            <p:extLst>
              <p:ext uri="{D42A27DB-BD31-4B8C-83A1-F6EECF244321}">
                <p14:modId xmlns:p14="http://schemas.microsoft.com/office/powerpoint/2010/main" val="2494456210"/>
              </p:ext>
            </p:extLst>
          </p:nvPr>
        </p:nvGraphicFramePr>
        <p:xfrm>
          <a:off x="1277936" y="2057428"/>
          <a:ext cx="7302502" cy="3273573"/>
        </p:xfrm>
        <a:graphic>
          <a:graphicData uri="http://schemas.openxmlformats.org/drawingml/2006/table">
            <a:tbl>
              <a:tblPr firstRow="1" bandRow="1"/>
              <a:tblGrid>
                <a:gridCol w="1047185"/>
                <a:gridCol w="2137958"/>
                <a:gridCol w="2203510"/>
                <a:gridCol w="1913849"/>
              </a:tblGrid>
              <a:tr h="339603">
                <a:tc gridSpan="4">
                  <a:txBody>
                    <a:bodyPr/>
                    <a:lstStyle/>
                    <a:p>
                      <a:pPr algn="ctr">
                        <a:spcAft>
                          <a:spcPts val="1000"/>
                        </a:spcAft>
                      </a:pPr>
                      <a:r>
                        <a:rPr lang="es-ES" sz="1200" b="1" dirty="0" smtClean="0">
                          <a:solidFill>
                            <a:srgbClr val="FFFFFF"/>
                          </a:solidFill>
                          <a:effectLst/>
                          <a:latin typeface="Arial"/>
                          <a:ea typeface="Times New Roman"/>
                          <a:cs typeface="Arial"/>
                        </a:rPr>
                        <a:t>SOLICITUDES ATENDIDAS EN 2015</a:t>
                      </a:r>
                      <a:endParaRPr lang="es-MX" sz="1200" b="1" dirty="0">
                        <a:solidFill>
                          <a:srgbClr val="FFFFFF"/>
                        </a:solidFill>
                        <a:effectLst/>
                        <a:latin typeface="Arial"/>
                        <a:ea typeface="Times New Roman"/>
                        <a:cs typeface="Arial"/>
                      </a:endParaRPr>
                    </a:p>
                  </a:txBody>
                  <a:tcPr marL="64640" marR="64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hMerge="1">
                  <a:txBody>
                    <a:bodyPr/>
                    <a:lstStyle/>
                    <a:p>
                      <a:endParaRPr lang="es-MX"/>
                    </a:p>
                  </a:txBody>
                  <a:tcPr/>
                </a:tc>
                <a:tc hMerge="1">
                  <a:txBody>
                    <a:bodyPr/>
                    <a:lstStyle/>
                    <a:p>
                      <a:endParaRPr lang="es-ES"/>
                    </a:p>
                  </a:txBody>
                  <a:tcPr/>
                </a:tc>
                <a:tc hMerge="1">
                  <a:txBody>
                    <a:bodyPr/>
                    <a:lstStyle/>
                    <a:p>
                      <a:endParaRPr lang="es-ES"/>
                    </a:p>
                  </a:txBody>
                  <a:tcPr/>
                </a:tc>
              </a:tr>
              <a:tr h="258129">
                <a:tc gridSpan="4">
                  <a:txBody>
                    <a:bodyPr/>
                    <a:lstStyle/>
                    <a:p>
                      <a:pPr algn="ctr">
                        <a:spcAft>
                          <a:spcPts val="1000"/>
                        </a:spcAft>
                      </a:pPr>
                      <a:r>
                        <a:rPr lang="es-MX" sz="1200" dirty="0" smtClean="0">
                          <a:solidFill>
                            <a:schemeClr val="bg1"/>
                          </a:solidFill>
                          <a:effectLst/>
                          <a:latin typeface="Arial"/>
                          <a:ea typeface="Times New Roman"/>
                          <a:cs typeface="Arial"/>
                        </a:rPr>
                        <a:t>POR</a:t>
                      </a:r>
                      <a:r>
                        <a:rPr lang="es-MX" sz="1200" baseline="0" dirty="0" smtClean="0">
                          <a:solidFill>
                            <a:schemeClr val="bg1"/>
                          </a:solidFill>
                          <a:effectLst/>
                          <a:latin typeface="Arial"/>
                          <a:ea typeface="Times New Roman"/>
                          <a:cs typeface="Arial"/>
                        </a:rPr>
                        <a:t> UNIDAD DE INFORMACIÓN</a:t>
                      </a:r>
                      <a:endParaRPr lang="es-MX" sz="1200" dirty="0">
                        <a:solidFill>
                          <a:schemeClr val="bg1"/>
                        </a:solidFill>
                        <a:effectLst/>
                        <a:latin typeface="Arial"/>
                        <a:ea typeface="Times New Roman"/>
                        <a:cs typeface="Arial"/>
                      </a:endParaRPr>
                    </a:p>
                  </a:txBody>
                  <a:tcPr marL="64640" marR="64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schemeClr>
                    </a:solidFill>
                  </a:tcPr>
                </a:tc>
                <a:tc hMerge="1">
                  <a:txBody>
                    <a:bodyPr/>
                    <a:lstStyle/>
                    <a:p>
                      <a:pPr>
                        <a:spcAft>
                          <a:spcPts val="1000"/>
                        </a:spcAft>
                      </a:pPr>
                      <a:endParaRPr lang="es-MX" sz="1200" dirty="0">
                        <a:solidFill>
                          <a:schemeClr val="tx1"/>
                        </a:solidFill>
                        <a:effectLst/>
                        <a:latin typeface="Arial"/>
                        <a:ea typeface="Times New Roman"/>
                        <a:cs typeface="Arial"/>
                      </a:endParaRPr>
                    </a:p>
                  </a:txBody>
                  <a:tcPr marL="64640" marR="64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ES"/>
                    </a:p>
                  </a:txBody>
                  <a:tcPr/>
                </a:tc>
                <a:tc hMerge="1">
                  <a:txBody>
                    <a:bodyPr/>
                    <a:lstStyle/>
                    <a:p>
                      <a:endParaRPr lang="es-ES"/>
                    </a:p>
                  </a:txBody>
                  <a:tcPr/>
                </a:tc>
              </a:tr>
              <a:tr h="344172">
                <a:tc>
                  <a:txBody>
                    <a:bodyPr/>
                    <a:lstStyle/>
                    <a:p>
                      <a:pPr>
                        <a:spcAft>
                          <a:spcPts val="1000"/>
                        </a:spcAft>
                      </a:pPr>
                      <a:r>
                        <a:rPr lang="es-MX" sz="1000" b="1" i="0" dirty="0" smtClean="0">
                          <a:solidFill>
                            <a:schemeClr val="tx1"/>
                          </a:solidFill>
                          <a:effectLst/>
                          <a:latin typeface="Arial Narrow"/>
                          <a:ea typeface="Times New Roman"/>
                          <a:cs typeface="Arial Narrow"/>
                        </a:rPr>
                        <a:t>UNIDAD</a:t>
                      </a:r>
                      <a:endParaRPr lang="es-MX" sz="1000" b="1" i="0" dirty="0">
                        <a:solidFill>
                          <a:schemeClr val="tx1"/>
                        </a:solidFill>
                        <a:effectLst/>
                        <a:latin typeface="Arial Narrow"/>
                        <a:ea typeface="Times New Roman"/>
                        <a:cs typeface="Arial Narrow"/>
                      </a:endParaRPr>
                    </a:p>
                  </a:txBody>
                  <a:tcPr marL="64640" marR="64640" marT="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Aft>
                          <a:spcPts val="1000"/>
                        </a:spcAft>
                      </a:pPr>
                      <a:r>
                        <a:rPr lang="es-MX" sz="1000" b="1" i="0" dirty="0" smtClean="0">
                          <a:effectLst/>
                          <a:latin typeface="Arial Narrow"/>
                          <a:ea typeface="Times New Roman"/>
                          <a:cs typeface="Arial Narrow"/>
                        </a:rPr>
                        <a:t>Econ</a:t>
                      </a:r>
                      <a:r>
                        <a:rPr lang="es-MX" sz="1000" b="1" i="0" dirty="0" smtClean="0">
                          <a:effectLst/>
                          <a:latin typeface="Arial Narrow"/>
                          <a:ea typeface="Times New Roman"/>
                          <a:cs typeface="Arial Narrow"/>
                        </a:rPr>
                        <a:t>ómico Financiero</a:t>
                      </a:r>
                      <a:endParaRPr lang="es-MX" sz="1000" b="1" i="0" dirty="0">
                        <a:effectLst/>
                        <a:latin typeface="Arial Narrow"/>
                        <a:ea typeface="Times New Roman"/>
                        <a:cs typeface="Arial Narrow"/>
                      </a:endParaRPr>
                    </a:p>
                  </a:txBody>
                  <a:tcPr marL="64640" marR="64640" marT="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spcAft>
                          <a:spcPts val="1000"/>
                        </a:spcAft>
                      </a:pPr>
                      <a:r>
                        <a:rPr lang="es-MX" sz="1000" b="1" i="0" dirty="0" smtClean="0">
                          <a:effectLst/>
                          <a:latin typeface="Arial Narrow"/>
                          <a:ea typeface="Times New Roman"/>
                          <a:cs typeface="Arial Narrow"/>
                        </a:rPr>
                        <a:t>Geográfico Ambiental</a:t>
                      </a:r>
                      <a:endParaRPr lang="es-MX" sz="1000" b="1" i="0" dirty="0">
                        <a:effectLst/>
                        <a:latin typeface="Arial Narrow"/>
                        <a:ea typeface="Times New Roman"/>
                        <a:cs typeface="Arial Narrow"/>
                      </a:endParaRPr>
                    </a:p>
                  </a:txBody>
                  <a:tcPr marL="64640" marR="6464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spcAft>
                          <a:spcPts val="0"/>
                        </a:spcAft>
                        <a:buFont typeface="+mj-lt"/>
                        <a:buNone/>
                      </a:pPr>
                      <a:r>
                        <a:rPr lang="es-MX" sz="1000" b="1" i="0" dirty="0" smtClean="0">
                          <a:effectLst/>
                          <a:latin typeface="Arial Narrow"/>
                          <a:ea typeface="Times New Roman"/>
                          <a:cs typeface="Arial Narrow"/>
                        </a:rPr>
                        <a:t>Social Demográfico</a:t>
                      </a:r>
                      <a:endParaRPr lang="es-MX" sz="1000" b="1" i="0" dirty="0">
                        <a:effectLst/>
                        <a:latin typeface="Arial Narrow"/>
                        <a:ea typeface="Times New Roman"/>
                        <a:cs typeface="Arial Narrow"/>
                      </a:endParaRPr>
                    </a:p>
                  </a:txBody>
                  <a:tcPr marL="64640" marR="64640" marT="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378924">
                <a:tc>
                  <a:txBody>
                    <a:bodyPr/>
                    <a:lstStyle/>
                    <a:p>
                      <a:pPr algn="l">
                        <a:spcAft>
                          <a:spcPts val="1000"/>
                        </a:spcAft>
                      </a:pPr>
                      <a:r>
                        <a:rPr lang="es-MX" sz="1000" b="1" i="0" dirty="0" smtClean="0">
                          <a:effectLst/>
                          <a:latin typeface="Arial Narrow"/>
                          <a:ea typeface="Times New Roman"/>
                          <a:cs typeface="Arial Narrow"/>
                        </a:rPr>
                        <a:t>Enero</a:t>
                      </a:r>
                      <a:endParaRPr lang="es-MX" sz="1000" b="1" i="0" dirty="0">
                        <a:effectLst/>
                        <a:latin typeface="Arial Narrow"/>
                        <a:ea typeface="Times New Roman"/>
                        <a:cs typeface="Arial Narrow"/>
                      </a:endParaRPr>
                    </a:p>
                  </a:txBody>
                  <a:tcPr marL="64640" marR="64640" marT="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i="0" u="none" strike="noStrike" dirty="0">
                          <a:solidFill>
                            <a:srgbClr val="000000"/>
                          </a:solidFill>
                          <a:effectLst/>
                          <a:latin typeface="Arial"/>
                          <a:cs typeface="Arial"/>
                        </a:rPr>
                        <a:t>143</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i="0" u="none" strike="noStrike" dirty="0">
                          <a:solidFill>
                            <a:srgbClr val="000000"/>
                          </a:solidFill>
                          <a:effectLst/>
                          <a:latin typeface="Arial"/>
                          <a:cs typeface="Arial"/>
                        </a:rPr>
                        <a:t>23</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i="0" u="none" strike="noStrike" dirty="0">
                          <a:solidFill>
                            <a:srgbClr val="000000"/>
                          </a:solidFill>
                          <a:effectLst/>
                          <a:latin typeface="Arial"/>
                          <a:cs typeface="Arial"/>
                        </a:rPr>
                        <a:t>8</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390549">
                <a:tc>
                  <a:txBody>
                    <a:bodyPr/>
                    <a:lstStyle/>
                    <a:p>
                      <a:pPr marL="0" indent="0" algn="l">
                        <a:spcAft>
                          <a:spcPts val="0"/>
                        </a:spcAft>
                        <a:buFont typeface="+mj-lt"/>
                        <a:buNone/>
                      </a:pPr>
                      <a:r>
                        <a:rPr lang="es-MX" sz="1000" b="1" i="0" dirty="0" smtClean="0">
                          <a:effectLst/>
                          <a:latin typeface="Arial Narrow"/>
                          <a:ea typeface="Times New Roman"/>
                          <a:cs typeface="Arial Narrow"/>
                        </a:rPr>
                        <a:t>Febrero</a:t>
                      </a:r>
                      <a:endParaRPr lang="es-MX" sz="1000" b="1" i="0" dirty="0">
                        <a:effectLst/>
                        <a:latin typeface="Arial Narrow"/>
                        <a:ea typeface="Times New Roman"/>
                        <a:cs typeface="Arial Narrow"/>
                      </a:endParaRPr>
                    </a:p>
                  </a:txBody>
                  <a:tcPr marL="64640" marR="64640" marT="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i="0" u="none" strike="noStrike" dirty="0">
                          <a:solidFill>
                            <a:srgbClr val="000000"/>
                          </a:solidFill>
                          <a:effectLst/>
                          <a:latin typeface="Arial"/>
                          <a:cs typeface="Arial"/>
                        </a:rPr>
                        <a:t>130</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i="0" u="none" strike="noStrike" dirty="0">
                          <a:solidFill>
                            <a:srgbClr val="000000"/>
                          </a:solidFill>
                          <a:effectLst/>
                          <a:latin typeface="Arial"/>
                          <a:cs typeface="Arial"/>
                        </a:rPr>
                        <a:t>17</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i="0" u="none" strike="noStrike" dirty="0">
                          <a:solidFill>
                            <a:srgbClr val="000000"/>
                          </a:solidFill>
                          <a:effectLst/>
                          <a:latin typeface="Arial"/>
                          <a:cs typeface="Arial"/>
                        </a:rPr>
                        <a:t>14</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390549">
                <a:tc>
                  <a:txBody>
                    <a:bodyPr/>
                    <a:lstStyle/>
                    <a:p>
                      <a:pPr marL="0" indent="0" algn="l">
                        <a:spcAft>
                          <a:spcPts val="0"/>
                        </a:spcAft>
                        <a:buFont typeface="+mj-lt"/>
                        <a:buNone/>
                      </a:pPr>
                      <a:r>
                        <a:rPr lang="es-MX" sz="1000" b="1" i="0" dirty="0" smtClean="0">
                          <a:effectLst/>
                          <a:latin typeface="Arial Narrow"/>
                          <a:ea typeface="Times New Roman"/>
                          <a:cs typeface="Arial Narrow"/>
                        </a:rPr>
                        <a:t>Marzo</a:t>
                      </a:r>
                      <a:endParaRPr lang="es-MX" sz="1000" b="1" i="0" dirty="0">
                        <a:effectLst/>
                        <a:latin typeface="Arial Narrow"/>
                        <a:ea typeface="Times New Roman"/>
                        <a:cs typeface="Arial Narrow"/>
                      </a:endParaRPr>
                    </a:p>
                  </a:txBody>
                  <a:tcPr marL="64640" marR="64640" marT="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i="0" u="none" strike="noStrike" dirty="0">
                          <a:solidFill>
                            <a:srgbClr val="000000"/>
                          </a:solidFill>
                          <a:effectLst/>
                          <a:latin typeface="Arial"/>
                          <a:cs typeface="Arial"/>
                        </a:rPr>
                        <a:t>120</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i="0" u="none" strike="noStrike" dirty="0">
                          <a:solidFill>
                            <a:srgbClr val="000000"/>
                          </a:solidFill>
                          <a:effectLst/>
                          <a:latin typeface="Arial"/>
                          <a:cs typeface="Arial"/>
                        </a:rPr>
                        <a:t>16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i="0" u="none" strike="noStrike" dirty="0">
                          <a:solidFill>
                            <a:srgbClr val="000000"/>
                          </a:solidFill>
                          <a:effectLst/>
                          <a:latin typeface="Arial"/>
                          <a:cs typeface="Arial"/>
                        </a:rPr>
                        <a:t>10</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390549">
                <a:tc>
                  <a:txBody>
                    <a:bodyPr/>
                    <a:lstStyle/>
                    <a:p>
                      <a:pPr marL="0" indent="0" algn="l">
                        <a:spcAft>
                          <a:spcPts val="0"/>
                        </a:spcAft>
                        <a:buFont typeface="+mj-lt"/>
                        <a:buNone/>
                      </a:pPr>
                      <a:r>
                        <a:rPr lang="es-MX" sz="1000" b="1" i="0" dirty="0" smtClean="0">
                          <a:effectLst/>
                          <a:latin typeface="Arial Narrow"/>
                          <a:ea typeface="Times New Roman"/>
                          <a:cs typeface="Arial Narrow"/>
                        </a:rPr>
                        <a:t>Abril</a:t>
                      </a:r>
                      <a:endParaRPr lang="es-MX" sz="1000" b="1" i="0" dirty="0">
                        <a:effectLst/>
                        <a:latin typeface="Arial Narrow"/>
                        <a:ea typeface="Times New Roman"/>
                        <a:cs typeface="Arial Narrow"/>
                      </a:endParaRPr>
                    </a:p>
                  </a:txBody>
                  <a:tcPr marL="64640" marR="64640" marT="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i="0" u="none" strike="noStrike" dirty="0">
                          <a:solidFill>
                            <a:srgbClr val="000000"/>
                          </a:solidFill>
                          <a:effectLst/>
                          <a:latin typeface="Arial"/>
                          <a:cs typeface="Arial"/>
                        </a:rPr>
                        <a:t>92</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i="0" u="none" strike="noStrike" dirty="0">
                          <a:solidFill>
                            <a:srgbClr val="000000"/>
                          </a:solidFill>
                          <a:effectLst/>
                          <a:latin typeface="Arial"/>
                          <a:cs typeface="Arial"/>
                        </a:rPr>
                        <a:t>10</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ES" sz="1000" b="0" i="0" u="none" strike="noStrike" dirty="0">
                          <a:solidFill>
                            <a:srgbClr val="000000"/>
                          </a:solidFill>
                          <a:effectLst/>
                          <a:latin typeface="Arial"/>
                          <a:cs typeface="Arial"/>
                        </a:rPr>
                        <a:t>4</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390549">
                <a:tc>
                  <a:txBody>
                    <a:bodyPr/>
                    <a:lstStyle/>
                    <a:p>
                      <a:pPr marL="0" indent="0" algn="l">
                        <a:spcAft>
                          <a:spcPts val="0"/>
                        </a:spcAft>
                        <a:buFont typeface="+mj-lt"/>
                        <a:buNone/>
                      </a:pPr>
                      <a:r>
                        <a:rPr lang="es-MX" sz="1000" b="1" i="0" dirty="0" smtClean="0">
                          <a:effectLst/>
                          <a:latin typeface="Arial Narrow"/>
                          <a:ea typeface="Times New Roman"/>
                          <a:cs typeface="Arial Narrow"/>
                        </a:rPr>
                        <a:t>Total</a:t>
                      </a:r>
                      <a:endParaRPr lang="es-MX" sz="1000" b="1" i="0" dirty="0">
                        <a:effectLst/>
                        <a:latin typeface="Arial Narrow"/>
                        <a:ea typeface="Times New Roman"/>
                        <a:cs typeface="Arial Narrow"/>
                      </a:endParaRPr>
                    </a:p>
                  </a:txBody>
                  <a:tcPr marL="64640" marR="64640" marT="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s-ES" sz="1100" b="1" i="0" u="none" strike="noStrike" dirty="0">
                          <a:solidFill>
                            <a:schemeClr val="tx1"/>
                          </a:solidFill>
                          <a:effectLst/>
                          <a:latin typeface="Arial"/>
                          <a:cs typeface="Arial"/>
                        </a:rPr>
                        <a:t>485</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s-ES" sz="1100" b="1" i="0" u="none" strike="noStrike" dirty="0">
                          <a:solidFill>
                            <a:schemeClr val="tx1"/>
                          </a:solidFill>
                          <a:effectLst/>
                          <a:latin typeface="Arial"/>
                          <a:cs typeface="Arial"/>
                        </a:rPr>
                        <a:t>66</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s-ES" sz="1100" b="1" i="0" u="none" strike="noStrike" dirty="0">
                          <a:solidFill>
                            <a:schemeClr val="tx1"/>
                          </a:solidFill>
                          <a:effectLst/>
                          <a:latin typeface="Arial"/>
                          <a:cs typeface="Arial"/>
                        </a:rPr>
                        <a:t>36</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635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r>
              <a:tr h="390549">
                <a:tc>
                  <a:txBody>
                    <a:bodyPr/>
                    <a:lstStyle/>
                    <a:p>
                      <a:pPr algn="l" fontAlgn="ctr"/>
                      <a:r>
                        <a:rPr lang="es-ES" sz="1100" b="1" i="0" u="none" strike="noStrike" dirty="0">
                          <a:solidFill>
                            <a:srgbClr val="000000"/>
                          </a:solidFill>
                          <a:effectLst/>
                          <a:latin typeface="Arial"/>
                          <a:cs typeface="Arial"/>
                        </a:rPr>
                        <a:t>%</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s-ES" sz="1100" b="1" i="0" u="none" strike="noStrike">
                          <a:solidFill>
                            <a:srgbClr val="000000"/>
                          </a:solidFill>
                          <a:effectLst/>
                          <a:latin typeface="Arial"/>
                          <a:cs typeface="Arial"/>
                        </a:rPr>
                        <a:t>82.62%</a:t>
                      </a:r>
                    </a:p>
                  </a:txBody>
                  <a:tcPr marL="12700" marR="12700" marT="12700" marB="0" anchor="ctr">
                    <a:lnL w="635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s-ES" sz="1100" b="1" i="0" u="none" strike="noStrike">
                          <a:solidFill>
                            <a:srgbClr val="000000"/>
                          </a:solidFill>
                          <a:effectLst/>
                          <a:latin typeface="Arial"/>
                          <a:cs typeface="Arial"/>
                        </a:rPr>
                        <a:t>11.24%</a:t>
                      </a:r>
                    </a:p>
                  </a:txBody>
                  <a:tcPr marL="12700" marR="12700" marT="127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es-ES" sz="1100" b="1" i="0" u="none" strike="noStrike" dirty="0">
                          <a:solidFill>
                            <a:srgbClr val="000000"/>
                          </a:solidFill>
                          <a:effectLst/>
                          <a:latin typeface="Arial"/>
                          <a:cs typeface="Arial"/>
                        </a:rPr>
                        <a:t>6.13%</a:t>
                      </a:r>
                    </a:p>
                  </a:txBody>
                  <a:tcPr marL="12700" marR="12700" marT="12700" marB="0" anchor="ctr">
                    <a:lnL w="12700" cap="flat" cmpd="sng" algn="ctr">
                      <a:noFill/>
                      <a:prstDash val="solid"/>
                      <a:round/>
                      <a:headEnd type="none" w="med" len="med"/>
                      <a:tailEnd type="none" w="med" len="med"/>
                    </a:lnL>
                    <a:lnR w="6350" cap="flat" cmpd="sng" algn="ctr">
                      <a:solidFill>
                        <a:scrgbClr r="0" g="0" b="0"/>
                      </a:solidFill>
                      <a:prstDash val="solid"/>
                      <a:round/>
                      <a:headEnd type="none" w="med" len="med"/>
                      <a:tailEnd type="none" w="med" len="med"/>
                    </a:lnR>
                    <a:lnT w="635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r>
            </a:tbl>
          </a:graphicData>
        </a:graphic>
      </p:graphicFrame>
    </p:spTree>
    <p:extLst>
      <p:ext uri="{BB962C8B-B14F-4D97-AF65-F5344CB8AC3E}">
        <p14:creationId xmlns:p14="http://schemas.microsoft.com/office/powerpoint/2010/main" val="196861149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1 Gráfico"/>
          <p:cNvGraphicFramePr>
            <a:graphicFrameLocks/>
          </p:cNvGraphicFramePr>
          <p:nvPr>
            <p:extLst>
              <p:ext uri="{D42A27DB-BD31-4B8C-83A1-F6EECF244321}">
                <p14:modId xmlns:p14="http://schemas.microsoft.com/office/powerpoint/2010/main" val="727708643"/>
              </p:ext>
            </p:extLst>
          </p:nvPr>
        </p:nvGraphicFramePr>
        <p:xfrm>
          <a:off x="1333500" y="871537"/>
          <a:ext cx="7246938" cy="52362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293825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1 Gráfico"/>
          <p:cNvGraphicFramePr>
            <a:graphicFrameLocks/>
          </p:cNvGraphicFramePr>
          <p:nvPr>
            <p:extLst>
              <p:ext uri="{D42A27DB-BD31-4B8C-83A1-F6EECF244321}">
                <p14:modId xmlns:p14="http://schemas.microsoft.com/office/powerpoint/2010/main" val="2071108745"/>
              </p:ext>
            </p:extLst>
          </p:nvPr>
        </p:nvGraphicFramePr>
        <p:xfrm>
          <a:off x="1333499" y="871539"/>
          <a:ext cx="7064957" cy="47146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2697171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81" y="6056"/>
            <a:ext cx="9133911" cy="6849064"/>
          </a:xfrm>
          <a:prstGeom prst="rect">
            <a:avLst/>
          </a:prstGeom>
          <a:noFill/>
          <a:ln w="9525">
            <a:noFill/>
            <a:miter lim="800000"/>
            <a:headEnd/>
            <a:tailEnd/>
          </a:ln>
          <a:effectLst/>
        </p:spPr>
      </p:pic>
      <p:sp>
        <p:nvSpPr>
          <p:cNvPr id="4" name="Text Box 11"/>
          <p:cNvSpPr txBox="1">
            <a:spLocks noChangeArrowheads="1"/>
          </p:cNvSpPr>
          <p:nvPr/>
        </p:nvSpPr>
        <p:spPr bwMode="auto">
          <a:xfrm>
            <a:off x="1475656" y="2636912"/>
            <a:ext cx="6552728" cy="3488944"/>
          </a:xfrm>
          <a:prstGeom prst="rect">
            <a:avLst/>
          </a:prstGeom>
          <a:noFill/>
          <a:ln w="9525">
            <a:noFill/>
            <a:miter lim="800000"/>
            <a:headEnd/>
            <a:tailEnd/>
          </a:ln>
        </p:spPr>
        <p:txBody>
          <a:bodyPr wrap="square" lIns="102401" tIns="51201" rIns="102401" bIns="51201">
            <a:spAutoFit/>
          </a:bodyPr>
          <a:lstStyle/>
          <a:p>
            <a:pPr algn="ctr">
              <a:buClr>
                <a:srgbClr val="CCCC00"/>
              </a:buClr>
              <a:buFont typeface="Wingdings" pitchFamily="2" charset="2"/>
              <a:buNone/>
            </a:pPr>
            <a:r>
              <a:rPr lang="es-MX" sz="3600" b="1" dirty="0" smtClean="0">
                <a:solidFill>
                  <a:srgbClr val="FFFFFF"/>
                </a:solidFill>
                <a:cs typeface="Times New Roman" pitchFamily="18" charset="0"/>
              </a:rPr>
              <a:t>¡Gracias!</a:t>
            </a:r>
          </a:p>
          <a:p>
            <a:pPr algn="ctr">
              <a:buClr>
                <a:srgbClr val="CCCC00"/>
              </a:buClr>
              <a:buFont typeface="Wingdings" pitchFamily="2" charset="2"/>
              <a:buNone/>
            </a:pPr>
            <a:endParaRPr lang="es-MX" sz="2400" b="1" dirty="0">
              <a:solidFill>
                <a:srgbClr val="FFFFFF"/>
              </a:solidFill>
              <a:cs typeface="Times New Roman" pitchFamily="18" charset="0"/>
            </a:endParaRPr>
          </a:p>
          <a:p>
            <a:pPr algn="ctr">
              <a:buClr>
                <a:srgbClr val="CCCC00"/>
              </a:buClr>
              <a:buFont typeface="Wingdings" pitchFamily="2" charset="2"/>
              <a:buNone/>
            </a:pPr>
            <a:endParaRPr lang="es-MX" sz="2400" b="1" dirty="0" smtClean="0">
              <a:solidFill>
                <a:srgbClr val="FFFFFF"/>
              </a:solidFill>
              <a:cs typeface="Times New Roman" pitchFamily="18" charset="0"/>
            </a:endParaRPr>
          </a:p>
          <a:p>
            <a:pPr algn="ctr">
              <a:buClr>
                <a:srgbClr val="CCCC00"/>
              </a:buClr>
              <a:buFont typeface="Wingdings" pitchFamily="2" charset="2"/>
              <a:buNone/>
            </a:pPr>
            <a:endParaRPr lang="es-MX" sz="2400" b="1" dirty="0" smtClean="0">
              <a:solidFill>
                <a:srgbClr val="FFFFFF"/>
              </a:solidFill>
              <a:cs typeface="Times New Roman" pitchFamily="18" charset="0"/>
            </a:endParaRPr>
          </a:p>
          <a:p>
            <a:pPr algn="ctr">
              <a:buClr>
                <a:srgbClr val="CCCC00"/>
              </a:buClr>
              <a:buFont typeface="Wingdings" pitchFamily="2" charset="2"/>
              <a:buNone/>
            </a:pPr>
            <a:endParaRPr lang="es-MX" sz="2400" b="1" dirty="0">
              <a:solidFill>
                <a:srgbClr val="FFFFFF"/>
              </a:solidFill>
              <a:cs typeface="Times New Roman" pitchFamily="18" charset="0"/>
            </a:endParaRPr>
          </a:p>
          <a:p>
            <a:pPr algn="ctr">
              <a:buClr>
                <a:srgbClr val="CCCC00"/>
              </a:buClr>
              <a:buFont typeface="Wingdings" pitchFamily="2" charset="2"/>
              <a:buNone/>
            </a:pPr>
            <a:endParaRPr lang="es-MX" sz="2400" b="1" dirty="0" smtClean="0">
              <a:solidFill>
                <a:srgbClr val="FFFFFF"/>
              </a:solidFill>
              <a:cs typeface="Times New Roman" pitchFamily="18" charset="0"/>
            </a:endParaRPr>
          </a:p>
          <a:p>
            <a:pPr algn="ctr">
              <a:buClr>
                <a:srgbClr val="CCCC00"/>
              </a:buClr>
              <a:buFont typeface="Wingdings" pitchFamily="2" charset="2"/>
              <a:buNone/>
            </a:pPr>
            <a:r>
              <a:rPr lang="es-MX" sz="2000" b="1" dirty="0" smtClean="0">
                <a:solidFill>
                  <a:srgbClr val="FFFFFF"/>
                </a:solidFill>
                <a:cs typeface="Times New Roman" pitchFamily="18" charset="0"/>
              </a:rPr>
              <a:t>¡Estamos </a:t>
            </a:r>
            <a:r>
              <a:rPr lang="es-MX" sz="2000" b="1" dirty="0">
                <a:solidFill>
                  <a:srgbClr val="FFFFFF"/>
                </a:solidFill>
                <a:cs typeface="Times New Roman" pitchFamily="18" charset="0"/>
              </a:rPr>
              <a:t>a un clic de distancia</a:t>
            </a:r>
            <a:r>
              <a:rPr lang="es-MX" sz="2000" b="1" dirty="0" smtClean="0">
                <a:solidFill>
                  <a:srgbClr val="FFFFFF"/>
                </a:solidFill>
                <a:cs typeface="Times New Roman" pitchFamily="18" charset="0"/>
              </a:rPr>
              <a:t>!</a:t>
            </a:r>
            <a:endParaRPr lang="es-MX" sz="2000" dirty="0" smtClean="0">
              <a:solidFill>
                <a:srgbClr val="FFFFFF"/>
              </a:solidFill>
              <a:cs typeface="Times New Roman" pitchFamily="18" charset="0"/>
            </a:endParaRPr>
          </a:p>
          <a:p>
            <a:pPr algn="ctr">
              <a:buClr>
                <a:srgbClr val="CCCC00"/>
              </a:buClr>
              <a:buFont typeface="Wingdings" pitchFamily="2" charset="2"/>
              <a:buNone/>
            </a:pPr>
            <a:r>
              <a:rPr lang="es-MX" sz="2000" dirty="0" smtClean="0">
                <a:solidFill>
                  <a:srgbClr val="FFFFFF"/>
                </a:solidFill>
                <a:cs typeface="Times New Roman" pitchFamily="18" charset="0"/>
              </a:rPr>
              <a:t>www.iieg.gob.mx</a:t>
            </a:r>
          </a:p>
          <a:p>
            <a:pPr algn="ctr">
              <a:buClr>
                <a:srgbClr val="CCCC00"/>
              </a:buClr>
              <a:buFont typeface="Wingdings" pitchFamily="2" charset="2"/>
              <a:buNone/>
            </a:pPr>
            <a:endParaRPr lang="es-MX" sz="2400" dirty="0" smtClean="0">
              <a:solidFill>
                <a:srgbClr val="FFFFFF"/>
              </a:solidFill>
              <a:cs typeface="Times New Roman" pitchFamily="18" charset="0"/>
            </a:endParaRPr>
          </a:p>
        </p:txBody>
      </p:sp>
    </p:spTree>
    <p:extLst>
      <p:ext uri="{BB962C8B-B14F-4D97-AF65-F5344CB8AC3E}">
        <p14:creationId xmlns:p14="http://schemas.microsoft.com/office/powerpoint/2010/main" val="1660121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52538" y="693860"/>
            <a:ext cx="7272860"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smtClean="0">
                <a:solidFill>
                  <a:srgbClr val="760000"/>
                </a:solidFill>
                <a:latin typeface="Arial"/>
                <a:cs typeface="Arial"/>
              </a:rPr>
              <a:t>4. Seguimiento a acuerdos de sesión anterior</a:t>
            </a:r>
          </a:p>
          <a:p>
            <a:pPr marL="3175" indent="0">
              <a:spcBef>
                <a:spcPts val="0"/>
              </a:spcBef>
              <a:buNone/>
            </a:pPr>
            <a:r>
              <a:rPr lang="es-ES" b="1" dirty="0" smtClean="0">
                <a:solidFill>
                  <a:schemeClr val="tx1"/>
                </a:solidFill>
                <a:latin typeface="Arial"/>
                <a:cs typeface="Arial"/>
              </a:rPr>
              <a:t>23 de Enero de 2015.</a:t>
            </a:r>
          </a:p>
          <a:p>
            <a:pPr marL="114300" indent="0">
              <a:buNone/>
            </a:pPr>
            <a:endParaRPr lang="es-ES_tradnl" sz="2000" dirty="0">
              <a:solidFill>
                <a:schemeClr val="tx1"/>
              </a:solidFill>
              <a:latin typeface="Arial"/>
              <a:cs typeface="Arial"/>
            </a:endParaRPr>
          </a:p>
          <a:p>
            <a:pPr marL="3175" indent="0">
              <a:spcBef>
                <a:spcPts val="0"/>
              </a:spcBef>
              <a:buClrTx/>
              <a:buNone/>
            </a:pPr>
            <a:r>
              <a:rPr lang="es-ES_tradnl" sz="1800" dirty="0">
                <a:solidFill>
                  <a:srgbClr val="800000"/>
                </a:solidFill>
                <a:latin typeface="Arial"/>
                <a:cs typeface="Arial"/>
              </a:rPr>
              <a:t>Seguimiento a la propuesta del Consejero </a:t>
            </a:r>
            <a:r>
              <a:rPr lang="es-ES_tradnl" sz="1800" dirty="0" smtClean="0">
                <a:solidFill>
                  <a:srgbClr val="800000"/>
                </a:solidFill>
                <a:latin typeface="Arial"/>
                <a:cs typeface="Arial"/>
              </a:rPr>
              <a:t>Presidente de incorporar la información del municipio de Chapala al inventario de información turística del Estado de Jalisco.</a:t>
            </a:r>
          </a:p>
          <a:p>
            <a:pPr marL="3175" indent="0">
              <a:spcBef>
                <a:spcPts val="0"/>
              </a:spcBef>
              <a:buClrTx/>
              <a:buNone/>
            </a:pPr>
            <a:endParaRPr lang="es-ES_tradnl" sz="1800" dirty="0" smtClean="0">
              <a:solidFill>
                <a:srgbClr val="800000"/>
              </a:solidFill>
              <a:latin typeface="Arial"/>
              <a:cs typeface="Arial"/>
            </a:endParaRPr>
          </a:p>
          <a:p>
            <a:pPr marL="114300" indent="0" algn="just">
              <a:buNone/>
            </a:pPr>
            <a:r>
              <a:rPr lang="es-ES" sz="1800" dirty="0" smtClean="0">
                <a:solidFill>
                  <a:schemeClr val="tx1"/>
                </a:solidFill>
                <a:latin typeface="Arial"/>
                <a:cs typeface="Arial"/>
              </a:rPr>
              <a:t>El IIEG cuenta con una base de datos </a:t>
            </a:r>
            <a:r>
              <a:rPr lang="es-ES" sz="1800" dirty="0" err="1" smtClean="0">
                <a:solidFill>
                  <a:schemeClr val="tx1"/>
                </a:solidFill>
                <a:latin typeface="Arial"/>
                <a:cs typeface="Arial"/>
              </a:rPr>
              <a:t>georreferenciada</a:t>
            </a:r>
            <a:r>
              <a:rPr lang="es-ES" sz="1800" dirty="0" smtClean="0">
                <a:solidFill>
                  <a:schemeClr val="tx1"/>
                </a:solidFill>
                <a:latin typeface="Arial"/>
                <a:cs typeface="Arial"/>
              </a:rPr>
              <a:t> de la estructura turística e infraestructura de servicios de los municipios de Mascota, Chapala y San Sebastián del Oeste. Esta base de datos se ha integrado a través de diversos eventos de generación de información en campo.</a:t>
            </a:r>
          </a:p>
          <a:p>
            <a:pPr marL="114300" indent="0" algn="just">
              <a:buNone/>
            </a:pPr>
            <a:endParaRPr lang="es-MX" sz="1800" dirty="0">
              <a:solidFill>
                <a:schemeClr val="tx1"/>
              </a:solidFill>
              <a:latin typeface="Arial"/>
              <a:cs typeface="Arial"/>
            </a:endParaRPr>
          </a:p>
          <a:p>
            <a:pPr marL="114300" indent="0" algn="just">
              <a:buNone/>
            </a:pPr>
            <a:r>
              <a:rPr lang="es-ES" sz="1800" dirty="0" smtClean="0">
                <a:solidFill>
                  <a:schemeClr val="tx1"/>
                </a:solidFill>
                <a:latin typeface="Arial"/>
                <a:cs typeface="Arial"/>
              </a:rPr>
              <a:t>Esta base de información se encuentra en proceso de integración al Mapa Digital de México (MDM), versión WEB, se prevé que esté disponible para consulta durante el segundo semestre de 2015.</a:t>
            </a:r>
            <a:endParaRPr lang="es-MX" sz="1800" dirty="0" smtClean="0">
              <a:solidFill>
                <a:schemeClr val="tx1"/>
              </a:solidFill>
              <a:latin typeface="Arial"/>
              <a:cs typeface="Arial"/>
            </a:endParaRPr>
          </a:p>
          <a:p>
            <a:pPr marL="3175" indent="0">
              <a:spcBef>
                <a:spcPts val="0"/>
              </a:spcBef>
              <a:buClrTx/>
              <a:buNone/>
            </a:pPr>
            <a:endParaRPr lang="es-ES_tradnl" dirty="0">
              <a:solidFill>
                <a:srgbClr val="800000"/>
              </a:solidFill>
              <a:latin typeface="Arial"/>
              <a:cs typeface="Arial"/>
            </a:endParaRPr>
          </a:p>
          <a:p>
            <a:pPr marL="3175" indent="0">
              <a:spcBef>
                <a:spcPts val="0"/>
              </a:spcBef>
              <a:buNone/>
            </a:pPr>
            <a:endParaRPr lang="es-ES_tradnl" dirty="0">
              <a:solidFill>
                <a:srgbClr val="000000"/>
              </a:solidFill>
              <a:latin typeface="Arial"/>
              <a:cs typeface="Arial"/>
            </a:endParaRPr>
          </a:p>
        </p:txBody>
      </p:sp>
    </p:spTree>
    <p:extLst>
      <p:ext uri="{BB962C8B-B14F-4D97-AF65-F5344CB8AC3E}">
        <p14:creationId xmlns:p14="http://schemas.microsoft.com/office/powerpoint/2010/main" val="72365069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6858000"/>
          </a:xfrm>
          <a:prstGeom prst="rect">
            <a:avLst/>
          </a:prstGeom>
          <a:solidFill>
            <a:srgbClr val="2A2B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Text Box 11"/>
          <p:cNvSpPr txBox="1">
            <a:spLocks noChangeArrowheads="1"/>
          </p:cNvSpPr>
          <p:nvPr/>
        </p:nvSpPr>
        <p:spPr bwMode="auto">
          <a:xfrm>
            <a:off x="3665207" y="1731963"/>
            <a:ext cx="3681759" cy="4443052"/>
          </a:xfrm>
          <a:prstGeom prst="rect">
            <a:avLst/>
          </a:prstGeom>
          <a:noFill/>
          <a:ln w="9525">
            <a:noFill/>
            <a:miter lim="800000"/>
            <a:headEnd/>
            <a:tailEnd/>
          </a:ln>
        </p:spPr>
        <p:txBody>
          <a:bodyPr wrap="square" lIns="102401" tIns="51201" rIns="102401" bIns="51201">
            <a:spAutoFit/>
          </a:bodyPr>
          <a:lstStyle/>
          <a:p>
            <a:pPr>
              <a:buClr>
                <a:srgbClr val="CCCC00"/>
              </a:buClr>
              <a:buFont typeface="Wingdings" pitchFamily="2" charset="2"/>
              <a:buNone/>
            </a:pPr>
            <a:r>
              <a:rPr lang="es-MX" sz="1400" b="1" dirty="0" smtClean="0">
                <a:solidFill>
                  <a:schemeClr val="bg1"/>
                </a:solidFill>
                <a:cs typeface="Times New Roman" pitchFamily="18" charset="0"/>
              </a:rPr>
              <a:t>Unidad </a:t>
            </a:r>
            <a:r>
              <a:rPr lang="es-MX" sz="1400" b="1" dirty="0">
                <a:solidFill>
                  <a:schemeClr val="bg1"/>
                </a:solidFill>
                <a:cs typeface="Times New Roman" pitchFamily="18" charset="0"/>
              </a:rPr>
              <a:t>Geográfica-Ambiental</a:t>
            </a:r>
          </a:p>
          <a:p>
            <a:pPr>
              <a:buClr>
                <a:srgbClr val="CCCC00"/>
              </a:buClr>
              <a:buFont typeface="Wingdings" pitchFamily="2" charset="2"/>
              <a:buNone/>
            </a:pPr>
            <a:r>
              <a:rPr lang="es-MX" sz="1400" dirty="0" smtClean="0">
                <a:solidFill>
                  <a:schemeClr val="bg1">
                    <a:lumMod val="75000"/>
                  </a:schemeClr>
                </a:solidFill>
                <a:cs typeface="Times New Roman" pitchFamily="18" charset="0"/>
              </a:rPr>
              <a:t>Tonatiuh 228</a:t>
            </a:r>
            <a:endParaRPr lang="es-MX" sz="1400" dirty="0">
              <a:solidFill>
                <a:schemeClr val="bg1">
                  <a:lumMod val="75000"/>
                </a:schemeClr>
              </a:solidFill>
              <a:cs typeface="Times New Roman" pitchFamily="18" charset="0"/>
            </a:endParaRPr>
          </a:p>
          <a:p>
            <a:pPr>
              <a:buClr>
                <a:srgbClr val="CCCC00"/>
              </a:buClr>
              <a:buFont typeface="Wingdings" pitchFamily="2" charset="2"/>
              <a:buNone/>
            </a:pPr>
            <a:r>
              <a:rPr lang="es-MX" sz="1400" dirty="0">
                <a:solidFill>
                  <a:schemeClr val="bg1">
                    <a:lumMod val="75000"/>
                  </a:schemeClr>
                </a:solidFill>
                <a:cs typeface="Times New Roman" pitchFamily="18" charset="0"/>
              </a:rPr>
              <a:t>Col. </a:t>
            </a:r>
            <a:r>
              <a:rPr lang="es-MX" sz="1400" dirty="0" smtClean="0">
                <a:solidFill>
                  <a:schemeClr val="bg1">
                    <a:lumMod val="75000"/>
                  </a:schemeClr>
                </a:solidFill>
                <a:cs typeface="Times New Roman" pitchFamily="18" charset="0"/>
              </a:rPr>
              <a:t>Ciudad del Sol C.P</a:t>
            </a:r>
            <a:r>
              <a:rPr lang="es-MX" sz="1400" dirty="0">
                <a:solidFill>
                  <a:schemeClr val="bg1">
                    <a:lumMod val="75000"/>
                  </a:schemeClr>
                </a:solidFill>
                <a:cs typeface="Times New Roman" pitchFamily="18" charset="0"/>
              </a:rPr>
              <a:t>.</a:t>
            </a:r>
            <a:r>
              <a:rPr lang="es-MX" sz="1400" dirty="0" smtClean="0">
                <a:solidFill>
                  <a:schemeClr val="bg1">
                    <a:lumMod val="75000"/>
                  </a:schemeClr>
                </a:solidFill>
                <a:cs typeface="Times New Roman" pitchFamily="18" charset="0"/>
              </a:rPr>
              <a:t>45050</a:t>
            </a:r>
            <a:endParaRPr lang="es-MX" sz="1400" dirty="0">
              <a:solidFill>
                <a:schemeClr val="bg1">
                  <a:lumMod val="75000"/>
                </a:schemeClr>
              </a:solidFill>
              <a:cs typeface="Times New Roman" pitchFamily="18" charset="0"/>
            </a:endParaRPr>
          </a:p>
          <a:p>
            <a:pPr>
              <a:buClr>
                <a:srgbClr val="CCCC00"/>
              </a:buClr>
              <a:buFont typeface="Wingdings" pitchFamily="2" charset="2"/>
              <a:buNone/>
            </a:pPr>
            <a:r>
              <a:rPr lang="es-MX" sz="1400" dirty="0">
                <a:solidFill>
                  <a:schemeClr val="bg1">
                    <a:lumMod val="75000"/>
                  </a:schemeClr>
                </a:solidFill>
                <a:cs typeface="Times New Roman" pitchFamily="18" charset="0"/>
              </a:rPr>
              <a:t>Zapopan, Jalisco, México</a:t>
            </a:r>
          </a:p>
          <a:p>
            <a:pPr>
              <a:buClr>
                <a:srgbClr val="CCCC00"/>
              </a:buClr>
              <a:buFont typeface="Wingdings" pitchFamily="2" charset="2"/>
              <a:buNone/>
            </a:pPr>
            <a:r>
              <a:rPr lang="es-MX" sz="1400" dirty="0">
                <a:solidFill>
                  <a:schemeClr val="bg1">
                    <a:lumMod val="75000"/>
                  </a:schemeClr>
                </a:solidFill>
                <a:cs typeface="Times New Roman" pitchFamily="18" charset="0"/>
              </a:rPr>
              <a:t>Tel. (33) 3777-1770</a:t>
            </a:r>
          </a:p>
          <a:p>
            <a:pPr>
              <a:buClr>
                <a:srgbClr val="CCCC00"/>
              </a:buClr>
              <a:buFont typeface="Wingdings" pitchFamily="2" charset="2"/>
              <a:buNone/>
            </a:pPr>
            <a:endParaRPr lang="es-MX" sz="1400" b="1" dirty="0" smtClean="0">
              <a:solidFill>
                <a:schemeClr val="bg1"/>
              </a:solidFill>
              <a:cs typeface="Times New Roman" pitchFamily="18" charset="0"/>
            </a:endParaRPr>
          </a:p>
          <a:p>
            <a:pPr>
              <a:buClr>
                <a:srgbClr val="CCCC00"/>
              </a:buClr>
              <a:buFont typeface="Wingdings" pitchFamily="2" charset="2"/>
              <a:buNone/>
            </a:pPr>
            <a:endParaRPr lang="es-MX" sz="1400" b="1" dirty="0">
              <a:solidFill>
                <a:schemeClr val="bg1"/>
              </a:solidFill>
              <a:cs typeface="Times New Roman" pitchFamily="18" charset="0"/>
            </a:endParaRPr>
          </a:p>
          <a:p>
            <a:pPr>
              <a:buClr>
                <a:srgbClr val="CCCC00"/>
              </a:buClr>
              <a:buFont typeface="Wingdings" pitchFamily="2" charset="2"/>
              <a:buNone/>
            </a:pPr>
            <a:r>
              <a:rPr lang="es-MX" sz="1400" b="1" dirty="0">
                <a:solidFill>
                  <a:schemeClr val="bg1"/>
                </a:solidFill>
                <a:cs typeface="Times New Roman" pitchFamily="18" charset="0"/>
              </a:rPr>
              <a:t>Unidad Económico-Financiera</a:t>
            </a:r>
          </a:p>
          <a:p>
            <a:pPr>
              <a:buClr>
                <a:srgbClr val="CCCC00"/>
              </a:buClr>
              <a:buFont typeface="Wingdings" pitchFamily="2" charset="2"/>
              <a:buNone/>
            </a:pPr>
            <a:r>
              <a:rPr lang="es-MX" sz="1400" dirty="0">
                <a:solidFill>
                  <a:srgbClr val="BFBFBF"/>
                </a:solidFill>
                <a:cs typeface="Times New Roman" pitchFamily="18" charset="0"/>
              </a:rPr>
              <a:t>López Cotilla No. 1505 1er Piso </a:t>
            </a:r>
          </a:p>
          <a:p>
            <a:pPr>
              <a:buClr>
                <a:srgbClr val="CCCC00"/>
              </a:buClr>
              <a:buFont typeface="Wingdings" pitchFamily="2" charset="2"/>
              <a:buNone/>
            </a:pPr>
            <a:r>
              <a:rPr lang="es-MX" sz="1400" dirty="0">
                <a:solidFill>
                  <a:srgbClr val="BFBFBF"/>
                </a:solidFill>
                <a:cs typeface="Times New Roman" pitchFamily="18" charset="0"/>
              </a:rPr>
              <a:t>Col. Americana  C.P.44140</a:t>
            </a:r>
          </a:p>
          <a:p>
            <a:pPr>
              <a:buClr>
                <a:srgbClr val="CCCC00"/>
              </a:buClr>
              <a:buFont typeface="Wingdings" pitchFamily="2" charset="2"/>
              <a:buNone/>
            </a:pPr>
            <a:r>
              <a:rPr lang="es-MX" sz="1400" dirty="0">
                <a:solidFill>
                  <a:srgbClr val="BFBFBF"/>
                </a:solidFill>
                <a:cs typeface="Times New Roman" pitchFamily="18" charset="0"/>
              </a:rPr>
              <a:t>Guadalajara, Jalisco, México</a:t>
            </a:r>
          </a:p>
          <a:p>
            <a:pPr>
              <a:buClr>
                <a:srgbClr val="CCCC00"/>
              </a:buClr>
              <a:buFont typeface="Wingdings" pitchFamily="2" charset="2"/>
              <a:buNone/>
            </a:pPr>
            <a:r>
              <a:rPr lang="es-MX" sz="1400" dirty="0">
                <a:solidFill>
                  <a:srgbClr val="BFBFBF"/>
                </a:solidFill>
                <a:cs typeface="Times New Roman" pitchFamily="18" charset="0"/>
              </a:rPr>
              <a:t>Tel. (33) 3678-</a:t>
            </a:r>
            <a:r>
              <a:rPr lang="es-MX" sz="1400" dirty="0" smtClean="0">
                <a:solidFill>
                  <a:srgbClr val="BFBFBF"/>
                </a:solidFill>
                <a:cs typeface="Times New Roman" pitchFamily="18" charset="0"/>
              </a:rPr>
              <a:t>2075</a:t>
            </a:r>
          </a:p>
          <a:p>
            <a:pPr>
              <a:buClr>
                <a:srgbClr val="CCCC00"/>
              </a:buClr>
              <a:buFont typeface="Wingdings" pitchFamily="2" charset="2"/>
              <a:buNone/>
            </a:pPr>
            <a:endParaRPr lang="es-MX" sz="1400" dirty="0" smtClean="0">
              <a:solidFill>
                <a:schemeClr val="bg1"/>
              </a:solidFill>
              <a:cs typeface="Times New Roman" pitchFamily="18" charset="0"/>
            </a:endParaRPr>
          </a:p>
          <a:p>
            <a:pPr>
              <a:buClr>
                <a:srgbClr val="CCCC00"/>
              </a:buClr>
              <a:buFont typeface="Wingdings" pitchFamily="2" charset="2"/>
              <a:buNone/>
            </a:pPr>
            <a:endParaRPr lang="es-MX" sz="1400" dirty="0">
              <a:solidFill>
                <a:schemeClr val="bg1"/>
              </a:solidFill>
              <a:cs typeface="Times New Roman" pitchFamily="18" charset="0"/>
            </a:endParaRPr>
          </a:p>
          <a:p>
            <a:pPr>
              <a:buClr>
                <a:srgbClr val="CCCC00"/>
              </a:buClr>
              <a:buFont typeface="Wingdings" pitchFamily="2" charset="2"/>
              <a:buNone/>
            </a:pPr>
            <a:r>
              <a:rPr lang="es-MX" sz="1400" b="1" dirty="0">
                <a:solidFill>
                  <a:schemeClr val="bg1"/>
                </a:solidFill>
                <a:cs typeface="Times New Roman" pitchFamily="18" charset="0"/>
              </a:rPr>
              <a:t>Unidad </a:t>
            </a:r>
            <a:r>
              <a:rPr lang="es-MX" sz="1400" b="1" dirty="0" smtClean="0">
                <a:solidFill>
                  <a:schemeClr val="bg1"/>
                </a:solidFill>
                <a:cs typeface="Times New Roman" pitchFamily="18" charset="0"/>
              </a:rPr>
              <a:t>Socio-Demográfica</a:t>
            </a:r>
            <a:endParaRPr lang="es-MX" sz="1400" b="1" dirty="0">
              <a:solidFill>
                <a:schemeClr val="bg1"/>
              </a:solidFill>
              <a:cs typeface="Times New Roman" pitchFamily="18" charset="0"/>
            </a:endParaRPr>
          </a:p>
          <a:p>
            <a:pPr>
              <a:buClr>
                <a:srgbClr val="CCCC00"/>
              </a:buClr>
              <a:buFont typeface="Wingdings" pitchFamily="2" charset="2"/>
              <a:buNone/>
            </a:pPr>
            <a:r>
              <a:rPr lang="es-MX" sz="1400" dirty="0" smtClean="0">
                <a:solidFill>
                  <a:srgbClr val="BFBFBF"/>
                </a:solidFill>
                <a:cs typeface="Times New Roman" pitchFamily="18" charset="0"/>
              </a:rPr>
              <a:t>Penitenciaría No</a:t>
            </a:r>
            <a:r>
              <a:rPr lang="es-MX" sz="1400" dirty="0">
                <a:solidFill>
                  <a:srgbClr val="BFBFBF"/>
                </a:solidFill>
                <a:cs typeface="Times New Roman" pitchFamily="18" charset="0"/>
              </a:rPr>
              <a:t>. </a:t>
            </a:r>
            <a:r>
              <a:rPr lang="es-MX" sz="1400" dirty="0" smtClean="0">
                <a:solidFill>
                  <a:srgbClr val="BFBFBF"/>
                </a:solidFill>
                <a:cs typeface="Times New Roman" pitchFamily="18" charset="0"/>
              </a:rPr>
              <a:t>180</a:t>
            </a:r>
            <a:endParaRPr lang="es-MX" sz="1400" dirty="0">
              <a:solidFill>
                <a:srgbClr val="BFBFBF"/>
              </a:solidFill>
              <a:cs typeface="Times New Roman" pitchFamily="18" charset="0"/>
            </a:endParaRPr>
          </a:p>
          <a:p>
            <a:pPr>
              <a:buClr>
                <a:srgbClr val="CCCC00"/>
              </a:buClr>
              <a:buFont typeface="Wingdings" pitchFamily="2" charset="2"/>
              <a:buNone/>
            </a:pPr>
            <a:r>
              <a:rPr lang="es-MX" sz="1400" dirty="0">
                <a:solidFill>
                  <a:srgbClr val="BFBFBF"/>
                </a:solidFill>
                <a:cs typeface="Times New Roman" pitchFamily="18" charset="0"/>
              </a:rPr>
              <a:t>Col. </a:t>
            </a:r>
            <a:r>
              <a:rPr lang="es-MX" sz="1400" dirty="0" smtClean="0">
                <a:solidFill>
                  <a:srgbClr val="BFBFBF"/>
                </a:solidFill>
                <a:cs typeface="Times New Roman" pitchFamily="18" charset="0"/>
              </a:rPr>
              <a:t>Centro C.P. 44100</a:t>
            </a:r>
            <a:endParaRPr lang="es-MX" sz="1400" dirty="0">
              <a:solidFill>
                <a:srgbClr val="BFBFBF"/>
              </a:solidFill>
              <a:cs typeface="Times New Roman" pitchFamily="18" charset="0"/>
            </a:endParaRPr>
          </a:p>
          <a:p>
            <a:pPr>
              <a:buClr>
                <a:srgbClr val="CCCC00"/>
              </a:buClr>
              <a:buFont typeface="Wingdings" pitchFamily="2" charset="2"/>
              <a:buNone/>
            </a:pPr>
            <a:r>
              <a:rPr lang="es-MX" sz="1400" dirty="0">
                <a:solidFill>
                  <a:srgbClr val="BFBFBF"/>
                </a:solidFill>
                <a:cs typeface="Times New Roman" pitchFamily="18" charset="0"/>
              </a:rPr>
              <a:t>Guadalajara, Jalisco, México</a:t>
            </a:r>
          </a:p>
          <a:p>
            <a:pPr>
              <a:buClr>
                <a:srgbClr val="CCCC00"/>
              </a:buClr>
              <a:buFont typeface="Wingdings" pitchFamily="2" charset="2"/>
              <a:buNone/>
            </a:pPr>
            <a:r>
              <a:rPr lang="es-MX" sz="1400" dirty="0">
                <a:solidFill>
                  <a:srgbClr val="BFBFBF"/>
                </a:solidFill>
                <a:cs typeface="Times New Roman" pitchFamily="18" charset="0"/>
              </a:rPr>
              <a:t>Tel. (33) </a:t>
            </a:r>
            <a:r>
              <a:rPr lang="es-MX" sz="1400" dirty="0" smtClean="0">
                <a:solidFill>
                  <a:srgbClr val="BFBFBF"/>
                </a:solidFill>
                <a:cs typeface="Times New Roman" pitchFamily="18" charset="0"/>
              </a:rPr>
              <a:t>3030-1869</a:t>
            </a:r>
            <a:endParaRPr lang="es-MX" sz="1400" dirty="0">
              <a:solidFill>
                <a:srgbClr val="BFBFBF"/>
              </a:solidFill>
              <a:cs typeface="Times New Roman" pitchFamily="18" charset="0"/>
            </a:endParaRPr>
          </a:p>
          <a:p>
            <a:pPr>
              <a:buClr>
                <a:srgbClr val="CCCC00"/>
              </a:buClr>
              <a:buFont typeface="Wingdings" pitchFamily="2" charset="2"/>
              <a:buNone/>
            </a:pPr>
            <a:endParaRPr lang="es-MX" sz="1600" dirty="0">
              <a:solidFill>
                <a:schemeClr val="bg1"/>
              </a:solidFill>
              <a:cs typeface="Times New Roman" pitchFamily="18" charset="0"/>
            </a:endParaRPr>
          </a:p>
        </p:txBody>
      </p:sp>
      <p:pic>
        <p:nvPicPr>
          <p:cNvPr id="12" name="Imagen 11" descr="contact.png"/>
          <p:cNvPicPr>
            <a:picLocks noChangeAspect="1"/>
          </p:cNvPicPr>
          <p:nvPr/>
        </p:nvPicPr>
        <p:blipFill rotWithShape="1">
          <a:blip r:embed="rId3">
            <a:alphaModFix amt="8000"/>
            <a:extLst>
              <a:ext uri="{28A0092B-C50C-407E-A947-70E740481C1C}">
                <a14:useLocalDpi xmlns:a14="http://schemas.microsoft.com/office/drawing/2010/main" val="0"/>
              </a:ext>
            </a:extLst>
          </a:blip>
          <a:srcRect l="10491"/>
          <a:stretch/>
        </p:blipFill>
        <p:spPr>
          <a:xfrm>
            <a:off x="0" y="1598302"/>
            <a:ext cx="2699792" cy="2361800"/>
          </a:xfrm>
          <a:prstGeom prst="rect">
            <a:avLst/>
          </a:prstGeom>
        </p:spPr>
      </p:pic>
      <p:pic>
        <p:nvPicPr>
          <p:cNvPr id="13" name="Imagen 12" descr="flech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518" y="1772816"/>
            <a:ext cx="229886" cy="229886"/>
          </a:xfrm>
          <a:prstGeom prst="rect">
            <a:avLst/>
          </a:prstGeom>
        </p:spPr>
      </p:pic>
      <p:pic>
        <p:nvPicPr>
          <p:cNvPr id="14" name="Imagen 13" descr="flech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518" y="3284984"/>
            <a:ext cx="229886" cy="229886"/>
          </a:xfrm>
          <a:prstGeom prst="rect">
            <a:avLst/>
          </a:prstGeom>
        </p:spPr>
      </p:pic>
      <p:pic>
        <p:nvPicPr>
          <p:cNvPr id="15" name="Imagen 14" descr="flech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518" y="4783290"/>
            <a:ext cx="229886" cy="229886"/>
          </a:xfrm>
          <a:prstGeom prst="rect">
            <a:avLst/>
          </a:prstGeom>
        </p:spPr>
      </p:pic>
    </p:spTree>
    <p:extLst>
      <p:ext uri="{BB962C8B-B14F-4D97-AF65-F5344CB8AC3E}">
        <p14:creationId xmlns:p14="http://schemas.microsoft.com/office/powerpoint/2010/main" val="586096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txBox="1">
            <a:spLocks/>
          </p:cNvSpPr>
          <p:nvPr/>
        </p:nvSpPr>
        <p:spPr>
          <a:xfrm>
            <a:off x="1285875" y="768349"/>
            <a:ext cx="7391313" cy="5259001"/>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3175" indent="0">
              <a:spcBef>
                <a:spcPts val="0"/>
              </a:spcBef>
              <a:buNone/>
            </a:pPr>
            <a:r>
              <a:rPr lang="es-ES" b="1" dirty="0">
                <a:solidFill>
                  <a:srgbClr val="760000"/>
                </a:solidFill>
                <a:latin typeface="Arial"/>
                <a:cs typeface="Arial"/>
              </a:rPr>
              <a:t>5</a:t>
            </a:r>
            <a:r>
              <a:rPr lang="es-ES" b="1" dirty="0" smtClean="0">
                <a:solidFill>
                  <a:srgbClr val="760000"/>
                </a:solidFill>
                <a:latin typeface="Arial"/>
                <a:cs typeface="Arial"/>
              </a:rPr>
              <a:t>. Presentación de Proyectos INEGI</a:t>
            </a:r>
          </a:p>
          <a:p>
            <a:pPr marL="3175" indent="0">
              <a:spcBef>
                <a:spcPts val="0"/>
              </a:spcBef>
              <a:buNone/>
            </a:pPr>
            <a:endParaRPr lang="es-ES" sz="2800" b="1" dirty="0" smtClean="0">
              <a:solidFill>
                <a:srgbClr val="760000"/>
              </a:solidFill>
              <a:latin typeface="Arial"/>
              <a:cs typeface="Arial"/>
            </a:endParaRPr>
          </a:p>
          <a:p>
            <a:pPr marL="460375" indent="-457200">
              <a:spcBef>
                <a:spcPts val="0"/>
              </a:spcBef>
              <a:buFont typeface="Arial" pitchFamily="34" charset="0"/>
              <a:buAutoNum type="alphaLcParenR"/>
            </a:pPr>
            <a:r>
              <a:rPr lang="es-ES_tradnl" sz="2000" dirty="0">
                <a:solidFill>
                  <a:srgbClr val="000000"/>
                </a:solidFill>
                <a:latin typeface="Arial"/>
                <a:cs typeface="Arial"/>
              </a:rPr>
              <a:t>Centro de Información Estadística y Geográfica</a:t>
            </a:r>
          </a:p>
          <a:p>
            <a:pPr marL="460375" indent="-457200">
              <a:spcBef>
                <a:spcPts val="0"/>
              </a:spcBef>
              <a:buAutoNum type="alphaLcParenR"/>
            </a:pPr>
            <a:r>
              <a:rPr lang="es-ES_tradnl" sz="2000" dirty="0" smtClean="0">
                <a:solidFill>
                  <a:srgbClr val="000000"/>
                </a:solidFill>
                <a:latin typeface="Arial"/>
                <a:cs typeface="Arial"/>
              </a:rPr>
              <a:t>Sistema de Consulta de los Estados</a:t>
            </a:r>
          </a:p>
          <a:p>
            <a:pPr marL="460375" indent="-457200">
              <a:spcBef>
                <a:spcPts val="0"/>
              </a:spcBef>
              <a:buAutoNum type="alphaLcParenR"/>
            </a:pPr>
            <a:r>
              <a:rPr lang="es-ES_tradnl" sz="2000" dirty="0" smtClean="0">
                <a:solidFill>
                  <a:srgbClr val="000000"/>
                </a:solidFill>
                <a:latin typeface="Arial"/>
                <a:cs typeface="Arial"/>
              </a:rPr>
              <a:t>Servicio de Información </a:t>
            </a:r>
            <a:r>
              <a:rPr lang="es-ES_tradnl" sz="2000" dirty="0" err="1" smtClean="0">
                <a:solidFill>
                  <a:srgbClr val="000000"/>
                </a:solidFill>
                <a:latin typeface="Arial"/>
                <a:cs typeface="Arial"/>
              </a:rPr>
              <a:t>Georreferenciada</a:t>
            </a:r>
            <a:endParaRPr lang="es-ES_tradnl" sz="2000" dirty="0" smtClean="0">
              <a:solidFill>
                <a:srgbClr val="000000"/>
              </a:solidFill>
              <a:latin typeface="Arial"/>
              <a:cs typeface="Arial"/>
            </a:endParaRPr>
          </a:p>
          <a:p>
            <a:pPr marL="460375" indent="-457200">
              <a:spcBef>
                <a:spcPts val="0"/>
              </a:spcBef>
              <a:buFont typeface="Arial" pitchFamily="34" charset="0"/>
              <a:buAutoNum type="alphaLcParenR"/>
            </a:pPr>
            <a:r>
              <a:rPr lang="en-US" sz="2000" dirty="0">
                <a:solidFill>
                  <a:srgbClr val="000000"/>
                </a:solidFill>
                <a:latin typeface="Arial"/>
                <a:cs typeface="Arial"/>
              </a:rPr>
              <a:t>P</a:t>
            </a:r>
            <a:r>
              <a:rPr lang="es-ES_tradnl" sz="2000" dirty="0" err="1">
                <a:solidFill>
                  <a:srgbClr val="000000"/>
                </a:solidFill>
                <a:latin typeface="Arial"/>
                <a:cs typeface="Arial"/>
              </a:rPr>
              <a:t>royectos</a:t>
            </a:r>
            <a:r>
              <a:rPr lang="es-ES_tradnl" sz="2000" dirty="0">
                <a:solidFill>
                  <a:srgbClr val="000000"/>
                </a:solidFill>
                <a:latin typeface="Arial"/>
                <a:cs typeface="Arial"/>
              </a:rPr>
              <a:t> de uso de </a:t>
            </a:r>
            <a:r>
              <a:rPr lang="es-ES_tradnl" sz="2000" dirty="0" smtClean="0">
                <a:solidFill>
                  <a:srgbClr val="000000"/>
                </a:solidFill>
                <a:latin typeface="Arial"/>
                <a:cs typeface="Arial"/>
              </a:rPr>
              <a:t>Información</a:t>
            </a:r>
          </a:p>
          <a:p>
            <a:pPr marL="460375" indent="-457200">
              <a:spcBef>
                <a:spcPts val="0"/>
              </a:spcBef>
              <a:buAutoNum type="alphaLcParenR"/>
            </a:pPr>
            <a:r>
              <a:rPr lang="es-ES_tradnl" sz="2000" dirty="0" smtClean="0">
                <a:solidFill>
                  <a:srgbClr val="000000"/>
                </a:solidFill>
                <a:latin typeface="Arial"/>
                <a:cs typeface="Arial"/>
              </a:rPr>
              <a:t>Centro de Información para la Promoción de Inversiones</a:t>
            </a:r>
          </a:p>
          <a:p>
            <a:pPr marL="460375" indent="-457200">
              <a:spcBef>
                <a:spcPts val="0"/>
              </a:spcBef>
              <a:buAutoNum type="alphaLcParenR"/>
            </a:pPr>
            <a:r>
              <a:rPr lang="es-ES_tradnl" sz="2000" dirty="0" smtClean="0">
                <a:solidFill>
                  <a:srgbClr val="000000"/>
                </a:solidFill>
                <a:latin typeface="Arial"/>
                <a:cs typeface="Arial"/>
              </a:rPr>
              <a:t>Análisis de </a:t>
            </a:r>
            <a:r>
              <a:rPr lang="es-ES_tradnl" sz="2000" dirty="0" err="1" smtClean="0">
                <a:solidFill>
                  <a:srgbClr val="000000"/>
                </a:solidFill>
                <a:latin typeface="Arial"/>
                <a:cs typeface="Arial"/>
              </a:rPr>
              <a:t>Clústers</a:t>
            </a:r>
            <a:r>
              <a:rPr lang="es-ES_tradnl" sz="2000" dirty="0" smtClean="0">
                <a:solidFill>
                  <a:srgbClr val="000000"/>
                </a:solidFill>
                <a:latin typeface="Arial"/>
                <a:cs typeface="Arial"/>
              </a:rPr>
              <a:t> Económicos</a:t>
            </a:r>
          </a:p>
          <a:p>
            <a:pPr marL="460375" indent="-457200">
              <a:spcBef>
                <a:spcPts val="0"/>
              </a:spcBef>
              <a:buAutoNum type="alphaLcParenR"/>
            </a:pPr>
            <a:r>
              <a:rPr lang="es-ES_tradnl" sz="2000" dirty="0" smtClean="0">
                <a:solidFill>
                  <a:srgbClr val="000000"/>
                </a:solidFill>
                <a:latin typeface="Arial"/>
                <a:cs typeface="Arial"/>
              </a:rPr>
              <a:t>Indicadores Estatales</a:t>
            </a:r>
          </a:p>
          <a:p>
            <a:pPr marL="460375" indent="-457200">
              <a:spcBef>
                <a:spcPts val="0"/>
              </a:spcBef>
              <a:buAutoNum type="alphaLcParenR"/>
            </a:pPr>
            <a:r>
              <a:rPr lang="es-ES_tradnl" sz="2000" dirty="0" smtClean="0">
                <a:solidFill>
                  <a:srgbClr val="000000"/>
                </a:solidFill>
                <a:latin typeface="Arial"/>
                <a:cs typeface="Arial"/>
              </a:rPr>
              <a:t>Banco Mundial</a:t>
            </a:r>
          </a:p>
          <a:p>
            <a:pPr marL="3175" indent="0">
              <a:spcBef>
                <a:spcPts val="0"/>
              </a:spcBef>
              <a:buNone/>
            </a:pPr>
            <a:endParaRPr lang="es-ES_tradnl" sz="2000" dirty="0">
              <a:solidFill>
                <a:srgbClr val="000000"/>
              </a:solidFill>
              <a:latin typeface="Arial"/>
              <a:cs typeface="Arial"/>
            </a:endParaRPr>
          </a:p>
        </p:txBody>
      </p:sp>
    </p:spTree>
    <p:extLst>
      <p:ext uri="{BB962C8B-B14F-4D97-AF65-F5344CB8AC3E}">
        <p14:creationId xmlns:p14="http://schemas.microsoft.com/office/powerpoint/2010/main" val="27246821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4806</TotalTime>
  <Words>6945</Words>
  <Application>Microsoft Macintosh PowerPoint</Application>
  <PresentationFormat>On-screen Show (4:3)</PresentationFormat>
  <Paragraphs>754</Paragraphs>
  <Slides>80</Slides>
  <Notes>17</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Informe de avances acerca de la instalación del consejo consultivo.</vt:lpstr>
      <vt:lpstr>Informe de avances acerca de la instalación del consejo consultivo.</vt:lpstr>
      <vt:lpstr>Reforma a la Ley.</vt:lpstr>
      <vt:lpstr>Auditorías 2015.</vt:lpstr>
      <vt:lpstr>PowerPoint Presentation</vt:lpstr>
      <vt:lpstr>Plataforma IMMEX</vt:lpstr>
      <vt:lpstr>Plataforma IMMEX</vt:lpstr>
      <vt:lpstr>Estudio de Expectativas Económicas del Sector Privado Jalisciense</vt:lpstr>
      <vt:lpstr>Instalación del Consejo Estatal para la Competitividad</vt:lpstr>
      <vt:lpstr>Instalación del Consejo Estatal para la Competitividad</vt:lpstr>
      <vt:lpstr>Aprobación para desincorporación de bienes muebles del patrimonio del IIEG y su donación al Gobierno del Estado.</vt:lpstr>
      <vt:lpstr>Autorización de la Junta de Gobierno para la suscripción del "Convenio de coordinación y colaboración para el pago del impuesto sobre la renta correspondiente al salario del personal que presta sus servicios personales en organismos autónomos y entidades paraestatales”.</vt:lpstr>
      <vt:lpstr>Autorización para actualización de plantilla laboral IIEG.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jp</dc:creator>
  <cp:lastModifiedBy>jp</cp:lastModifiedBy>
  <cp:revision>566</cp:revision>
  <cp:lastPrinted>2015-01-22T17:47:45Z</cp:lastPrinted>
  <dcterms:created xsi:type="dcterms:W3CDTF">2015-01-23T02:58:28Z</dcterms:created>
  <dcterms:modified xsi:type="dcterms:W3CDTF">2015-05-13T16:56:04Z</dcterms:modified>
</cp:coreProperties>
</file>