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57" r:id="rId2"/>
    <p:sldId id="284" r:id="rId3"/>
    <p:sldId id="348" r:id="rId4"/>
    <p:sldId id="288" r:id="rId5"/>
    <p:sldId id="289" r:id="rId6"/>
    <p:sldId id="290" r:id="rId7"/>
    <p:sldId id="291" r:id="rId8"/>
    <p:sldId id="292" r:id="rId9"/>
    <p:sldId id="293" r:id="rId10"/>
    <p:sldId id="362" r:id="rId11"/>
    <p:sldId id="363" r:id="rId12"/>
    <p:sldId id="365" r:id="rId13"/>
    <p:sldId id="294" r:id="rId14"/>
    <p:sldId id="333" r:id="rId15"/>
    <p:sldId id="334" r:id="rId16"/>
    <p:sldId id="336" r:id="rId17"/>
    <p:sldId id="339" r:id="rId18"/>
    <p:sldId id="337" r:id="rId19"/>
    <p:sldId id="338" r:id="rId20"/>
    <p:sldId id="332" r:id="rId21"/>
    <p:sldId id="327" r:id="rId22"/>
    <p:sldId id="321" r:id="rId23"/>
    <p:sldId id="344" r:id="rId24"/>
    <p:sldId id="347" r:id="rId25"/>
    <p:sldId id="346" r:id="rId26"/>
    <p:sldId id="331" r:id="rId27"/>
    <p:sldId id="341" r:id="rId28"/>
    <p:sldId id="330" r:id="rId29"/>
    <p:sldId id="343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7" r:id="rId38"/>
    <p:sldId id="358" r:id="rId39"/>
    <p:sldId id="359" r:id="rId40"/>
    <p:sldId id="360" r:id="rId41"/>
    <p:sldId id="361" r:id="rId42"/>
    <p:sldId id="297" r:id="rId43"/>
    <p:sldId id="296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17" r:id="rId55"/>
    <p:sldId id="318" r:id="rId56"/>
    <p:sldId id="319" r:id="rId57"/>
    <p:sldId id="320" r:id="rId58"/>
    <p:sldId id="281" r:id="rId59"/>
    <p:sldId id="282" r:id="rId6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tserrat Guevara Rubio" initials="MG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35" autoAdjust="0"/>
    <p:restoredTop sz="94660"/>
  </p:normalViewPr>
  <p:slideViewPr>
    <p:cSldViewPr snapToGrid="0" snapToObjects="1" showGuides="1">
      <p:cViewPr>
        <p:scale>
          <a:sx n="116" d="100"/>
          <a:sy n="116" d="100"/>
        </p:scale>
        <p:origin x="624" y="-72"/>
      </p:cViewPr>
      <p:guideLst>
        <p:guide orient="horz" pos="717"/>
        <p:guide pos="5506"/>
        <p:guide pos="1134"/>
        <p:guide pos="858"/>
        <p:guide pos="318"/>
        <p:guide pos="43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46" d="100"/>
          <a:sy n="146" d="100"/>
        </p:scale>
        <p:origin x="-29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DC1CA-8AB9-E44D-AF31-692DE51039C9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08148-7B8B-5E42-A762-8AB8A2800F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83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423B7-4D65-4909-94DE-A7C757EDA545}" type="slidenum">
              <a:rPr lang="es-ES"/>
              <a:pPr/>
              <a:t>2</a:t>
            </a:fld>
            <a:endParaRPr lang="es-E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13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14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A34FE-A402-4A2D-B02F-E0B43E182832}" type="slidenum">
              <a:rPr lang="es-ES"/>
              <a:pPr/>
              <a:t>16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A34FE-A402-4A2D-B02F-E0B43E182832}" type="slidenum">
              <a:rPr lang="es-ES"/>
              <a:pPr/>
              <a:t>17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19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20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21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22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23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24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3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25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26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27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28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29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30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31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5510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32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5510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33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5846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34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04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</a:t>
            </a:fld>
            <a:endParaRPr lang="es-E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35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5577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36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5577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37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38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39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40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41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42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43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44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62168-3A08-46D4-A422-5C119101B62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45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46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47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48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49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50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51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52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53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54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A34FE-A402-4A2D-B02F-E0B43E182832}" type="slidenum">
              <a:rPr lang="es-ES"/>
              <a:pPr/>
              <a:t>7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55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56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57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EFEC1-4509-42EA-B23D-310F8DF805FE}" type="slidenum">
              <a:rPr lang="es-ES"/>
              <a:pPr/>
              <a:t>58</a:t>
            </a:fld>
            <a:endParaRPr lang="es-E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EFEC1-4509-42EA-B23D-310F8DF805FE}" type="slidenum">
              <a:rPr lang="es-ES"/>
              <a:pPr/>
              <a:t>59</a:t>
            </a:fld>
            <a:endParaRPr lang="es-E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9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D598-06A0-4849-BFBB-283DD0B2AE69}" type="slidenum">
              <a:rPr lang="es-ES"/>
              <a:pPr/>
              <a:t>10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11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12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6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56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7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69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80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66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77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12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76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1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"/>
            <a:ext cx="9142618" cy="685696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0F6C-DE83-7645-A1FE-1DFA5DCC397C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C88C-F8A0-7F4F-8EE5-299CC6F28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2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8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12.png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stacioniitj.jalisco.gob.mx/buscar_archivos.asp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43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_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2" y="980728"/>
            <a:ext cx="5392737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Planeación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_tradnl" sz="1600" b="1" dirty="0" smtClean="0">
                <a:solidFill>
                  <a:srgbClr val="800000"/>
                </a:solidFill>
              </a:rPr>
              <a:t>Planeación, programación y presupuesto </a:t>
            </a:r>
            <a:endParaRPr lang="en-US" sz="1600" dirty="0" smtClean="0">
              <a:solidFill>
                <a:srgbClr val="800000"/>
              </a:solidFill>
            </a:endParaRPr>
          </a:p>
          <a:p>
            <a:r>
              <a:rPr lang="es-ES_tradnl" sz="1600" dirty="0"/>
              <a:t> </a:t>
            </a:r>
            <a:endParaRPr lang="en-US" sz="1600" dirty="0"/>
          </a:p>
          <a:p>
            <a:r>
              <a:rPr lang="es-ES_tradnl" sz="1600" b="1" dirty="0"/>
              <a:t>Matriz de Indicadores para Resultados</a:t>
            </a:r>
            <a:r>
              <a:rPr lang="es-ES_tradnl" sz="1600" dirty="0"/>
              <a:t> 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Síntesis </a:t>
            </a:r>
            <a:r>
              <a:rPr lang="es-ES_tradnl" sz="1600" dirty="0"/>
              <a:t>de 16 componentes de los programas presupuestarios de SEIJAL, COEPO e IITEJ 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Integración </a:t>
            </a:r>
            <a:r>
              <a:rPr lang="es-ES_tradnl" sz="1600" dirty="0"/>
              <a:t>de la Matriz de Indicadores para Resultados del IIEG 2014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Informes </a:t>
            </a:r>
            <a:r>
              <a:rPr lang="es-ES_tradnl" sz="1600" dirty="0"/>
              <a:t>de avance programático trimestral y semestral de indicadores 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Seguimiento </a:t>
            </a:r>
            <a:r>
              <a:rPr lang="es-ES_tradnl" sz="1600" dirty="0"/>
              <a:t>del IIEG en el Sistema de Evaluación del Desempeño del Gobierno del Estado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Proyecto </a:t>
            </a:r>
            <a:r>
              <a:rPr lang="es-ES_tradnl" sz="1600" dirty="0"/>
              <a:t>de Matriz de Indicadores para Resultados </a:t>
            </a:r>
            <a:r>
              <a:rPr lang="es-ES_tradnl" sz="1600" dirty="0" smtClean="0"/>
              <a:t>2015</a:t>
            </a:r>
          </a:p>
          <a:p>
            <a:pPr marL="285750" indent="-285750">
              <a:buFont typeface="Arial"/>
              <a:buChar char="•"/>
            </a:pPr>
            <a:endParaRPr lang="es-ES_tradnl" sz="1600" dirty="0"/>
          </a:p>
          <a:p>
            <a:r>
              <a:rPr lang="es-ES_tradnl" sz="1600" b="1" dirty="0"/>
              <a:t>Indicadores para el Desarrollo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/>
              <a:t>Seguimiento mensual de Indicadores para el Desarrollo en el sistema MIDE Jalisco</a:t>
            </a:r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s-ES" sz="1600" dirty="0"/>
              <a:t>Índice de conectividad de caminos y carreteras</a:t>
            </a:r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s-ES" sz="1600" dirty="0"/>
              <a:t>Índice de Información de Geografía y Medio Ambiente para la Toma de Decisiones</a:t>
            </a:r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s-ES" sz="1600" dirty="0"/>
              <a:t>Emisión de gases para efecto invernadero</a:t>
            </a:r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s-ES" sz="1600" dirty="0"/>
              <a:t>Número de hectáreas afectadas por la </a:t>
            </a:r>
            <a:r>
              <a:rPr lang="es-ES" sz="1600" dirty="0" smtClean="0"/>
              <a:t>sequía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PLANEACIÓN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1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8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_tradnl" sz="1600" b="1" dirty="0" smtClean="0">
                <a:solidFill>
                  <a:srgbClr val="800000"/>
                </a:solidFill>
              </a:rPr>
              <a:t>Documentos institucionales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Matriz </a:t>
            </a:r>
            <a:r>
              <a:rPr lang="es-ES_tradnl" sz="1600" dirty="0"/>
              <a:t>de Alineamiento Normativo del IIEG (instrumentos jurídicos, administrativos y de planeación)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/>
              <a:t>Elaboración de 3 manuales de SEIJAL e IIT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/>
              <a:t>Formulación del Plan Institucional 2014-2018</a:t>
            </a:r>
            <a:endParaRPr lang="en-US" sz="1600" dirty="0"/>
          </a:p>
          <a:p>
            <a:r>
              <a:rPr lang="es-ES_tradnl" sz="1600" dirty="0"/>
              <a:t> </a:t>
            </a:r>
            <a:endParaRPr lang="es-ES_tradnl" sz="1600" dirty="0" smtClean="0"/>
          </a:p>
          <a:p>
            <a:r>
              <a:rPr lang="es-ES_tradnl" sz="1600" b="1" dirty="0" smtClean="0">
                <a:solidFill>
                  <a:srgbClr val="800000"/>
                </a:solidFill>
              </a:rPr>
              <a:t>Portal de transparencia 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Coordinación </a:t>
            </a:r>
            <a:r>
              <a:rPr lang="es-ES_tradnl" sz="1600" dirty="0"/>
              <a:t>de actualización y adecuaciones a fracciones III, IV, VI b), e), l), y VII de SEIJAL e IIT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/>
              <a:t>Análisis, integración y actualización de fracciones III, IV, VI b), e), l), y VII en el portal del IIEG</a:t>
            </a:r>
            <a:endParaRPr lang="en-US" sz="1600" dirty="0"/>
          </a:p>
          <a:p>
            <a:r>
              <a:rPr lang="es-ES_tradnl" sz="1600" dirty="0"/>
              <a:t> </a:t>
            </a:r>
            <a:endParaRPr lang="en-US" sz="1600" dirty="0"/>
          </a:p>
          <a:p>
            <a:r>
              <a:rPr lang="es-ES_tradnl" sz="1600" b="1" dirty="0"/>
              <a:t> </a:t>
            </a:r>
            <a:r>
              <a:rPr lang="es-ES_tradnl" sz="1600" b="1" dirty="0" smtClean="0">
                <a:solidFill>
                  <a:srgbClr val="800000"/>
                </a:solidFill>
              </a:rPr>
              <a:t>Descripciones de puestos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Elaboración </a:t>
            </a:r>
            <a:r>
              <a:rPr lang="es-ES_tradnl" sz="1600" dirty="0"/>
              <a:t>de 12 perfiles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s-ES_tradnl" sz="1600" dirty="0"/>
              <a:t>Alineamiento normativo de 24 descripciones puestos del IIEG</a:t>
            </a:r>
            <a:endParaRPr lang="en-US" sz="1600" dirty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PLANEACIÓN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1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1138239"/>
            <a:ext cx="673100" cy="673100"/>
          </a:xfrm>
          <a:prstGeom prst="rect">
            <a:avLst/>
          </a:prstGeom>
        </p:spPr>
      </p:pic>
      <p:pic>
        <p:nvPicPr>
          <p:cNvPr id="3" name="Imagen 2" descr="iconos -1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686050"/>
            <a:ext cx="673100" cy="673100"/>
          </a:xfrm>
          <a:prstGeom prst="rect">
            <a:avLst/>
          </a:prstGeom>
        </p:spPr>
      </p:pic>
      <p:pic>
        <p:nvPicPr>
          <p:cNvPr id="6" name="Imagen 5" descr="iconos -1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409575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9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3" y="980728"/>
            <a:ext cx="5186536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Asuntos Jurídicos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1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0225" y="1138238"/>
            <a:ext cx="69405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600" b="1" dirty="0" smtClean="0">
                <a:solidFill>
                  <a:srgbClr val="800000"/>
                </a:solidFill>
              </a:rPr>
              <a:t>Sesiones</a:t>
            </a:r>
          </a:p>
          <a:p>
            <a:pPr lvl="0"/>
            <a:endParaRPr lang="es-MX" sz="1600" b="1" dirty="0" smtClean="0">
              <a:solidFill>
                <a:srgbClr val="800000"/>
              </a:solidFill>
            </a:endParaRPr>
          </a:p>
          <a:p>
            <a:pPr lvl="0"/>
            <a:r>
              <a:rPr lang="es-MX" sz="1600" b="1" dirty="0" smtClean="0"/>
              <a:t>Consejo </a:t>
            </a:r>
            <a:r>
              <a:rPr lang="es-MX" sz="1600" b="1" dirty="0"/>
              <a:t>Directivo </a:t>
            </a:r>
            <a:r>
              <a:rPr lang="es-MX" sz="1600" b="1" dirty="0" smtClean="0"/>
              <a:t>IITEJ (1)</a:t>
            </a:r>
            <a:endParaRPr lang="es-MX" sz="1600" dirty="0"/>
          </a:p>
          <a:p>
            <a:pPr lvl="0"/>
            <a:r>
              <a:rPr lang="es-MX" sz="1600" dirty="0" smtClean="0"/>
              <a:t>• Ordinaria </a:t>
            </a:r>
            <a:r>
              <a:rPr lang="es-MX" sz="1600" dirty="0"/>
              <a:t>del 27 de febrero de 2014.</a:t>
            </a:r>
          </a:p>
          <a:p>
            <a:r>
              <a:rPr lang="es-MX" sz="1600" b="1" dirty="0"/>
              <a:t> </a:t>
            </a:r>
            <a:endParaRPr lang="es-MX" sz="1600" dirty="0"/>
          </a:p>
          <a:p>
            <a:pPr lvl="0"/>
            <a:r>
              <a:rPr lang="es-MX" sz="1600" b="1" dirty="0" smtClean="0">
                <a:solidFill>
                  <a:srgbClr val="000000"/>
                </a:solidFill>
              </a:rPr>
              <a:t>Junta </a:t>
            </a:r>
            <a:r>
              <a:rPr lang="es-MX" sz="1600" b="1" dirty="0">
                <a:solidFill>
                  <a:srgbClr val="000000"/>
                </a:solidFill>
              </a:rPr>
              <a:t>de Gobierno </a:t>
            </a:r>
            <a:r>
              <a:rPr lang="es-MX" sz="1600" b="1" dirty="0" smtClean="0">
                <a:solidFill>
                  <a:srgbClr val="000000"/>
                </a:solidFill>
              </a:rPr>
              <a:t>IIEG (3)</a:t>
            </a:r>
            <a:r>
              <a:rPr lang="es-MX" sz="1600" dirty="0">
                <a:solidFill>
                  <a:srgbClr val="000000"/>
                </a:solidFill>
              </a:rPr>
              <a:t> </a:t>
            </a:r>
            <a:endParaRPr lang="es-MX" sz="1600" dirty="0" smtClean="0">
              <a:solidFill>
                <a:srgbClr val="000000"/>
              </a:solidFill>
            </a:endParaRPr>
          </a:p>
          <a:p>
            <a:pPr lvl="0"/>
            <a:r>
              <a:rPr lang="es-MX" sz="1600" dirty="0" smtClean="0"/>
              <a:t>• </a:t>
            </a:r>
            <a:r>
              <a:rPr lang="es-MX" sz="1600" dirty="0"/>
              <a:t>Instalación de la Junta de Gobierno del 11 de marzo del 2014. </a:t>
            </a:r>
            <a:endParaRPr lang="es-MX" sz="1600" dirty="0" smtClean="0"/>
          </a:p>
          <a:p>
            <a:pPr lvl="0"/>
            <a:r>
              <a:rPr lang="es-MX" sz="1600" dirty="0" smtClean="0"/>
              <a:t>• </a:t>
            </a:r>
            <a:r>
              <a:rPr lang="es-MX" sz="1600" dirty="0"/>
              <a:t>Ordinaria del 14 de agosto del 2014</a:t>
            </a:r>
            <a:r>
              <a:rPr lang="es-MX" sz="1600" dirty="0" smtClean="0"/>
              <a:t>.</a:t>
            </a:r>
          </a:p>
          <a:p>
            <a:pPr lvl="0"/>
            <a:r>
              <a:rPr lang="es-MX" sz="1600" dirty="0"/>
              <a:t>• Extraordinaria del </a:t>
            </a:r>
            <a:r>
              <a:rPr lang="es-MX" sz="1600" dirty="0" smtClean="0"/>
              <a:t>2 </a:t>
            </a:r>
            <a:r>
              <a:rPr lang="es-MX" sz="1600" dirty="0"/>
              <a:t>de julio del 2014.</a:t>
            </a:r>
          </a:p>
          <a:p>
            <a:r>
              <a:rPr lang="es-MX" sz="1600" b="1" dirty="0"/>
              <a:t> </a:t>
            </a:r>
            <a:endParaRPr lang="es-MX" sz="1600" dirty="0"/>
          </a:p>
          <a:p>
            <a:pPr lvl="0"/>
            <a:r>
              <a:rPr lang="es-MX" sz="1600" b="1" dirty="0" smtClean="0">
                <a:solidFill>
                  <a:srgbClr val="000000"/>
                </a:solidFill>
              </a:rPr>
              <a:t>Comité </a:t>
            </a:r>
            <a:r>
              <a:rPr lang="es-MX" sz="1600" b="1" dirty="0">
                <a:solidFill>
                  <a:srgbClr val="000000"/>
                </a:solidFill>
              </a:rPr>
              <a:t>de Clasificación de Información del </a:t>
            </a:r>
            <a:r>
              <a:rPr lang="es-MX" sz="1600" b="1" dirty="0" smtClean="0">
                <a:solidFill>
                  <a:srgbClr val="000000"/>
                </a:solidFill>
              </a:rPr>
              <a:t>IIEG (4)</a:t>
            </a:r>
          </a:p>
          <a:p>
            <a:pPr lvl="0"/>
            <a:r>
              <a:rPr lang="es-MX" sz="1600" dirty="0" smtClean="0"/>
              <a:t>• Instalación </a:t>
            </a:r>
            <a:r>
              <a:rPr lang="es-MX" sz="1600" dirty="0"/>
              <a:t>del Comité de Clasificación el 7</a:t>
            </a:r>
            <a:r>
              <a:rPr lang="es-MX" sz="1600" dirty="0" smtClean="0"/>
              <a:t> </a:t>
            </a:r>
            <a:r>
              <a:rPr lang="es-MX" sz="1600" dirty="0"/>
              <a:t>de mayo del 2014</a:t>
            </a:r>
            <a:r>
              <a:rPr lang="es-MX" sz="1600" dirty="0" smtClean="0"/>
              <a:t>.</a:t>
            </a:r>
          </a:p>
          <a:p>
            <a:pPr lvl="0"/>
            <a:r>
              <a:rPr lang="es-MX" sz="1600" dirty="0"/>
              <a:t>• Ordinaria del 16 de junio del 2014</a:t>
            </a:r>
            <a:r>
              <a:rPr lang="es-MX" sz="1600" dirty="0" smtClean="0"/>
              <a:t>.</a:t>
            </a:r>
          </a:p>
          <a:p>
            <a:pPr lvl="0"/>
            <a:r>
              <a:rPr lang="es-MX" sz="1600" dirty="0"/>
              <a:t>• Ordinaria del 11 de julio del 2014</a:t>
            </a:r>
            <a:r>
              <a:rPr lang="es-MX" sz="1600" dirty="0" smtClean="0"/>
              <a:t>.</a:t>
            </a:r>
          </a:p>
          <a:p>
            <a:pPr lvl="0"/>
            <a:r>
              <a:rPr lang="es-MX" sz="1600" dirty="0"/>
              <a:t>• </a:t>
            </a:r>
            <a:r>
              <a:rPr lang="es-MX" sz="1600" dirty="0" smtClean="0"/>
              <a:t>Ordinaria </a:t>
            </a:r>
            <a:r>
              <a:rPr lang="es-MX" sz="1600" dirty="0"/>
              <a:t>del </a:t>
            </a:r>
            <a:r>
              <a:rPr lang="es-MX" sz="1600" dirty="0" smtClean="0"/>
              <a:t>8 </a:t>
            </a:r>
            <a:r>
              <a:rPr lang="es-MX" sz="1600" dirty="0"/>
              <a:t>de agosto del 2014.</a:t>
            </a:r>
          </a:p>
          <a:p>
            <a:r>
              <a:rPr lang="es-MX" sz="1600" dirty="0"/>
              <a:t> </a:t>
            </a:r>
          </a:p>
          <a:p>
            <a:pPr lvl="0"/>
            <a:r>
              <a:rPr lang="es-MX" sz="1600" b="1" dirty="0" smtClean="0">
                <a:solidFill>
                  <a:srgbClr val="000000"/>
                </a:solidFill>
              </a:rPr>
              <a:t>Consejo </a:t>
            </a:r>
            <a:r>
              <a:rPr lang="es-MX" sz="1600" b="1" dirty="0">
                <a:solidFill>
                  <a:srgbClr val="000000"/>
                </a:solidFill>
              </a:rPr>
              <a:t>Técnico Catastral del Estado de </a:t>
            </a:r>
            <a:r>
              <a:rPr lang="es-MX" sz="1600" b="1" dirty="0" smtClean="0">
                <a:solidFill>
                  <a:srgbClr val="000000"/>
                </a:solidFill>
              </a:rPr>
              <a:t>Jalisco</a:t>
            </a:r>
            <a:r>
              <a:rPr lang="es-MX" sz="1600" dirty="0" smtClean="0">
                <a:solidFill>
                  <a:srgbClr val="000000"/>
                </a:solidFill>
              </a:rPr>
              <a:t> (5) </a:t>
            </a:r>
            <a:endParaRPr lang="es-MX" sz="1600" dirty="0">
              <a:solidFill>
                <a:srgbClr val="000000"/>
              </a:solidFill>
            </a:endParaRPr>
          </a:p>
        </p:txBody>
      </p:sp>
      <p:pic>
        <p:nvPicPr>
          <p:cNvPr id="7" name="Imagen 6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8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DE ASUNTOS JURÍDICOS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1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9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1471" y="1420364"/>
            <a:ext cx="7866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50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MX" sz="1600" b="1" dirty="0">
                <a:solidFill>
                  <a:srgbClr val="800000"/>
                </a:solidFill>
                <a:cs typeface="Arial" pitchFamily="34" charset="0"/>
              </a:rPr>
              <a:t>Proyectos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es-MX" sz="1600" dirty="0" smtClean="0">
                <a:ea typeface="Times New Roman"/>
              </a:rPr>
              <a:t>Creación </a:t>
            </a:r>
            <a:r>
              <a:rPr lang="es-MX" sz="1600" dirty="0">
                <a:ea typeface="Times New Roman"/>
              </a:rPr>
              <a:t>de Reglamento de la Ley Orgánica del IIEG</a:t>
            </a:r>
            <a:r>
              <a:rPr lang="es-MX" sz="1600" dirty="0" smtClean="0"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es-MX" sz="1600" dirty="0" smtClean="0">
                <a:ea typeface="Times New Roman"/>
              </a:rPr>
              <a:t>Creación </a:t>
            </a:r>
            <a:r>
              <a:rPr lang="es-MX" sz="1600" dirty="0">
                <a:ea typeface="Times New Roman"/>
              </a:rPr>
              <a:t>de Estatuto Orgánico del IIEG</a:t>
            </a:r>
            <a:r>
              <a:rPr lang="es-MX" sz="1600" dirty="0" smtClean="0"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es-MX" sz="1600" dirty="0" smtClean="0">
                <a:ea typeface="Times New Roman"/>
              </a:rPr>
              <a:t>Creación </a:t>
            </a:r>
            <a:r>
              <a:rPr lang="es-MX" sz="1600" dirty="0">
                <a:ea typeface="Times New Roman"/>
              </a:rPr>
              <a:t>de Políticas, Bases y Lineamientos para adquisiciones del IIEG</a:t>
            </a:r>
            <a:r>
              <a:rPr lang="es-MX" sz="1600" dirty="0" smtClean="0"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es-MX" sz="1600" dirty="0" smtClean="0">
                <a:ea typeface="Times New Roman"/>
              </a:rPr>
              <a:t>Modificación </a:t>
            </a:r>
            <a:r>
              <a:rPr lang="es-MX" sz="1600" dirty="0">
                <a:ea typeface="Times New Roman"/>
              </a:rPr>
              <a:t>Reglamentaria y Estatutaria para funciones del Comisario Público del IIEG</a:t>
            </a:r>
            <a:r>
              <a:rPr lang="es-MX" sz="1600" dirty="0" smtClean="0"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es-MX" sz="1600" dirty="0" smtClean="0">
                <a:ea typeface="Times New Roman"/>
              </a:rPr>
              <a:t>Elaboración </a:t>
            </a:r>
            <a:r>
              <a:rPr lang="es-MX" sz="1600" dirty="0">
                <a:ea typeface="Times New Roman"/>
              </a:rPr>
              <a:t>de Iniciativa de Ley, para modificar los artículos 3° y 10° de Ley Orgánica del IIEG</a:t>
            </a:r>
            <a:r>
              <a:rPr lang="es-MX" sz="1600" dirty="0" smtClean="0"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es-MX" sz="1600" dirty="0" smtClean="0">
                <a:ea typeface="Times New Roman"/>
              </a:rPr>
              <a:t>Formalización </a:t>
            </a:r>
            <a:r>
              <a:rPr lang="es-MX" sz="1600" dirty="0">
                <a:ea typeface="Times New Roman"/>
              </a:rPr>
              <a:t>de la Comisión Técnica del Consejo Técnico Catastral de Estado de Jalisco</a:t>
            </a:r>
            <a:r>
              <a:rPr lang="es-MX" sz="1600" dirty="0" smtClean="0">
                <a:ea typeface="Times New Roman"/>
              </a:rPr>
              <a:t>.</a:t>
            </a:r>
          </a:p>
          <a:p>
            <a:pPr lvl="0" algn="just">
              <a:spcAft>
                <a:spcPts val="0"/>
              </a:spcAft>
            </a:pPr>
            <a:endParaRPr lang="es-MX" sz="1600" dirty="0" smtClean="0">
              <a:ea typeface="Times New Roman"/>
            </a:endParaRPr>
          </a:p>
          <a:p>
            <a:pPr algn="just"/>
            <a:r>
              <a:rPr lang="es-MX" sz="1600" b="1" dirty="0">
                <a:solidFill>
                  <a:srgbClr val="800000"/>
                </a:solidFill>
                <a:cs typeface="Arial" pitchFamily="34" charset="0"/>
              </a:rPr>
              <a:t>Contratos y Convenios Firmados</a:t>
            </a:r>
          </a:p>
          <a:p>
            <a:pPr indent="-342900" algn="just">
              <a:buFont typeface="Arial" pitchFamily="34" charset="0"/>
              <a:buChar char="•"/>
            </a:pPr>
            <a:r>
              <a:rPr lang="es-MX" sz="1600" dirty="0">
                <a:ea typeface="Calibri"/>
                <a:cs typeface="Times New Roman"/>
              </a:rPr>
              <a:t>Contratos Firmados por IITEJ. 	</a:t>
            </a:r>
            <a:r>
              <a:rPr lang="es-MX" sz="1600" b="1" dirty="0">
                <a:ea typeface="Calibri"/>
                <a:cs typeface="Times New Roman"/>
              </a:rPr>
              <a:t>(10)</a:t>
            </a:r>
          </a:p>
          <a:p>
            <a:pPr indent="-342900" algn="just">
              <a:buFont typeface="Arial" pitchFamily="34" charset="0"/>
              <a:buChar char="•"/>
            </a:pPr>
            <a:r>
              <a:rPr lang="es-MX" sz="1600" dirty="0">
                <a:ea typeface="Calibri"/>
                <a:cs typeface="Times New Roman"/>
              </a:rPr>
              <a:t>Convenios Firmados por IITEJ. 	</a:t>
            </a:r>
            <a:r>
              <a:rPr lang="es-MX" sz="1600" b="1" dirty="0">
                <a:ea typeface="Calibri"/>
                <a:cs typeface="Times New Roman"/>
              </a:rPr>
              <a:t>(7)</a:t>
            </a:r>
          </a:p>
          <a:p>
            <a:pPr indent="-342900" algn="just">
              <a:buFont typeface="Arial" pitchFamily="34" charset="0"/>
              <a:buChar char="•"/>
            </a:pPr>
            <a:r>
              <a:rPr lang="es-MX" sz="1600" dirty="0">
                <a:ea typeface="Calibri"/>
                <a:cs typeface="Times New Roman"/>
              </a:rPr>
              <a:t>Contratos Firmados por IIEG. 	</a:t>
            </a:r>
            <a:r>
              <a:rPr lang="es-MX" sz="1600" b="1" dirty="0">
                <a:ea typeface="Calibri"/>
                <a:cs typeface="Times New Roman"/>
              </a:rPr>
              <a:t>(97)</a:t>
            </a:r>
            <a:r>
              <a:rPr lang="es-MX" sz="1600" dirty="0">
                <a:ea typeface="Calibri"/>
                <a:cs typeface="Times New Roman"/>
              </a:rPr>
              <a:t> </a:t>
            </a:r>
          </a:p>
          <a:p>
            <a:pPr indent="-342900" algn="just">
              <a:buFont typeface="Arial" pitchFamily="34" charset="0"/>
              <a:buChar char="•"/>
            </a:pPr>
            <a:r>
              <a:rPr lang="es-MX" sz="1600" dirty="0">
                <a:ea typeface="Calibri"/>
                <a:cs typeface="Times New Roman"/>
              </a:rPr>
              <a:t>Convenios Firmados por IIEG</a:t>
            </a:r>
            <a:r>
              <a:rPr lang="es-MX" sz="1600" dirty="0">
                <a:latin typeface="Calibri"/>
                <a:ea typeface="Calibri"/>
                <a:cs typeface="Times New Roman"/>
              </a:rPr>
              <a:t>. 	</a:t>
            </a:r>
            <a:r>
              <a:rPr lang="es-MX" sz="1600" b="1" dirty="0">
                <a:latin typeface="Calibri"/>
                <a:ea typeface="Calibri"/>
                <a:cs typeface="Times New Roman"/>
              </a:rPr>
              <a:t>(</a:t>
            </a:r>
            <a:r>
              <a:rPr lang="es-MX" sz="1600" b="1" dirty="0">
                <a:ea typeface="Calibri"/>
                <a:cs typeface="Times New Roman"/>
              </a:rPr>
              <a:t>9) </a:t>
            </a:r>
            <a:endParaRPr lang="es-MX" sz="1600" b="1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Imagen 6" descr="flech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8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DE ASUNTOS JURÍDICOS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  <p:pic>
        <p:nvPicPr>
          <p:cNvPr id="4" name="Imagen 3" descr="iconos -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417830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4667" cy="527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Capacitaciones</a:t>
            </a:r>
            <a:endParaRPr lang="es-MX" sz="1600" b="1" dirty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Aplicación </a:t>
            </a:r>
            <a:r>
              <a:rPr lang="es-MX" sz="1600" b="1" dirty="0"/>
              <a:t>de Norma Técnica para la Clasificación de Delitos del Fuero Común para fines </a:t>
            </a:r>
            <a:r>
              <a:rPr lang="es-MX" sz="1600" b="1" dirty="0" smtClean="0"/>
              <a:t>estadísticos. INEGI</a:t>
            </a:r>
          </a:p>
          <a:p>
            <a:pPr eaLnBrk="0" hangingPunct="0"/>
            <a:r>
              <a:rPr lang="es-MX" sz="1600" dirty="0"/>
              <a:t>2 </a:t>
            </a:r>
            <a:r>
              <a:rPr lang="es-MX" sz="1600" dirty="0" smtClean="0"/>
              <a:t>abogados</a:t>
            </a:r>
          </a:p>
          <a:p>
            <a:pPr eaLnBrk="0" hangingPunct="0"/>
            <a:endParaRPr lang="es-MX" sz="1600" b="1" dirty="0"/>
          </a:p>
          <a:p>
            <a:pPr eaLnBrk="0" hangingPunct="0"/>
            <a:r>
              <a:rPr lang="es-MX" sz="1600" b="1" dirty="0" smtClean="0"/>
              <a:t>Transparencia </a:t>
            </a:r>
            <a:r>
              <a:rPr lang="es-MX" sz="1600" b="1" dirty="0"/>
              <a:t>y Acceso a la </a:t>
            </a:r>
            <a:r>
              <a:rPr lang="es-MX" sz="1600" b="1" dirty="0" smtClean="0"/>
              <a:t>Información.</a:t>
            </a:r>
            <a:r>
              <a:rPr lang="es-MX" sz="1600" dirty="0" smtClean="0"/>
              <a:t> </a:t>
            </a:r>
            <a:r>
              <a:rPr lang="es-MX" sz="1600" b="1" dirty="0"/>
              <a:t>ITEI</a:t>
            </a:r>
            <a:endParaRPr lang="es-MX" sz="1600" b="1" dirty="0" smtClean="0"/>
          </a:p>
          <a:p>
            <a:pPr eaLnBrk="0" hangingPunct="0"/>
            <a:r>
              <a:rPr lang="es-MX" sz="1600" dirty="0"/>
              <a:t>6 </a:t>
            </a:r>
            <a:r>
              <a:rPr lang="es-MX" sz="1600" dirty="0" smtClean="0"/>
              <a:t>abogados</a:t>
            </a:r>
            <a:endParaRPr lang="es-MX" sz="1600" b="1" dirty="0"/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Foro </a:t>
            </a:r>
            <a:r>
              <a:rPr lang="es-MX" sz="1600" b="1" dirty="0"/>
              <a:t>Nacional de Protección de Datos, Transparencia y Derecho a la Información en Instituciones de Asistencia Social </a:t>
            </a:r>
            <a:r>
              <a:rPr lang="es-MX" sz="1600" b="1" dirty="0" smtClean="0"/>
              <a:t>Privada.</a:t>
            </a:r>
          </a:p>
          <a:p>
            <a:pPr eaLnBrk="0" hangingPunct="0"/>
            <a:r>
              <a:rPr lang="es-MX" sz="1600" dirty="0"/>
              <a:t>2 abogados </a:t>
            </a:r>
            <a:endParaRPr lang="es-MX" sz="1600" b="1" dirty="0"/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Estación </a:t>
            </a:r>
            <a:r>
              <a:rPr lang="es-MX" sz="1600" b="1" dirty="0"/>
              <a:t>de Referencia </a:t>
            </a:r>
            <a:r>
              <a:rPr lang="es-MX" sz="1600" b="1" dirty="0" smtClean="0"/>
              <a:t>GNSS</a:t>
            </a:r>
          </a:p>
          <a:p>
            <a:pPr eaLnBrk="0" hangingPunct="0"/>
            <a:r>
              <a:rPr lang="es-MX" sz="1600" dirty="0" smtClean="0"/>
              <a:t>2 abogados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DE ASUNTOS JURÍDICOS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4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3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1"/>
          <p:cNvSpPr txBox="1">
            <a:spLocks noChangeArrowheads="1"/>
          </p:cNvSpPr>
          <p:nvPr/>
        </p:nvSpPr>
        <p:spPr bwMode="auto">
          <a:xfrm>
            <a:off x="1800225" y="1138239"/>
            <a:ext cx="6940550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MX" sz="1600" b="1" dirty="0" smtClean="0"/>
              <a:t>II </a:t>
            </a:r>
            <a:r>
              <a:rPr lang="es-MX" sz="1600" b="1" dirty="0"/>
              <a:t>Conferencia Regional de Datos Abiertos de América Latina y el Caribe” </a:t>
            </a:r>
          </a:p>
          <a:p>
            <a:pPr eaLnBrk="0" hangingPunct="0"/>
            <a:r>
              <a:rPr lang="es-MX" sz="1600" dirty="0"/>
              <a:t>1 abogado </a:t>
            </a:r>
            <a:endParaRPr lang="es-MX" sz="1600" dirty="0" smtClean="0"/>
          </a:p>
          <a:p>
            <a:pPr eaLnBrk="0" hangingPunct="0"/>
            <a:endParaRPr lang="es-MX" sz="1600" b="1" dirty="0" smtClean="0"/>
          </a:p>
          <a:p>
            <a:pPr eaLnBrk="0" hangingPunct="0"/>
            <a:r>
              <a:rPr lang="es-MX" sz="1600" b="1" dirty="0" smtClean="0"/>
              <a:t>Conferencia  </a:t>
            </a:r>
            <a:r>
              <a:rPr lang="es-MX" sz="1600" b="1" dirty="0"/>
              <a:t>“Sujetos en el Procedimiento Oral</a:t>
            </a:r>
            <a:r>
              <a:rPr lang="es-MX" sz="1600" b="1" dirty="0" smtClean="0"/>
              <a:t>”</a:t>
            </a:r>
          </a:p>
          <a:p>
            <a:pPr eaLnBrk="0" hangingPunct="0"/>
            <a:r>
              <a:rPr lang="es-MX" sz="1600" dirty="0"/>
              <a:t>6 abogados </a:t>
            </a:r>
            <a:endParaRPr lang="es-MX" sz="1600" b="1" dirty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DE ASUNTOS JURÍDICOS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6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800225" y="1138239"/>
            <a:ext cx="6940550" cy="499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MX" sz="1600" b="1" dirty="0">
                <a:solidFill>
                  <a:srgbClr val="800000"/>
                </a:solidFill>
                <a:cs typeface="Arial" pitchFamily="34" charset="0"/>
              </a:rPr>
              <a:t>Asesorías Externas</a:t>
            </a:r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Mesa </a:t>
            </a:r>
            <a:r>
              <a:rPr lang="es-MX" sz="1600" b="1" dirty="0"/>
              <a:t>de Trabajo sobre el Polígono de Fragilidad Ambiental de la Cuenca del Ahogado </a:t>
            </a:r>
            <a:endParaRPr lang="es-MX" sz="1600" b="1" dirty="0" smtClean="0"/>
          </a:p>
          <a:p>
            <a:pPr eaLnBrk="0" hangingPunct="0"/>
            <a:r>
              <a:rPr lang="es-MX" sz="1600" dirty="0" smtClean="0"/>
              <a:t>Derivado </a:t>
            </a:r>
            <a:r>
              <a:rPr lang="es-MX" sz="1600" dirty="0"/>
              <a:t>de observaciones realizadas por la CEDHJ.</a:t>
            </a:r>
          </a:p>
          <a:p>
            <a:pPr eaLnBrk="0" hangingPunct="0"/>
            <a:endParaRPr lang="es-MX" sz="1600" dirty="0"/>
          </a:p>
          <a:p>
            <a:pPr eaLnBrk="0" hangingPunct="0"/>
            <a:r>
              <a:rPr lang="es-MX" sz="1600" b="1" dirty="0" smtClean="0"/>
              <a:t>Mesa </a:t>
            </a:r>
            <a:r>
              <a:rPr lang="es-MX" sz="1600" b="1" dirty="0"/>
              <a:t>de Trabajo para resolución de controversia en materia de límites entre los Municipios de Acatlán de Juárez y Zacoalco de </a:t>
            </a:r>
            <a:r>
              <a:rPr lang="es-MX" sz="1600" b="1" dirty="0" smtClean="0"/>
              <a:t>Torres</a:t>
            </a:r>
          </a:p>
          <a:p>
            <a:pPr eaLnBrk="0" hangingPunct="0"/>
            <a:r>
              <a:rPr lang="es-MX" sz="1600" dirty="0" smtClean="0"/>
              <a:t>En </a:t>
            </a:r>
            <a:r>
              <a:rPr lang="es-MX" sz="1600" dirty="0"/>
              <a:t>Materia de Límites.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DE ASUNTOS JURÍDICOS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3" name="Imagen 2" descr="iconos -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9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4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7"/>
            <a:ext cx="6940550" cy="494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MX" sz="1600" b="1" dirty="0">
                <a:solidFill>
                  <a:srgbClr val="800000"/>
                </a:solidFill>
                <a:cs typeface="Arial" pitchFamily="34" charset="0"/>
              </a:rPr>
              <a:t>Unidad de Transparencia</a:t>
            </a:r>
          </a:p>
          <a:p>
            <a:pPr eaLnBrk="0" hangingPunct="0"/>
            <a:endParaRPr lang="es-MX" sz="1600" dirty="0"/>
          </a:p>
          <a:p>
            <a:pPr eaLnBrk="0" hangingPunct="0"/>
            <a:r>
              <a:rPr lang="es-MX" sz="1600" b="1" dirty="0" smtClean="0"/>
              <a:t>Integración </a:t>
            </a:r>
            <a:r>
              <a:rPr lang="es-MX" sz="1600" b="1" dirty="0"/>
              <a:t>de la Información fundamental del IITEJ, SEIJAL y </a:t>
            </a:r>
            <a:r>
              <a:rPr lang="es-MX" sz="1600" b="1" dirty="0" smtClean="0"/>
              <a:t>COEPO</a:t>
            </a:r>
          </a:p>
          <a:p>
            <a:pPr eaLnBrk="0" hangingPunct="0"/>
            <a:r>
              <a:rPr lang="es-MX" sz="1600" dirty="0" smtClean="0"/>
              <a:t>Para </a:t>
            </a:r>
            <a:r>
              <a:rPr lang="es-MX" sz="1600" dirty="0"/>
              <a:t>ser publicada en el nuevo portal del IIEG.</a:t>
            </a:r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SEIJAL.- Solicitudes </a:t>
            </a:r>
            <a:r>
              <a:rPr lang="es-MX" sz="1600" b="1" dirty="0"/>
              <a:t>de información atendidas </a:t>
            </a:r>
            <a:r>
              <a:rPr lang="es-MX" sz="1600" b="1" dirty="0" smtClean="0"/>
              <a:t>(34) </a:t>
            </a:r>
            <a:endParaRPr lang="es-MX" sz="1600" b="1" dirty="0"/>
          </a:p>
          <a:p>
            <a:pPr eaLnBrk="0" hangingPunct="0"/>
            <a:r>
              <a:rPr lang="es-MX" sz="1600" dirty="0" smtClean="0"/>
              <a:t>Por </a:t>
            </a:r>
            <a:r>
              <a:rPr lang="es-MX" sz="1600" dirty="0"/>
              <a:t>la extinta unidad de transparencia del SEIJAL [enero a mayo].</a:t>
            </a:r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IITEJ. Solicitudes </a:t>
            </a:r>
            <a:r>
              <a:rPr lang="es-MX" sz="1600" b="1" dirty="0"/>
              <a:t>de información atendidas </a:t>
            </a:r>
            <a:r>
              <a:rPr lang="es-MX" sz="1600" b="1" dirty="0" smtClean="0"/>
              <a:t>(13)</a:t>
            </a:r>
            <a:endParaRPr lang="es-MX" sz="1600" b="1" dirty="0"/>
          </a:p>
          <a:p>
            <a:pPr eaLnBrk="0" hangingPunct="0"/>
            <a:r>
              <a:rPr lang="es-MX" sz="1600" dirty="0" smtClean="0"/>
              <a:t>Por </a:t>
            </a:r>
            <a:r>
              <a:rPr lang="es-MX" sz="1600" dirty="0"/>
              <a:t>la extinta unidad de transparencia del IITEJ [enero a mayo].</a:t>
            </a:r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IIEG. Solicitudes </a:t>
            </a:r>
            <a:r>
              <a:rPr lang="es-MX" sz="1600" b="1" dirty="0"/>
              <a:t>de información atendidas </a:t>
            </a:r>
            <a:r>
              <a:rPr lang="es-MX" sz="1600" b="1" dirty="0" smtClean="0"/>
              <a:t>(20) </a:t>
            </a:r>
            <a:endParaRPr lang="es-MX" sz="1600" b="1" dirty="0"/>
          </a:p>
          <a:p>
            <a:pPr eaLnBrk="0" hangingPunct="0"/>
            <a:r>
              <a:rPr lang="es-MX" sz="1600" dirty="0" smtClean="0"/>
              <a:t>Por </a:t>
            </a:r>
            <a:r>
              <a:rPr lang="es-MX" sz="1600" dirty="0"/>
              <a:t>la unidad de transparencia del IIEG.</a:t>
            </a:r>
          </a:p>
          <a:p>
            <a:pPr eaLnBrk="0" hangingPunct="0"/>
            <a:endParaRPr lang="es-MX" sz="1600" dirty="0" smtClean="0"/>
          </a:p>
          <a:p>
            <a:pPr eaLnBrk="0" hangingPunct="0"/>
            <a:r>
              <a:rPr lang="es-MX" sz="1600" b="1" dirty="0" smtClean="0"/>
              <a:t>Creación </a:t>
            </a:r>
            <a:r>
              <a:rPr lang="es-MX" sz="1600" b="1" dirty="0"/>
              <a:t>de criterios </a:t>
            </a:r>
            <a:r>
              <a:rPr lang="es-MX" sz="1600" b="1" dirty="0" smtClean="0"/>
              <a:t>generales</a:t>
            </a:r>
            <a:endParaRPr lang="es-MX" sz="1600" b="1" dirty="0"/>
          </a:p>
          <a:p>
            <a:pPr eaLnBrk="0" hangingPunct="0"/>
            <a:r>
              <a:rPr lang="es-MX" sz="1600" dirty="0" smtClean="0"/>
              <a:t>• Clasificación </a:t>
            </a:r>
            <a:r>
              <a:rPr lang="es-MX" sz="1600" dirty="0"/>
              <a:t>de Información Pública</a:t>
            </a:r>
            <a:r>
              <a:rPr lang="es-MX" sz="1600" dirty="0" smtClean="0"/>
              <a:t>;</a:t>
            </a:r>
          </a:p>
          <a:p>
            <a:pPr eaLnBrk="0" hangingPunct="0"/>
            <a:r>
              <a:rPr lang="es-MX" sz="1600" dirty="0" smtClean="0"/>
              <a:t>• Publicación y Actualización Fundamental;</a:t>
            </a:r>
          </a:p>
          <a:p>
            <a:pPr eaLnBrk="0" hangingPunct="0"/>
            <a:r>
              <a:rPr lang="es-MX" sz="1600" dirty="0" smtClean="0"/>
              <a:t>• Protección de Información Confidencial y Reservada.</a:t>
            </a:r>
            <a:endParaRPr lang="es-MX" sz="1600" dirty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DE ASUNTOS JURÍDICOS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84212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2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0 Rectángulo"/>
          <p:cNvSpPr>
            <a:spLocks noChangeArrowheads="1"/>
          </p:cNvSpPr>
          <p:nvPr/>
        </p:nvSpPr>
        <p:spPr bwMode="auto">
          <a:xfrm>
            <a:off x="0" y="2590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ts val="2700"/>
              </a:lnSpc>
            </a:pPr>
            <a:r>
              <a:rPr lang="es-MX" sz="4000" b="1" dirty="0" smtClean="0">
                <a:solidFill>
                  <a:srgbClr val="800000"/>
                </a:solidFill>
                <a:cs typeface="Arial" pitchFamily="34" charset="0"/>
              </a:rPr>
              <a:t>Informe de avances</a:t>
            </a:r>
            <a:endParaRPr lang="es-ES" sz="4000" dirty="0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5123" name="10 Rectángulo"/>
          <p:cNvSpPr>
            <a:spLocks noChangeArrowheads="1"/>
          </p:cNvSpPr>
          <p:nvPr/>
        </p:nvSpPr>
        <p:spPr bwMode="auto">
          <a:xfrm>
            <a:off x="0" y="305435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Octubre 2014</a:t>
            </a:r>
            <a:endParaRPr lang="es-MX" sz="3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0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3" y="980728"/>
            <a:ext cx="5186536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Coordinación del Sistema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1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4" y="1138238"/>
            <a:ext cx="6940551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Atención a solicitudes IIEG</a:t>
            </a:r>
            <a:endParaRPr lang="es-ES" sz="1600" dirty="0" smtClean="0">
              <a:solidFill>
                <a:srgbClr val="FF0000"/>
              </a:solidFill>
            </a:endParaRPr>
          </a:p>
          <a:p>
            <a:pPr eaLnBrk="0" hangingPunct="0"/>
            <a:endParaRPr lang="es-ES" sz="1600" dirty="0" smtClean="0"/>
          </a:p>
          <a:p>
            <a:pPr eaLnBrk="0" hangingPunct="0"/>
            <a:r>
              <a:rPr lang="es-ES" sz="1600" dirty="0" smtClean="0"/>
              <a:t>• Se han recibido 106 solicitudes de mayo a la fecha</a:t>
            </a:r>
          </a:p>
          <a:p>
            <a:pPr eaLnBrk="0" hangingPunct="0"/>
            <a:r>
              <a:rPr lang="es-ES" sz="1600" dirty="0" smtClean="0"/>
              <a:t>• Se han respondido satisfactoriamente  29 de ellas</a:t>
            </a:r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/>
          </a:p>
        </p:txBody>
      </p:sp>
      <p:graphicFrame>
        <p:nvGraphicFramePr>
          <p:cNvPr id="5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61808"/>
              </p:ext>
            </p:extLst>
          </p:nvPr>
        </p:nvGraphicFramePr>
        <p:xfrm>
          <a:off x="1800223" y="2641600"/>
          <a:ext cx="6940552" cy="2021842"/>
        </p:xfrm>
        <a:graphic>
          <a:graphicData uri="http://schemas.openxmlformats.org/drawingml/2006/table">
            <a:tbl>
              <a:tblPr/>
              <a:tblGrid>
                <a:gridCol w="2147471"/>
                <a:gridCol w="1577745"/>
                <a:gridCol w="1871532"/>
                <a:gridCol w="1343804"/>
              </a:tblGrid>
              <a:tr h="254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Solicitudes IIEG 2014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Mes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Con respuesta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Pendientes</a:t>
                      </a: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Total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6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Mayo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Junio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Julio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Agosto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Septiembre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TOTAL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77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106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Imagen 1" descr="iconos -4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>
                <a:solidFill>
                  <a:srgbClr val="800000"/>
                </a:solidFill>
                <a:cs typeface="Arial"/>
              </a:rPr>
              <a:t>Contratos firmados. </a:t>
            </a:r>
            <a:r>
              <a:rPr lang="es-ES" sz="1600" b="1" dirty="0" smtClean="0">
                <a:solidFill>
                  <a:srgbClr val="800000"/>
                </a:solidFill>
                <a:cs typeface="Arial"/>
              </a:rPr>
              <a:t>IIEG </a:t>
            </a:r>
            <a:r>
              <a:rPr lang="es-ES" sz="1600" b="1" dirty="0" smtClean="0">
                <a:solidFill>
                  <a:srgbClr val="800000"/>
                </a:solidFill>
                <a:latin typeface="Arial"/>
                <a:cs typeface="Arial"/>
              </a:rPr>
              <a:t>(17)</a:t>
            </a:r>
          </a:p>
          <a:p>
            <a:pPr eaLnBrk="0" hangingPunct="0"/>
            <a:r>
              <a:rPr lang="es-ES" sz="1600" dirty="0" smtClean="0">
                <a:solidFill>
                  <a:srgbClr val="000000"/>
                </a:solidFill>
                <a:latin typeface="Arial"/>
                <a:cs typeface="Arial"/>
              </a:rPr>
              <a:t>• Contrato de arrendamiento (1)</a:t>
            </a:r>
          </a:p>
          <a:p>
            <a:pPr eaLnBrk="0" hangingPunct="0"/>
            <a:r>
              <a:rPr lang="es-ES" sz="1600" dirty="0" smtClean="0">
                <a:latin typeface="Arial"/>
                <a:cs typeface="Arial"/>
              </a:rPr>
              <a:t>• Contrato de Prestación de Servicios Profesionales por obra y tiempo determinado (16)</a:t>
            </a:r>
          </a:p>
          <a:p>
            <a:pPr eaLnBrk="0" hangingPunct="0"/>
            <a:endParaRPr lang="es-E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/>
            <a:r>
              <a:rPr lang="es-ES" sz="1600" b="1" dirty="0" smtClean="0">
                <a:solidFill>
                  <a:srgbClr val="800000"/>
                </a:solidFill>
                <a:latin typeface="Arial"/>
                <a:cs typeface="Arial"/>
              </a:rPr>
              <a:t>Convenios de colaboración firmados</a:t>
            </a:r>
            <a:r>
              <a:rPr lang="es-ES" sz="1600" b="1" dirty="0">
                <a:solidFill>
                  <a:srgbClr val="800000"/>
                </a:solidFill>
                <a:cs typeface="Arial"/>
              </a:rPr>
              <a:t>. IIEG </a:t>
            </a:r>
            <a:r>
              <a:rPr lang="es-ES" sz="1600" b="1" dirty="0" smtClean="0">
                <a:solidFill>
                  <a:srgbClr val="800000"/>
                </a:solidFill>
                <a:latin typeface="Arial"/>
                <a:cs typeface="Arial"/>
              </a:rPr>
              <a:t>(5)</a:t>
            </a:r>
            <a:endParaRPr lang="es-ES" sz="1600" b="1" dirty="0">
              <a:solidFill>
                <a:srgbClr val="800000"/>
              </a:solidFill>
              <a:latin typeface="Arial"/>
              <a:cs typeface="Arial"/>
            </a:endParaRPr>
          </a:p>
          <a:p>
            <a:pPr eaLnBrk="0" hangingPunct="0"/>
            <a:r>
              <a:rPr lang="es-ES" sz="1600" dirty="0" smtClean="0">
                <a:latin typeface="Arial"/>
                <a:cs typeface="Arial"/>
              </a:rPr>
              <a:t>• Sistema </a:t>
            </a:r>
            <a:r>
              <a:rPr lang="es-ES" sz="1600" dirty="0">
                <a:latin typeface="Arial"/>
                <a:cs typeface="Arial"/>
              </a:rPr>
              <a:t>de Información “SI” </a:t>
            </a:r>
            <a:r>
              <a:rPr lang="es-ES" sz="1600" dirty="0" smtClean="0">
                <a:latin typeface="Arial"/>
                <a:cs typeface="Arial"/>
              </a:rPr>
              <a:t>(SEDECO)</a:t>
            </a:r>
          </a:p>
          <a:p>
            <a:pPr eaLnBrk="0" hangingPunct="0"/>
            <a:r>
              <a:rPr lang="es-ES" sz="1600" dirty="0" smtClean="0">
                <a:latin typeface="Arial"/>
                <a:cs typeface="Arial"/>
              </a:rPr>
              <a:t>• Sistema </a:t>
            </a:r>
            <a:r>
              <a:rPr lang="es-ES" sz="1600" dirty="0">
                <a:latin typeface="Arial"/>
                <a:cs typeface="Arial"/>
              </a:rPr>
              <a:t>de Información y Monitoreo de Sectores Estratégicos (SIMSE</a:t>
            </a:r>
            <a:r>
              <a:rPr lang="es-ES" sz="1600" dirty="0" smtClean="0">
                <a:latin typeface="Arial"/>
                <a:cs typeface="Arial"/>
              </a:rPr>
              <a:t>) (SEDECO)</a:t>
            </a:r>
          </a:p>
          <a:p>
            <a:pPr eaLnBrk="0" hangingPunct="0"/>
            <a:r>
              <a:rPr lang="es-ES" sz="1600" dirty="0" smtClean="0">
                <a:latin typeface="Arial"/>
                <a:cs typeface="Arial"/>
              </a:rPr>
              <a:t>• Plataforma </a:t>
            </a:r>
            <a:r>
              <a:rPr lang="es-ES" sz="1600" dirty="0">
                <a:latin typeface="Arial"/>
                <a:cs typeface="Arial"/>
              </a:rPr>
              <a:t>de Inteligencia Comercial de Empresas IMMEX. (SEDECO)</a:t>
            </a:r>
          </a:p>
          <a:p>
            <a:pPr eaLnBrk="0" hangingPunct="0"/>
            <a:r>
              <a:rPr lang="es-ES" sz="1600" dirty="0" smtClean="0">
                <a:latin typeface="Arial"/>
                <a:cs typeface="Arial"/>
              </a:rPr>
              <a:t>• </a:t>
            </a:r>
            <a:r>
              <a:rPr lang="es-ES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Convenio para la renovación del </a:t>
            </a:r>
            <a:r>
              <a:rPr lang="es-E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CEIEG. </a:t>
            </a:r>
            <a:r>
              <a:rPr lang="es-ES" sz="1600" dirty="0" smtClean="0">
                <a:latin typeface="Arial"/>
                <a:cs typeface="Arial"/>
              </a:rPr>
              <a:t>LSNIEG. (INEGI)</a:t>
            </a:r>
          </a:p>
          <a:p>
            <a:pPr eaLnBrk="0" hangingPunct="0"/>
            <a:r>
              <a:rPr lang="es-ES" sz="1600" dirty="0" smtClean="0">
                <a:latin typeface="Arial"/>
                <a:cs typeface="Arial"/>
              </a:rPr>
              <a:t>• </a:t>
            </a:r>
            <a:r>
              <a:rPr lang="es-E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Aplicación </a:t>
            </a:r>
            <a:r>
              <a:rPr lang="es-ES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de los recursos presupuestarios</a:t>
            </a:r>
            <a:r>
              <a:rPr lang="es-ES" sz="1600" dirty="0" smtClean="0">
                <a:latin typeface="Arial"/>
                <a:cs typeface="Arial"/>
              </a:rPr>
              <a:t> (SEPAF)</a:t>
            </a:r>
            <a:endParaRPr lang="es-E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/>
            <a:endParaRPr lang="es-MX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eaLnBrk="0" hangingPunct="0"/>
            <a:endParaRPr lang="en-US" sz="1600" dirty="0" smtClean="0">
              <a:latin typeface="Arial"/>
              <a:cs typeface="Arial"/>
            </a:endParaRPr>
          </a:p>
          <a:p>
            <a:pPr eaLnBrk="0" hangingPunct="0"/>
            <a:endParaRPr lang="es-ES" sz="1600" dirty="0" smtClean="0">
              <a:latin typeface="Arial"/>
              <a:cs typeface="Arial"/>
            </a:endParaRPr>
          </a:p>
          <a:p>
            <a:pPr eaLnBrk="0" hangingPunct="0"/>
            <a:endParaRPr lang="es-ES" sz="1600" dirty="0" smtClean="0">
              <a:latin typeface="Arial"/>
              <a:cs typeface="Arial"/>
            </a:endParaRPr>
          </a:p>
          <a:p>
            <a:pPr eaLnBrk="0" hangingPunct="0"/>
            <a:endParaRPr lang="en-US" sz="1600" dirty="0">
              <a:latin typeface="Arial"/>
              <a:cs typeface="Arial"/>
            </a:endParaRPr>
          </a:p>
          <a:p>
            <a:pPr eaLnBrk="0" hangingPunct="0"/>
            <a:endParaRPr lang="en-US" sz="1600" dirty="0">
              <a:latin typeface="Arial"/>
              <a:cs typeface="Arial"/>
            </a:endParaRPr>
          </a:p>
        </p:txBody>
      </p:sp>
      <p:pic>
        <p:nvPicPr>
          <p:cNvPr id="2" name="Imagen 1" descr="iconos -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  <p:pic>
        <p:nvPicPr>
          <p:cNvPr id="3" name="Imagen 2" descr="iconos -4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2438400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Atención a Municipios</a:t>
            </a:r>
          </a:p>
          <a:p>
            <a:pPr eaLnBrk="0" hangingPunct="0"/>
            <a:endParaRPr lang="es-ES" sz="1600" b="1" dirty="0" smtClean="0">
              <a:latin typeface="Arial"/>
              <a:cs typeface="Arial"/>
            </a:endParaRPr>
          </a:p>
          <a:p>
            <a:pPr eaLnBrk="0" hangingPunct="0"/>
            <a:r>
              <a:rPr lang="es-ES" sz="1600" b="1" dirty="0" smtClean="0">
                <a:latin typeface="Arial"/>
                <a:cs typeface="Arial"/>
              </a:rPr>
              <a:t>Convenios con municipios</a:t>
            </a:r>
            <a:endParaRPr lang="es-ES" sz="1600" b="1" dirty="0">
              <a:latin typeface="Arial"/>
              <a:cs typeface="Arial"/>
            </a:endParaRPr>
          </a:p>
          <a:p>
            <a:pPr eaLnBrk="0" hangingPunct="0"/>
            <a:r>
              <a:rPr lang="es-ES" sz="1600" dirty="0" smtClean="0"/>
              <a:t>Firmas </a:t>
            </a:r>
            <a:r>
              <a:rPr lang="es-ES" sz="1600" dirty="0"/>
              <a:t>de convenios con los </a:t>
            </a:r>
            <a:r>
              <a:rPr lang="es-ES" sz="1600" dirty="0" smtClean="0"/>
              <a:t>municipios como SEIJAL al mes de abril</a:t>
            </a:r>
            <a:endParaRPr lang="es-ES" sz="1600" dirty="0"/>
          </a:p>
          <a:p>
            <a:pPr eaLnBrk="0" hangingPunct="0"/>
            <a:endParaRPr lang="es-MX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eaLnBrk="0" hangingPunct="0"/>
            <a:endParaRPr lang="en-US" sz="1600" dirty="0" smtClean="0">
              <a:latin typeface="Arial"/>
              <a:cs typeface="Arial"/>
            </a:endParaRPr>
          </a:p>
          <a:p>
            <a:pPr eaLnBrk="0" hangingPunct="0"/>
            <a:endParaRPr lang="es-ES" sz="1600" dirty="0" smtClean="0">
              <a:latin typeface="Arial"/>
              <a:cs typeface="Arial"/>
            </a:endParaRPr>
          </a:p>
          <a:p>
            <a:pPr eaLnBrk="0" hangingPunct="0"/>
            <a:endParaRPr lang="es-ES" sz="1600" dirty="0" smtClean="0">
              <a:latin typeface="Arial"/>
              <a:cs typeface="Arial"/>
            </a:endParaRPr>
          </a:p>
          <a:p>
            <a:pPr eaLnBrk="0" hangingPunct="0"/>
            <a:endParaRPr lang="en-US" sz="1600" dirty="0">
              <a:latin typeface="Arial"/>
              <a:cs typeface="Arial"/>
            </a:endParaRPr>
          </a:p>
          <a:p>
            <a:endParaRPr lang="es-ES" sz="1600" b="1" dirty="0" smtClean="0"/>
          </a:p>
          <a:p>
            <a:r>
              <a:rPr lang="es-ES" sz="1600" b="1" dirty="0"/>
              <a:t>Lagos de </a:t>
            </a:r>
            <a:r>
              <a:rPr lang="es-ES" sz="1600" b="1" dirty="0" smtClean="0"/>
              <a:t>Moreno. Atención </a:t>
            </a:r>
            <a:r>
              <a:rPr lang="es-ES" sz="1600" b="1" dirty="0"/>
              <a:t>a Comité  Regional </a:t>
            </a:r>
            <a:r>
              <a:rPr lang="es-ES" sz="1600" b="1" dirty="0" err="1"/>
              <a:t>UTEA´s</a:t>
            </a:r>
            <a:r>
              <a:rPr lang="es-ES" sz="1600" b="1" dirty="0" smtClean="0"/>
              <a:t>.</a:t>
            </a:r>
          </a:p>
          <a:p>
            <a:r>
              <a:rPr lang="es-ES" sz="1600" dirty="0" smtClean="0"/>
              <a:t>Región Altos Norte</a:t>
            </a:r>
          </a:p>
          <a:p>
            <a:endParaRPr lang="es-ES" sz="1600" dirty="0">
              <a:latin typeface="Arial"/>
              <a:cs typeface="Arial"/>
            </a:endParaRPr>
          </a:p>
          <a:p>
            <a:r>
              <a:rPr lang="es-ES" sz="1600" b="1" dirty="0" err="1"/>
              <a:t>Pihuamo</a:t>
            </a:r>
            <a:r>
              <a:rPr lang="es-ES" sz="1600" b="1" dirty="0"/>
              <a:t>. Atención Al Consejo de Administración Del SIMAR</a:t>
            </a:r>
          </a:p>
          <a:p>
            <a:r>
              <a:rPr lang="es-ES" sz="1600" dirty="0"/>
              <a:t>Sexta sesión ordinaria del Consejo de Administración del SIMAR Sur-Sureste.</a:t>
            </a:r>
          </a:p>
          <a:p>
            <a:endParaRPr lang="es-ES" sz="1600" dirty="0"/>
          </a:p>
          <a:p>
            <a:r>
              <a:rPr lang="es-ES" sz="1600" b="1" dirty="0"/>
              <a:t>Teocaltiche. Solicitudes especiales.</a:t>
            </a:r>
          </a:p>
          <a:p>
            <a:r>
              <a:rPr lang="es-ES" sz="1600" dirty="0"/>
              <a:t>Ubicar y geo-referenciar un posible volcán en la localidad de El </a:t>
            </a:r>
            <a:r>
              <a:rPr lang="es-ES" sz="1600" dirty="0" smtClean="0"/>
              <a:t>Rosario</a:t>
            </a:r>
            <a:endParaRPr lang="es-ES" sz="16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800225" y="2310433"/>
            <a:ext cx="6965230" cy="105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/>
          <a:lstStyle/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Puerto Vallarta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Santa María de los Ángeles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Colotlán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Huejucar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Totatiche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San Martin de Bolaños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smtClean="0"/>
              <a:t>Mezquitic</a:t>
            </a:r>
            <a:endParaRPr lang="es-ES" sz="1600" dirty="0"/>
          </a:p>
          <a:p>
            <a:pPr lvl="1">
              <a:buFont typeface="Arial" pitchFamily="34" charset="0"/>
              <a:buChar char="•"/>
            </a:pPr>
            <a:endParaRPr lang="es-ES" sz="1600" dirty="0" smtClean="0"/>
          </a:p>
        </p:txBody>
      </p:sp>
      <p:pic>
        <p:nvPicPr>
          <p:cNvPr id="2" name="Imagen 1" descr="iconos -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7862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4" y="1138238"/>
            <a:ext cx="6946901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Atención a Universidades</a:t>
            </a:r>
          </a:p>
          <a:p>
            <a:pPr eaLnBrk="0" hangingPunct="0"/>
            <a:r>
              <a:rPr lang="es-MX" sz="1600" b="1" dirty="0"/>
              <a:t>U de G</a:t>
            </a:r>
            <a:r>
              <a:rPr lang="es-MX" sz="1600" b="1" dirty="0" smtClean="0"/>
              <a:t>. CUCEA. </a:t>
            </a:r>
            <a:r>
              <a:rPr lang="es-MX" sz="1600" dirty="0"/>
              <a:t>(2 sesiones)</a:t>
            </a:r>
            <a:endParaRPr lang="es-MX" sz="1600" b="1" dirty="0" smtClean="0"/>
          </a:p>
          <a:p>
            <a:pPr eaLnBrk="0" hangingPunct="0"/>
            <a:r>
              <a:rPr lang="es-MX" sz="1600" dirty="0" smtClean="0"/>
              <a:t>Capacitación en Inteligencia de Negocios, Comercio Exterior y Empleo. </a:t>
            </a:r>
          </a:p>
          <a:p>
            <a:pPr eaLnBrk="0" hangingPunct="0"/>
            <a:endParaRPr lang="es-MX" sz="1600" dirty="0" smtClean="0"/>
          </a:p>
          <a:p>
            <a:pPr eaLnBrk="0" hangingPunct="0"/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Capacitaciones</a:t>
            </a:r>
          </a:p>
          <a:p>
            <a:pPr eaLnBrk="0" hangingPunct="0"/>
            <a:r>
              <a:rPr lang="es-ES_tradnl" sz="1600" dirty="0"/>
              <a:t>• </a:t>
            </a:r>
            <a:r>
              <a:rPr lang="es-ES_tradnl" sz="1600" dirty="0" err="1"/>
              <a:t>Cognos</a:t>
            </a:r>
            <a:r>
              <a:rPr lang="es-ES_tradnl" sz="1600" dirty="0"/>
              <a:t> y mapa </a:t>
            </a:r>
            <a:r>
              <a:rPr lang="es-ES_tradnl" sz="1600" dirty="0" smtClean="0"/>
              <a:t>digital. Autlán </a:t>
            </a:r>
            <a:r>
              <a:rPr lang="es-ES_tradnl" sz="1600" dirty="0"/>
              <a:t>y Cihuatlán</a:t>
            </a:r>
            <a:endParaRPr lang="en-US" sz="1600" dirty="0"/>
          </a:p>
          <a:p>
            <a:pPr eaLnBrk="0" hangingPunct="0"/>
            <a:r>
              <a:rPr lang="es-ES_tradnl" sz="1600" dirty="0"/>
              <a:t>• </a:t>
            </a:r>
            <a:r>
              <a:rPr lang="es-MX" sz="1600" dirty="0" smtClean="0"/>
              <a:t>Curso </a:t>
            </a:r>
            <a:r>
              <a:rPr lang="es-MX" sz="1600" dirty="0"/>
              <a:t>Matríz Insumo </a:t>
            </a:r>
            <a:r>
              <a:rPr lang="es-MX" sz="1600" dirty="0" smtClean="0"/>
              <a:t>Producto. SEDECO</a:t>
            </a:r>
            <a:endParaRPr lang="es-MX" sz="1600" dirty="0"/>
          </a:p>
          <a:p>
            <a:pPr eaLnBrk="0" hangingPunct="0"/>
            <a:endParaRPr lang="es-MX" sz="1600" dirty="0" smtClean="0">
              <a:solidFill>
                <a:srgbClr val="FF0000"/>
              </a:solidFill>
            </a:endParaRPr>
          </a:p>
          <a:p>
            <a:pPr eaLnBrk="0" hangingPunct="0"/>
            <a:endParaRPr lang="es-MX" sz="1600" dirty="0">
              <a:solidFill>
                <a:srgbClr val="FF0000"/>
              </a:solidFill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Giras Bienestar</a:t>
            </a:r>
          </a:p>
          <a:p>
            <a:pPr eaLnBrk="0" hangingPunct="0"/>
            <a:r>
              <a:rPr lang="es-ES" sz="1600" dirty="0"/>
              <a:t>Al interior del estado (</a:t>
            </a:r>
            <a:r>
              <a:rPr lang="es-ES" sz="1600" dirty="0">
                <a:solidFill>
                  <a:srgbClr val="800000"/>
                </a:solidFill>
              </a:rPr>
              <a:t>x</a:t>
            </a:r>
            <a:r>
              <a:rPr lang="es-ES" sz="1600" dirty="0"/>
              <a:t>)</a:t>
            </a:r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Giras </a:t>
            </a:r>
            <a:r>
              <a:rPr lang="es-ES" sz="1600" b="1" dirty="0" err="1">
                <a:solidFill>
                  <a:srgbClr val="800000"/>
                </a:solidFill>
                <a:cs typeface="Arial" pitchFamily="34" charset="0"/>
              </a:rPr>
              <a:t>BienEmprende</a:t>
            </a:r>
            <a:endParaRPr lang="es-ES" sz="1600" b="1" dirty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r>
              <a:rPr lang="es-ES" sz="1600" dirty="0"/>
              <a:t>Dentro de la Zona Metropolitana de Guadalajara (</a:t>
            </a:r>
            <a:r>
              <a:rPr lang="es-ES" sz="1600" dirty="0">
                <a:solidFill>
                  <a:srgbClr val="800000"/>
                </a:solidFill>
              </a:rPr>
              <a:t>x</a:t>
            </a:r>
            <a:r>
              <a:rPr lang="es-ES" sz="1600" dirty="0" smtClean="0"/>
              <a:t>)</a:t>
            </a:r>
          </a:p>
          <a:p>
            <a:pPr eaLnBrk="0" hangingPunct="0"/>
            <a:endParaRPr lang="es-ES" sz="1600" dirty="0"/>
          </a:p>
          <a:p>
            <a:pPr eaLnBrk="0" hangingPunct="0"/>
            <a:endParaRPr lang="es-ES" sz="1600" dirty="0"/>
          </a:p>
          <a:p>
            <a:pPr eaLnBrk="0" hangingPunct="0"/>
            <a:endParaRPr lang="en-US" sz="1600" dirty="0"/>
          </a:p>
          <a:p>
            <a:pPr eaLnBrk="0" hangingPunct="0"/>
            <a:endParaRPr lang="en-US" sz="1600" dirty="0"/>
          </a:p>
          <a:p>
            <a:pPr eaLnBrk="0" hangingPunct="0"/>
            <a:endParaRPr lang="es-MX" sz="1600" dirty="0"/>
          </a:p>
        </p:txBody>
      </p:sp>
      <p:pic>
        <p:nvPicPr>
          <p:cNvPr id="2" name="Imagen 1" descr="iconos -4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  <p:pic>
        <p:nvPicPr>
          <p:cNvPr id="3" name="Imagen 2" descr="iconos -4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400300"/>
            <a:ext cx="673100" cy="673100"/>
          </a:xfrm>
          <a:prstGeom prst="rect">
            <a:avLst/>
          </a:prstGeom>
        </p:spPr>
      </p:pic>
      <p:pic>
        <p:nvPicPr>
          <p:cNvPr id="4" name="Imagen 3" descr="iconos -2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3492500"/>
            <a:ext cx="673100" cy="673100"/>
          </a:xfrm>
          <a:prstGeom prst="rect">
            <a:avLst/>
          </a:prstGeom>
        </p:spPr>
      </p:pic>
      <p:pic>
        <p:nvPicPr>
          <p:cNvPr id="10" name="Imagen 9" descr="iconos -2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445770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37474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Proyectos Especiales</a:t>
            </a:r>
          </a:p>
          <a:p>
            <a:pPr>
              <a:buClr>
                <a:srgbClr val="CCCC00"/>
              </a:buClr>
            </a:pPr>
            <a:endParaRPr lang="es-ES" sz="16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MX" sz="1600" b="1" dirty="0" smtClean="0"/>
              <a:t>Inventario del Patrimonio Turístico de Autlán de Navarro</a:t>
            </a:r>
          </a:p>
          <a:p>
            <a:pPr eaLnBrk="0" hangingPunct="0"/>
            <a:r>
              <a:rPr lang="es-MX" sz="1600" dirty="0" smtClean="0"/>
              <a:t>• Ingreso de Proyecto a  Secretaría de Desarrollo Económico</a:t>
            </a:r>
          </a:p>
          <a:p>
            <a:pPr eaLnBrk="0" hangingPunct="0"/>
            <a:r>
              <a:rPr lang="es-MX" sz="1600" dirty="0" smtClean="0"/>
              <a:t>• Ingreso de Proyecto a INADEM</a:t>
            </a:r>
          </a:p>
          <a:p>
            <a:pPr eaLnBrk="0" hangingPunct="0"/>
            <a:endParaRPr lang="es-MX" sz="1600" dirty="0"/>
          </a:p>
        </p:txBody>
      </p:sp>
      <p:pic>
        <p:nvPicPr>
          <p:cNvPr id="2" name="Imagen 1" descr="iconos -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1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828801" y="1138238"/>
            <a:ext cx="6911974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Redes sociales</a:t>
            </a:r>
          </a:p>
          <a:p>
            <a:pPr eaLnBrk="0" hangingPunct="0"/>
            <a:r>
              <a:rPr lang="es-MX" sz="1600" dirty="0" smtClean="0">
                <a:solidFill>
                  <a:srgbClr val="000000"/>
                </a:solidFill>
              </a:rPr>
              <a:t>• Se actualizaron las cuentas SEIJAL, COEPO e IITEJ</a:t>
            </a:r>
          </a:p>
          <a:p>
            <a:pPr eaLnBrk="0" hangingPunct="0"/>
            <a:r>
              <a:rPr lang="es-MX" sz="1600" dirty="0" smtClean="0">
                <a:solidFill>
                  <a:srgbClr val="000000"/>
                </a:solidFill>
              </a:rPr>
              <a:t>• En proceso la estrategia de redireccionamiento a las cuentas del IIEG</a:t>
            </a:r>
          </a:p>
          <a:p>
            <a:pPr eaLnBrk="0" hangingPunct="0"/>
            <a:r>
              <a:rPr lang="es-MX" sz="1600" dirty="0">
                <a:solidFill>
                  <a:srgbClr val="000000"/>
                </a:solidFill>
              </a:rPr>
              <a:t>• </a:t>
            </a:r>
            <a:r>
              <a:rPr lang="es-MX" sz="1600" dirty="0" smtClean="0">
                <a:solidFill>
                  <a:srgbClr val="000000"/>
                </a:solidFill>
              </a:rPr>
              <a:t>565 seguidores en Twitter (IIEG*)</a:t>
            </a:r>
          </a:p>
          <a:p>
            <a:pPr eaLnBrk="0" hangingPunct="0"/>
            <a:r>
              <a:rPr lang="es-MX" sz="1600" dirty="0" smtClean="0">
                <a:solidFill>
                  <a:srgbClr val="000000"/>
                </a:solidFill>
              </a:rPr>
              <a:t>• 407 seguidores en Facebook (IIEG*)</a:t>
            </a:r>
            <a:endParaRPr lang="en-U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n-US" sz="1600" dirty="0"/>
          </a:p>
          <a:p>
            <a:pPr eaLnBrk="0" hangingPunct="0"/>
            <a:endParaRPr lang="en-US" sz="1600" dirty="0"/>
          </a:p>
        </p:txBody>
      </p:sp>
      <p:graphicFrame>
        <p:nvGraphicFramePr>
          <p:cNvPr id="6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71372"/>
              </p:ext>
            </p:extLst>
          </p:nvPr>
        </p:nvGraphicFramePr>
        <p:xfrm>
          <a:off x="1828801" y="2820990"/>
          <a:ext cx="6911974" cy="1106804"/>
        </p:xfrm>
        <a:graphic>
          <a:graphicData uri="http://schemas.openxmlformats.org/drawingml/2006/table">
            <a:tbl>
              <a:tblPr/>
              <a:tblGrid>
                <a:gridCol w="1545780"/>
                <a:gridCol w="1357004"/>
                <a:gridCol w="1318702"/>
                <a:gridCol w="1236625"/>
                <a:gridCol w="1453863"/>
              </a:tblGrid>
              <a:tr h="24955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Seguidores totales a octubre 2014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COEPO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SEIJAL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IITEJ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IIEG*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Twitter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2,483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1,833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878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565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Facebook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3,169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1,030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407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00225" y="5791042"/>
            <a:ext cx="69405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x-none" sz="800" dirty="0" smtClean="0">
                <a:solidFill>
                  <a:srgbClr val="0D0D0D"/>
                </a:solidFill>
                <a:cs typeface="Arial" pitchFamily="34" charset="0"/>
              </a:rPr>
              <a:t>* Marzo a octubre de 2014    ** Enero a marzo de 2014</a:t>
            </a:r>
            <a:endParaRPr lang="en-US" sz="800" dirty="0">
              <a:solidFill>
                <a:srgbClr val="0D0D0D"/>
              </a:solidFill>
            </a:endParaRPr>
          </a:p>
        </p:txBody>
      </p:sp>
      <p:graphicFrame>
        <p:nvGraphicFramePr>
          <p:cNvPr id="10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3395"/>
              </p:ext>
            </p:extLst>
          </p:nvPr>
        </p:nvGraphicFramePr>
        <p:xfrm>
          <a:off x="1800226" y="4134488"/>
          <a:ext cx="6940549" cy="752156"/>
        </p:xfrm>
        <a:graphic>
          <a:graphicData uri="http://schemas.openxmlformats.org/drawingml/2006/table">
            <a:tbl>
              <a:tblPr/>
              <a:tblGrid>
                <a:gridCol w="1552171"/>
                <a:gridCol w="1362614"/>
                <a:gridCol w="1324153"/>
                <a:gridCol w="1241737"/>
                <a:gridCol w="1459874"/>
              </a:tblGrid>
              <a:tr h="24955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Twitter a octubre 2014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COEPO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SEIJAL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IITEJ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IIEG*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860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Tweets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1,742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1,452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1,626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480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72374"/>
              </p:ext>
            </p:extLst>
          </p:nvPr>
        </p:nvGraphicFramePr>
        <p:xfrm>
          <a:off x="1800226" y="5001582"/>
          <a:ext cx="6940549" cy="676908"/>
        </p:xfrm>
        <a:graphic>
          <a:graphicData uri="http://schemas.openxmlformats.org/drawingml/2006/table">
            <a:tbl>
              <a:tblPr/>
              <a:tblGrid>
                <a:gridCol w="1552171"/>
                <a:gridCol w="1362614"/>
                <a:gridCol w="1324153"/>
                <a:gridCol w="1241737"/>
                <a:gridCol w="1459874"/>
              </a:tblGrid>
              <a:tr h="24955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Facebook. Enero a octubre 2014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9145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COEPO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SEIJAL**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IITEJ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IIEG*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3590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Publicaciones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99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385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2" name="Imagen 1" descr="iconos -2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2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err="1" smtClean="0">
                <a:solidFill>
                  <a:srgbClr val="800000"/>
                </a:solidFill>
                <a:cs typeface="Arial" pitchFamily="34" charset="0"/>
              </a:rPr>
              <a:t>Mailing</a:t>
            </a: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.</a:t>
            </a:r>
          </a:p>
          <a:p>
            <a:pPr eaLnBrk="0" hangingPunct="0"/>
            <a:r>
              <a:rPr lang="es-MX" sz="1600" dirty="0" smtClean="0">
                <a:solidFill>
                  <a:srgbClr val="000000"/>
                </a:solidFill>
              </a:rPr>
              <a:t>• Se </a:t>
            </a:r>
            <a:r>
              <a:rPr lang="x-none" sz="1600" dirty="0" smtClean="0">
                <a:solidFill>
                  <a:srgbClr val="000000"/>
                </a:solidFill>
              </a:rPr>
              <a:t>cuenta con una base de datos de 958 usuarios</a:t>
            </a:r>
          </a:p>
          <a:p>
            <a:pPr eaLnBrk="0" hangingPunct="0"/>
            <a:r>
              <a:rPr lang="x-none" sz="1600" dirty="0" smtClean="0">
                <a:solidFill>
                  <a:srgbClr val="000000"/>
                </a:solidFill>
              </a:rPr>
              <a:t>• Se han enviado 9 boletines</a:t>
            </a:r>
          </a:p>
          <a:p>
            <a:pPr eaLnBrk="0" hangingPunct="0"/>
            <a:endParaRPr lang="en-U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n-US" sz="1600" dirty="0"/>
          </a:p>
          <a:p>
            <a:pPr eaLnBrk="0" hangingPunct="0"/>
            <a:endParaRPr lang="en-US" sz="1600" dirty="0"/>
          </a:p>
        </p:txBody>
      </p:sp>
      <p:graphicFrame>
        <p:nvGraphicFramePr>
          <p:cNvPr id="6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25552"/>
              </p:ext>
            </p:extLst>
          </p:nvPr>
        </p:nvGraphicFramePr>
        <p:xfrm>
          <a:off x="1800226" y="2116773"/>
          <a:ext cx="6940549" cy="821054"/>
        </p:xfrm>
        <a:graphic>
          <a:graphicData uri="http://schemas.openxmlformats.org/drawingml/2006/table">
            <a:tbl>
              <a:tblPr/>
              <a:tblGrid>
                <a:gridCol w="1552171"/>
                <a:gridCol w="1362614"/>
                <a:gridCol w="1324153"/>
                <a:gridCol w="1241737"/>
                <a:gridCol w="1459874"/>
              </a:tblGrid>
              <a:tr h="24955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Usuarios totales a octubre 2014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Directorio Oficial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Strategos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Otros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Total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Usuarios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915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958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00224" y="3603348"/>
            <a:ext cx="6946901" cy="53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Revista Strategos</a:t>
            </a:r>
          </a:p>
          <a:p>
            <a:pPr eaLnBrk="0" hangingPunct="0"/>
            <a:r>
              <a:rPr lang="es-MX" sz="1600" dirty="0" smtClean="0">
                <a:solidFill>
                  <a:srgbClr val="000000"/>
                </a:solidFill>
              </a:rPr>
              <a:t>• Se </a:t>
            </a:r>
            <a:r>
              <a:rPr lang="x-none" sz="1600" dirty="0" smtClean="0">
                <a:solidFill>
                  <a:srgbClr val="000000"/>
                </a:solidFill>
              </a:rPr>
              <a:t>han publicado 23 notas en el portal de noticias en 2014.</a:t>
            </a:r>
          </a:p>
          <a:p>
            <a:pPr eaLnBrk="0" hangingPunct="0"/>
            <a:endParaRPr lang="en-U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n-US" sz="1600" dirty="0"/>
          </a:p>
          <a:p>
            <a:pPr eaLnBrk="0" hangingPunct="0"/>
            <a:endParaRPr lang="en-US" sz="1600" dirty="0"/>
          </a:p>
        </p:txBody>
      </p:sp>
      <p:graphicFrame>
        <p:nvGraphicFramePr>
          <p:cNvPr id="10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8199"/>
              </p:ext>
            </p:extLst>
          </p:nvPr>
        </p:nvGraphicFramePr>
        <p:xfrm>
          <a:off x="1800223" y="4364704"/>
          <a:ext cx="6940551" cy="756518"/>
        </p:xfrm>
        <a:graphic>
          <a:graphicData uri="http://schemas.openxmlformats.org/drawingml/2006/table">
            <a:tbl>
              <a:tblPr/>
              <a:tblGrid>
                <a:gridCol w="532041"/>
                <a:gridCol w="534261"/>
                <a:gridCol w="807949"/>
                <a:gridCol w="478575"/>
                <a:gridCol w="451071"/>
                <a:gridCol w="654603"/>
                <a:gridCol w="797625"/>
                <a:gridCol w="660104"/>
                <a:gridCol w="599594"/>
                <a:gridCol w="568223"/>
                <a:gridCol w="856505"/>
              </a:tblGrid>
              <a:tr h="23495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Publicaciones en  Strategos 2014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Ene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Feb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Mar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Abr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May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Jun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Jul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Ago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Sep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Oct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Total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66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Imagen 1" descr="iconos -2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4" y="1138238"/>
            <a:ext cx="6940551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Imagen </a:t>
            </a:r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Institucional</a:t>
            </a:r>
          </a:p>
          <a:p>
            <a:pPr eaLnBrk="0" hangingPunct="0"/>
            <a:r>
              <a:rPr lang="es-ES" sz="1600" dirty="0" smtClean="0"/>
              <a:t>Generación</a:t>
            </a:r>
            <a:r>
              <a:rPr lang="es-ES" sz="1600" dirty="0"/>
              <a:t>, gestión y unificación de imagen del nuevo Instituto de Información Estadística y Geográfica.</a:t>
            </a:r>
            <a:endParaRPr lang="en-US" sz="1600" dirty="0"/>
          </a:p>
          <a:p>
            <a:pPr eaLnBrk="0" hangingPunct="0"/>
            <a:endParaRPr lang="es-ES_tradnl" sz="1600" dirty="0"/>
          </a:p>
          <a:p>
            <a:r>
              <a:rPr lang="es-ES_tradnl" sz="1600" b="1" dirty="0">
                <a:solidFill>
                  <a:srgbClr val="800000"/>
                </a:solidFill>
              </a:rPr>
              <a:t>Elaboración de documentos</a:t>
            </a:r>
            <a:endParaRPr lang="es-ES_tradnl" sz="1600" dirty="0">
              <a:solidFill>
                <a:srgbClr val="800000"/>
              </a:solidFill>
            </a:endParaRPr>
          </a:p>
          <a:p>
            <a:r>
              <a:rPr lang="es-ES_tradnl" sz="1600" dirty="0"/>
              <a:t>• Documentos </a:t>
            </a:r>
            <a:r>
              <a:rPr lang="es-ES_tradnl" sz="1600" dirty="0" smtClean="0"/>
              <a:t>institucionales (41 </a:t>
            </a:r>
            <a:r>
              <a:rPr lang="es-ES_tradnl" sz="1600" dirty="0"/>
              <a:t>actualizaciones</a:t>
            </a:r>
            <a:r>
              <a:rPr lang="es-ES_tradnl" sz="1600" dirty="0" smtClean="0"/>
              <a:t>)</a:t>
            </a:r>
            <a:endParaRPr lang="es-ES_tradnl" sz="1600" dirty="0"/>
          </a:p>
          <a:p>
            <a:r>
              <a:rPr lang="es-ES_tradnl" sz="1600" dirty="0" smtClean="0"/>
              <a:t>• Presentaciones (9)</a:t>
            </a:r>
            <a:endParaRPr lang="es-ES_tradnl" sz="1600" dirty="0"/>
          </a:p>
          <a:p>
            <a:endParaRPr lang="en-US" sz="1600" dirty="0" smtClean="0"/>
          </a:p>
          <a:p>
            <a:pPr>
              <a:buClr>
                <a:srgbClr val="CCCC00"/>
              </a:buClr>
            </a:pPr>
            <a:r>
              <a:rPr lang="es-ES_tradnl" sz="1600" b="1" dirty="0">
                <a:solidFill>
                  <a:srgbClr val="800000"/>
                </a:solidFill>
                <a:cs typeface="Arial" pitchFamily="34" charset="0"/>
              </a:rPr>
              <a:t>Actualizaciones Web</a:t>
            </a:r>
          </a:p>
          <a:p>
            <a:pPr eaLnBrk="0" hangingPunct="0"/>
            <a:r>
              <a:rPr lang="es-ES_tradnl" sz="1600" dirty="0" smtClean="0"/>
              <a:t>• Portal IIEG (5)</a:t>
            </a:r>
          </a:p>
          <a:p>
            <a:pPr eaLnBrk="0" hangingPunct="0"/>
            <a:r>
              <a:rPr lang="es-ES_tradnl" sz="1600" dirty="0" smtClean="0"/>
              <a:t>• Sistemas de consulta (5)</a:t>
            </a:r>
          </a:p>
          <a:p>
            <a:pPr eaLnBrk="0" hangingPunct="0"/>
            <a:r>
              <a:rPr lang="es-ES_tradnl" sz="1600" dirty="0"/>
              <a:t>• </a:t>
            </a:r>
            <a:r>
              <a:rPr lang="es-ES_tradnl" sz="1600" dirty="0" smtClean="0"/>
              <a:t>Imagen, campañas y publicaciones para </a:t>
            </a:r>
            <a:r>
              <a:rPr lang="es-ES_tradnl" sz="1600" dirty="0"/>
              <a:t>redes sociales </a:t>
            </a:r>
            <a:r>
              <a:rPr lang="es-ES_tradnl" sz="1600" dirty="0" smtClean="0"/>
              <a:t>(4)</a:t>
            </a:r>
            <a:endParaRPr lang="es-ES_tradnl" sz="1600" dirty="0"/>
          </a:p>
          <a:p>
            <a:pPr eaLnBrk="0" hangingPunct="0"/>
            <a:endParaRPr lang="es-ES_tradnl" sz="1600" dirty="0" smtClean="0"/>
          </a:p>
          <a:p>
            <a:r>
              <a:rPr lang="x-none" sz="1600" b="1" dirty="0" smtClean="0">
                <a:solidFill>
                  <a:srgbClr val="800000"/>
                </a:solidFill>
              </a:rPr>
              <a:t>Apoyo </a:t>
            </a:r>
            <a:r>
              <a:rPr lang="x-none" sz="1600" b="1" dirty="0">
                <a:solidFill>
                  <a:srgbClr val="800000"/>
                </a:solidFill>
              </a:rPr>
              <a:t>a otras dependencias</a:t>
            </a:r>
            <a:endParaRPr lang="en-US" sz="1600" dirty="0">
              <a:solidFill>
                <a:srgbClr val="800000"/>
              </a:solidFill>
            </a:endParaRPr>
          </a:p>
          <a:p>
            <a:r>
              <a:rPr lang="es-ES_tradnl" sz="1600" b="1" dirty="0"/>
              <a:t>SEDECO</a:t>
            </a:r>
            <a:r>
              <a:rPr lang="es-ES_tradnl" sz="1600" dirty="0"/>
              <a:t>. Imagen Jalisco Competitivo</a:t>
            </a:r>
            <a:endParaRPr lang="en-US" sz="1600" dirty="0"/>
          </a:p>
          <a:p>
            <a:r>
              <a:rPr lang="es-ES_tradnl" sz="1600" b="1" dirty="0"/>
              <a:t>GLOSA</a:t>
            </a:r>
            <a:r>
              <a:rPr lang="es-ES_tradnl" sz="1600" dirty="0"/>
              <a:t>. Presentación de logros del Eje Económico</a:t>
            </a:r>
            <a:endParaRPr lang="en-US" sz="1600" dirty="0"/>
          </a:p>
          <a:p>
            <a:pPr eaLnBrk="0" hangingPunct="0"/>
            <a:r>
              <a:rPr lang="es-ES_tradnl" sz="1600" b="1" dirty="0"/>
              <a:t>INEGI</a:t>
            </a:r>
            <a:r>
              <a:rPr lang="es-ES_tradnl" sz="1600" dirty="0"/>
              <a:t>. Campaña electrónica de Censos Económicos</a:t>
            </a:r>
            <a:endParaRPr lang="es-ES_tradnl" sz="1600" dirty="0">
              <a:solidFill>
                <a:srgbClr val="FF0000"/>
              </a:solidFill>
            </a:endParaRPr>
          </a:p>
          <a:p>
            <a:pPr eaLnBrk="0" hangingPunct="0"/>
            <a:endParaRPr lang="es-ES_tradnl" sz="1600" dirty="0"/>
          </a:p>
          <a:p>
            <a:endParaRPr lang="en-US" sz="1600" dirty="0"/>
          </a:p>
          <a:p>
            <a:pPr eaLnBrk="0" hangingPunct="0"/>
            <a:endParaRPr lang="es-MX" sz="1600" dirty="0" smtClean="0">
              <a:solidFill>
                <a:srgbClr val="FF0000"/>
              </a:solidFill>
            </a:endParaRPr>
          </a:p>
          <a:p>
            <a:pPr eaLnBrk="0" hangingPunct="0"/>
            <a:endParaRPr lang="es-MX" sz="1600" dirty="0" smtClean="0">
              <a:solidFill>
                <a:srgbClr val="FF0000"/>
              </a:solidFill>
            </a:endParaRPr>
          </a:p>
          <a:p>
            <a:pPr eaLnBrk="0" hangingPunct="0"/>
            <a:endParaRPr lang="en-U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n-US" sz="1600" dirty="0"/>
          </a:p>
          <a:p>
            <a:pPr eaLnBrk="0" hangingPunct="0"/>
            <a:endParaRPr lang="en-US" sz="1600" dirty="0"/>
          </a:p>
        </p:txBody>
      </p:sp>
      <p:pic>
        <p:nvPicPr>
          <p:cNvPr id="2" name="Imagen 1" descr="iconos -2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  <p:pic>
        <p:nvPicPr>
          <p:cNvPr id="3" name="Imagen 2" descr="iconos -3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2120900"/>
            <a:ext cx="674397" cy="674397"/>
          </a:xfrm>
          <a:prstGeom prst="rect">
            <a:avLst/>
          </a:prstGeom>
        </p:spPr>
      </p:pic>
      <p:pic>
        <p:nvPicPr>
          <p:cNvPr id="4" name="Imagen 3" descr="iconos -4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3130550"/>
            <a:ext cx="674397" cy="674397"/>
          </a:xfrm>
          <a:prstGeom prst="rect">
            <a:avLst/>
          </a:prstGeom>
        </p:spPr>
      </p:pic>
      <p:pic>
        <p:nvPicPr>
          <p:cNvPr id="5" name="Imagen 4" descr="iconos -4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4356100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COORDINACIÓN DEL SISTEMA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x-none" sz="1600" b="1" dirty="0" smtClean="0">
                <a:solidFill>
                  <a:srgbClr val="800000"/>
                </a:solidFill>
              </a:rPr>
              <a:t>Eventos</a:t>
            </a:r>
            <a:endParaRPr lang="en-US" sz="1600" dirty="0">
              <a:solidFill>
                <a:srgbClr val="800000"/>
              </a:solidFill>
            </a:endParaRPr>
          </a:p>
          <a:p>
            <a:r>
              <a:rPr lang="es-ES_tradnl" sz="1600" dirty="0" smtClean="0"/>
              <a:t>• Instalación </a:t>
            </a:r>
            <a:r>
              <a:rPr lang="es-ES_tradnl" sz="1600" dirty="0"/>
              <a:t>Junta de Gobierno del Instituto de Información Estadística y Geográfica, apoyo en logística e imagen</a:t>
            </a:r>
            <a:r>
              <a:rPr lang="es-ES_tradnl" sz="1600" dirty="0" smtClean="0"/>
              <a:t>.</a:t>
            </a:r>
          </a:p>
          <a:p>
            <a:r>
              <a:rPr lang="es-ES_tradnl" sz="1600" dirty="0" smtClean="0"/>
              <a:t>• Imagen para taller “Matriz Insumo Producto”</a:t>
            </a:r>
            <a:endParaRPr lang="en-US" sz="1600" dirty="0"/>
          </a:p>
          <a:p>
            <a:r>
              <a:rPr lang="es-ES_tradnl" sz="1600" dirty="0"/>
              <a:t>  </a:t>
            </a:r>
            <a:endParaRPr lang="es-ES_tradnl" sz="1600" dirty="0" smtClean="0"/>
          </a:p>
          <a:p>
            <a:r>
              <a:rPr lang="x-none" sz="1600" b="1" dirty="0" smtClean="0">
                <a:solidFill>
                  <a:srgbClr val="800000"/>
                </a:solidFill>
              </a:rPr>
              <a:t>Nuevos proyectos</a:t>
            </a:r>
            <a:endParaRPr lang="en-US" sz="1600" dirty="0">
              <a:solidFill>
                <a:srgbClr val="800000"/>
              </a:solidFill>
            </a:endParaRPr>
          </a:p>
          <a:p>
            <a:r>
              <a:rPr lang="es-ES_tradnl" sz="1600" dirty="0"/>
              <a:t>• </a:t>
            </a:r>
            <a:r>
              <a:rPr lang="es-ES_tradnl" sz="1600" dirty="0" smtClean="0"/>
              <a:t>Banco de Imágenes del Estado de Jalisco. Propuesta de imagen y navegación.</a:t>
            </a:r>
          </a:p>
          <a:p>
            <a:r>
              <a:rPr lang="es-ES_tradnl" sz="1600" dirty="0" smtClean="0"/>
              <a:t>• Directorio Exportador Jaltrade. Propuesta de imagen y navegación.</a:t>
            </a:r>
            <a:endParaRPr lang="es-ES_tradnl" sz="1600" dirty="0" smtClean="0">
              <a:solidFill>
                <a:srgbClr val="FF0000"/>
              </a:solidFill>
            </a:endParaRPr>
          </a:p>
          <a:p>
            <a:pPr eaLnBrk="0" hangingPunct="0"/>
            <a:endParaRPr lang="es-ES_tradnl" sz="1600" dirty="0" smtClean="0"/>
          </a:p>
          <a:p>
            <a:pPr eaLnBrk="0" hangingPunct="0"/>
            <a:endParaRPr lang="es-ES_tradnl" sz="1600" dirty="0" smtClean="0"/>
          </a:p>
          <a:p>
            <a:pPr eaLnBrk="0" hangingPunct="0"/>
            <a:endParaRPr lang="es-ES_tradnl" sz="1600" dirty="0" smtClean="0"/>
          </a:p>
          <a:p>
            <a:pPr eaLnBrk="0" hangingPunct="0"/>
            <a:endParaRPr lang="es-ES_tradnl" sz="1600" dirty="0" smtClean="0"/>
          </a:p>
          <a:p>
            <a:pPr eaLnBrk="0" hangingPunct="0"/>
            <a:endParaRPr lang="es-ES_tradnl" sz="1600" dirty="0"/>
          </a:p>
        </p:txBody>
      </p:sp>
      <p:pic>
        <p:nvPicPr>
          <p:cNvPr id="2" name="Imagen 1" descr="iconos -2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  <p:pic>
        <p:nvPicPr>
          <p:cNvPr id="3" name="Imagen 2" descr="iconos -2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48285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3" y="980728"/>
            <a:ext cx="5186536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Unidad Administrativa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4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2" y="980728"/>
            <a:ext cx="5392737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Tecnologías de la Información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7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"/>
            <a:r>
              <a:rPr lang="es-ES" sz="1600" b="1" dirty="0" err="1" smtClean="0">
                <a:solidFill>
                  <a:srgbClr val="800000"/>
                </a:solidFill>
                <a:cs typeface="Arial"/>
              </a:rPr>
              <a:t>Touch</a:t>
            </a:r>
            <a:r>
              <a:rPr lang="es-ES" sz="1600" b="1" dirty="0" smtClean="0">
                <a:solidFill>
                  <a:srgbClr val="800000"/>
                </a:solidFill>
                <a:cs typeface="Arial"/>
              </a:rPr>
              <a:t> </a:t>
            </a:r>
            <a:r>
              <a:rPr lang="es-ES" sz="1600" b="1" dirty="0" err="1" smtClean="0">
                <a:solidFill>
                  <a:srgbClr val="800000"/>
                </a:solidFill>
                <a:cs typeface="Arial"/>
              </a:rPr>
              <a:t>Table</a:t>
            </a:r>
            <a:endParaRPr lang="es-ES" sz="16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628650" lvl="0" indent="-266700" algn="just">
              <a:buFont typeface="Arial"/>
              <a:buChar char="•"/>
            </a:pPr>
            <a:r>
              <a:rPr lang="es-ES" sz="1600" dirty="0" smtClean="0">
                <a:latin typeface="Arial"/>
                <a:cs typeface="Arial"/>
              </a:rPr>
              <a:t> Instalación del Mapa Digital 6 y cartografía digital</a:t>
            </a:r>
          </a:p>
          <a:p>
            <a:pPr marL="628650" lvl="0" indent="-266700" algn="just">
              <a:buFont typeface="Arial"/>
              <a:buChar char="•"/>
            </a:pPr>
            <a:r>
              <a:rPr lang="es-ES" sz="1600" dirty="0" smtClean="0">
                <a:latin typeface="Arial"/>
                <a:cs typeface="Arial"/>
              </a:rPr>
              <a:t> 2 Equipos de Fiscalía y 1 de IIEG</a:t>
            </a:r>
          </a:p>
          <a:p>
            <a:pPr lvl="0" algn="just"/>
            <a:endParaRPr lang="es-ES" sz="1600" dirty="0">
              <a:latin typeface="Arial"/>
              <a:cs typeface="Arial"/>
            </a:endParaRPr>
          </a:p>
          <a:p>
            <a:pPr lvl="0" algn="just"/>
            <a:r>
              <a:rPr lang="es-ES" sz="1600" b="1" dirty="0" smtClean="0">
                <a:solidFill>
                  <a:srgbClr val="800000"/>
                </a:solidFill>
                <a:latin typeface="Arial"/>
                <a:cs typeface="Arial"/>
              </a:rPr>
              <a:t>Actualización de capas en Semadet y Secretaría de Movilidad.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Arial"/>
                <a:cs typeface="Arial"/>
              </a:rPr>
              <a:t>Colonias del IFE </a:t>
            </a:r>
            <a:r>
              <a:rPr lang="es-MX" sz="1600" dirty="0" smtClean="0">
                <a:latin typeface="Arial"/>
                <a:cs typeface="Arial"/>
              </a:rPr>
              <a:t>con datos </a:t>
            </a:r>
            <a:r>
              <a:rPr lang="es-MX" sz="1600" dirty="0">
                <a:latin typeface="Arial"/>
                <a:cs typeface="Arial"/>
              </a:rPr>
              <a:t>INEGI </a:t>
            </a:r>
            <a:r>
              <a:rPr lang="es-MX" sz="1600" dirty="0" smtClean="0">
                <a:latin typeface="Arial"/>
                <a:cs typeface="Arial"/>
              </a:rPr>
              <a:t>2010</a:t>
            </a:r>
            <a:r>
              <a:rPr lang="es-MX" sz="1600" dirty="0">
                <a:latin typeface="Arial"/>
                <a:cs typeface="Arial"/>
              </a:rPr>
              <a:t> 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Principales </a:t>
            </a:r>
            <a:r>
              <a:rPr lang="es-MX" sz="1600" dirty="0">
                <a:latin typeface="Arial"/>
                <a:cs typeface="Arial"/>
              </a:rPr>
              <a:t>avenidas </a:t>
            </a:r>
            <a:r>
              <a:rPr lang="es-MX" sz="1600" dirty="0" smtClean="0">
                <a:latin typeface="Arial"/>
                <a:cs typeface="Arial"/>
              </a:rPr>
              <a:t>AMG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Cartografía </a:t>
            </a:r>
            <a:r>
              <a:rPr lang="es-MX" sz="1600" dirty="0">
                <a:latin typeface="Arial"/>
                <a:cs typeface="Arial"/>
              </a:rPr>
              <a:t>convencional INEGI 1:50,000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DENUE </a:t>
            </a:r>
            <a:r>
              <a:rPr lang="es-MX" sz="1600" dirty="0">
                <a:latin typeface="Arial"/>
                <a:cs typeface="Arial"/>
              </a:rPr>
              <a:t>INEGI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Límites </a:t>
            </a:r>
            <a:r>
              <a:rPr lang="es-MX" sz="1600" dirty="0">
                <a:latin typeface="Arial"/>
                <a:cs typeface="Arial"/>
              </a:rPr>
              <a:t>estatales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Cartografía </a:t>
            </a:r>
            <a:r>
              <a:rPr lang="es-MX" sz="1600" dirty="0">
                <a:latin typeface="Arial"/>
                <a:cs typeface="Arial"/>
              </a:rPr>
              <a:t>Censal Urbana 2010 INEGI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Modelo </a:t>
            </a:r>
            <a:r>
              <a:rPr lang="es-MX" sz="1600" dirty="0">
                <a:latin typeface="Arial"/>
                <a:cs typeface="Arial"/>
              </a:rPr>
              <a:t>Digital de Elevación 1:50,000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Atlas </a:t>
            </a:r>
            <a:r>
              <a:rPr lang="es-MX" sz="1600" dirty="0">
                <a:latin typeface="Arial"/>
                <a:cs typeface="Arial"/>
              </a:rPr>
              <a:t>de Caminos y Carreteras del Estado de Jalisco 2012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Arial"/>
                <a:cs typeface="Arial"/>
              </a:rPr>
              <a:t>Áreas </a:t>
            </a:r>
            <a:r>
              <a:rPr lang="es-MX" sz="1600" dirty="0" smtClean="0">
                <a:latin typeface="Arial"/>
                <a:cs typeface="Arial"/>
              </a:rPr>
              <a:t>Naturales </a:t>
            </a:r>
            <a:r>
              <a:rPr lang="es-MX" sz="1600" dirty="0">
                <a:latin typeface="Arial"/>
                <a:cs typeface="Arial"/>
              </a:rPr>
              <a:t>Protegidas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Humedales</a:t>
            </a:r>
            <a:endParaRPr lang="es-MX" sz="1600" dirty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Arial"/>
                <a:cs typeface="Arial"/>
              </a:rPr>
              <a:t>Uso de </a:t>
            </a:r>
            <a:r>
              <a:rPr lang="es-MX" sz="1600" dirty="0" smtClean="0">
                <a:latin typeface="Arial"/>
                <a:cs typeface="Arial"/>
              </a:rPr>
              <a:t>Suelo </a:t>
            </a:r>
            <a:r>
              <a:rPr lang="es-MX" sz="1600" dirty="0">
                <a:latin typeface="Arial"/>
                <a:cs typeface="Arial"/>
              </a:rPr>
              <a:t>1:250,000 SV </a:t>
            </a:r>
            <a:endParaRPr lang="es-MX" sz="1600" dirty="0" smtClean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/>
                <a:cs typeface="Arial"/>
              </a:rPr>
              <a:t>Inventario </a:t>
            </a:r>
            <a:r>
              <a:rPr lang="es-MX" sz="1600" dirty="0">
                <a:latin typeface="Arial"/>
                <a:cs typeface="Arial"/>
              </a:rPr>
              <a:t>de Peligros 2013 (UEPCB</a:t>
            </a:r>
            <a:r>
              <a:rPr lang="es-MX" sz="1600" dirty="0" smtClean="0">
                <a:latin typeface="Arial"/>
                <a:cs typeface="Arial"/>
              </a:rPr>
              <a:t>)</a:t>
            </a:r>
            <a:endParaRPr lang="es-ES" sz="1600" dirty="0" smtClean="0">
              <a:latin typeface="Arial"/>
              <a:cs typeface="Arial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TECNOLOGÍAS DE LA INFORMACIÓN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  <p:pic>
        <p:nvPicPr>
          <p:cNvPr id="3" name="Imagen 2" descr="iconos -2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14630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1600" b="1" dirty="0" smtClean="0">
                <a:solidFill>
                  <a:srgbClr val="800000"/>
                </a:solidFill>
              </a:rPr>
              <a:t>Supervisión técnica</a:t>
            </a:r>
          </a:p>
          <a:p>
            <a:pPr algn="just"/>
            <a:r>
              <a:rPr lang="es-ES" sz="1600" dirty="0" smtClean="0"/>
              <a:t>• Proyecto IMMEX </a:t>
            </a:r>
          </a:p>
          <a:p>
            <a:pPr algn="just"/>
            <a:r>
              <a:rPr lang="es-ES" sz="1600" dirty="0" smtClean="0"/>
              <a:t>• Sistema </a:t>
            </a:r>
            <a:r>
              <a:rPr lang="es-ES" sz="1600" dirty="0"/>
              <a:t>de Información de </a:t>
            </a:r>
            <a:r>
              <a:rPr lang="es-ES" sz="1600" dirty="0" smtClean="0"/>
              <a:t>SEDECO.</a:t>
            </a:r>
          </a:p>
          <a:p>
            <a:pPr algn="just"/>
            <a:endParaRPr lang="es-ES" sz="1600" dirty="0" smtClean="0"/>
          </a:p>
          <a:p>
            <a:pPr lvl="0" algn="just"/>
            <a:r>
              <a:rPr lang="es-MX" sz="1600" b="1" dirty="0" smtClean="0">
                <a:solidFill>
                  <a:srgbClr val="800000"/>
                </a:solidFill>
              </a:rPr>
              <a:t>Empleo </a:t>
            </a:r>
            <a:r>
              <a:rPr lang="es-MX" sz="1600" b="1" dirty="0">
                <a:solidFill>
                  <a:srgbClr val="800000"/>
                </a:solidFill>
              </a:rPr>
              <a:t>Jalisco</a:t>
            </a:r>
            <a:endParaRPr lang="es-MX" sz="1600" dirty="0">
              <a:solidFill>
                <a:srgbClr val="800000"/>
              </a:solidFill>
            </a:endParaRPr>
          </a:p>
          <a:p>
            <a:pPr lvl="0" algn="just"/>
            <a:r>
              <a:rPr lang="es-MX" sz="1600" dirty="0"/>
              <a:t>• 4 etapas ejecutadas </a:t>
            </a:r>
          </a:p>
          <a:p>
            <a:pPr lvl="0"/>
            <a:r>
              <a:rPr lang="es-MX" sz="1600" dirty="0"/>
              <a:t>• Integración de bolsas de trabajo de universidades públicas y privadas.</a:t>
            </a:r>
          </a:p>
          <a:p>
            <a:pPr lvl="0"/>
            <a:r>
              <a:rPr lang="es-MX" sz="1600" dirty="0" smtClean="0"/>
              <a:t>• Integración </a:t>
            </a:r>
            <a:r>
              <a:rPr lang="es-MX" sz="1600" dirty="0"/>
              <a:t>de direcciones de desarrollo económico municipales de 7 regiones del estado.</a:t>
            </a:r>
          </a:p>
          <a:p>
            <a:pPr lvl="0" algn="just"/>
            <a:endParaRPr lang="es-MX" sz="1600" dirty="0"/>
          </a:p>
          <a:p>
            <a:pPr lvl="0" algn="just"/>
            <a:r>
              <a:rPr lang="es-MX" sz="1600" b="1" dirty="0"/>
              <a:t>Quinta etapa (próxima):</a:t>
            </a:r>
          </a:p>
          <a:p>
            <a:pPr lvl="0" algn="just"/>
            <a:r>
              <a:rPr lang="es-MX" sz="1600" dirty="0"/>
              <a:t>Desarrollo de sistema de análisis del mercado laboral </a:t>
            </a:r>
            <a:r>
              <a:rPr lang="es-MX" sz="1600" dirty="0" smtClean="0"/>
              <a:t>que ayude a </a:t>
            </a:r>
            <a:r>
              <a:rPr lang="es-MX" sz="1600" dirty="0"/>
              <a:t>definir </a:t>
            </a:r>
            <a:r>
              <a:rPr lang="es-MX" sz="1600" dirty="0" smtClean="0"/>
              <a:t>los flujos </a:t>
            </a:r>
            <a:r>
              <a:rPr lang="es-MX" sz="1600" dirty="0"/>
              <a:t>del mercado laboral, calidad de los empleos, comportamiento </a:t>
            </a:r>
            <a:r>
              <a:rPr lang="es-MX" sz="1600" dirty="0" smtClean="0"/>
              <a:t>de la oferta y demanda.</a:t>
            </a: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TECNOLOGÍAS DE LA INFORMACIÓN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3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9450" cy="679450"/>
          </a:xfrm>
          <a:prstGeom prst="rect">
            <a:avLst/>
          </a:prstGeom>
        </p:spPr>
      </p:pic>
      <p:pic>
        <p:nvPicPr>
          <p:cNvPr id="3" name="Imagen 2" descr="iconos -3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2139950"/>
            <a:ext cx="679450" cy="67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7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38946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"/>
            <a:r>
              <a:rPr lang="es-ES" sz="1600" b="1" dirty="0" smtClean="0">
                <a:solidFill>
                  <a:srgbClr val="800000"/>
                </a:solidFill>
              </a:rPr>
              <a:t>Sistema de atención a solicitudes del IIEG</a:t>
            </a:r>
          </a:p>
          <a:p>
            <a:pPr lvl="0" algn="just"/>
            <a:r>
              <a:rPr lang="es-ES" sz="1600" dirty="0" smtClean="0"/>
              <a:t>Implementado para registrar y dar seguimiento a la solicitudes de los usuarios del organismo. </a:t>
            </a:r>
            <a:r>
              <a:rPr lang="es-ES" sz="1600" u="sng" dirty="0" smtClean="0">
                <a:solidFill>
                  <a:srgbClr val="0070C0"/>
                </a:solidFill>
              </a:rPr>
              <a:t>http</a:t>
            </a:r>
            <a:r>
              <a:rPr lang="es-ES" sz="1600" u="sng" dirty="0">
                <a:solidFill>
                  <a:srgbClr val="0070C0"/>
                </a:solidFill>
              </a:rPr>
              <a:t>://iieg.gob.mx/gdd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ES" sz="1600" b="1" dirty="0" smtClean="0">
                <a:solidFill>
                  <a:srgbClr val="800000"/>
                </a:solidFill>
              </a:rPr>
              <a:t>Cubo </a:t>
            </a:r>
            <a:r>
              <a:rPr lang="es-ES" sz="1600" b="1" dirty="0">
                <a:solidFill>
                  <a:srgbClr val="800000"/>
                </a:solidFill>
              </a:rPr>
              <a:t>de información de </a:t>
            </a:r>
            <a:r>
              <a:rPr lang="es-ES" sz="1600" b="1" dirty="0" smtClean="0">
                <a:solidFill>
                  <a:srgbClr val="800000"/>
                </a:solidFill>
              </a:rPr>
              <a:t>Población por </a:t>
            </a:r>
            <a:r>
              <a:rPr lang="es-ES" sz="1600" b="1" dirty="0">
                <a:solidFill>
                  <a:srgbClr val="800000"/>
                </a:solidFill>
              </a:rPr>
              <a:t>Colonias </a:t>
            </a:r>
            <a:endParaRPr lang="es-ES" sz="1600" b="1" dirty="0" smtClean="0">
              <a:solidFill>
                <a:srgbClr val="800000"/>
              </a:solidFill>
            </a:endParaRPr>
          </a:p>
          <a:p>
            <a:pPr lvl="0" algn="just"/>
            <a:r>
              <a:rPr lang="es-ES" sz="1600" dirty="0" smtClean="0"/>
              <a:t>En coordinación con la unidad Socio Demográfica: </a:t>
            </a:r>
            <a:endParaRPr lang="es-ES" sz="1600" dirty="0"/>
          </a:p>
          <a:p>
            <a:pPr lvl="0" algn="just">
              <a:buFont typeface="Arial" pitchFamily="34" charset="0"/>
              <a:buChar char="•"/>
            </a:pPr>
            <a:r>
              <a:rPr lang="es-ES" sz="1600" dirty="0" smtClean="0"/>
              <a:t> 6 Ciudades medias del Interior del estado</a:t>
            </a:r>
          </a:p>
          <a:p>
            <a:pPr lvl="0" algn="just">
              <a:buFont typeface="Arial" pitchFamily="34" charset="0"/>
              <a:buChar char="•"/>
            </a:pPr>
            <a:r>
              <a:rPr lang="es-ES" sz="1600" dirty="0" smtClean="0"/>
              <a:t> 8 Ciudades del Área Metropolitana de Guadalajara</a:t>
            </a:r>
          </a:p>
          <a:p>
            <a:pPr lvl="0" algn="just">
              <a:buFont typeface="Arial" pitchFamily="34" charset="0"/>
              <a:buChar char="•"/>
            </a:pPr>
            <a:endParaRPr lang="es-ES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lvl="0">
              <a:buClr>
                <a:srgbClr val="CCCC00"/>
              </a:buClr>
            </a:pPr>
            <a:r>
              <a:rPr lang="es-ES" sz="1600" b="1" dirty="0">
                <a:solidFill>
                  <a:srgbClr val="800000"/>
                </a:solidFill>
              </a:rPr>
              <a:t>Sistema de Integral de Información Geográfica Municipal (SIIGEM)</a:t>
            </a:r>
          </a:p>
          <a:p>
            <a:pPr lvl="0">
              <a:buClr>
                <a:srgbClr val="CCCC00"/>
              </a:buClr>
            </a:pPr>
            <a:r>
              <a:rPr lang="es-ES" sz="1600" dirty="0"/>
              <a:t>Soporte, capacitación y seguimiento para los municipios: </a:t>
            </a:r>
            <a:r>
              <a:rPr lang="es-MX" sz="1600" dirty="0"/>
              <a:t>Zapotlán el Grande, Chapala, Ocotlán y Tepatitlán.</a:t>
            </a:r>
            <a:endParaRPr lang="es-ES" sz="1600" dirty="0"/>
          </a:p>
          <a:p>
            <a:pPr>
              <a:buClr>
                <a:srgbClr val="CCCC00"/>
              </a:buClr>
            </a:pPr>
            <a:endParaRPr lang="es-MX" sz="1600" b="1" dirty="0">
              <a:solidFill>
                <a:srgbClr val="800000"/>
              </a:solidFill>
              <a:cs typeface="Arial" pitchFamily="34" charset="0"/>
            </a:endParaRPr>
          </a:p>
          <a:p>
            <a:pPr lvl="0" algn="just"/>
            <a:r>
              <a:rPr lang="es-ES" sz="1600" b="1" dirty="0">
                <a:solidFill>
                  <a:srgbClr val="800000"/>
                </a:solidFill>
              </a:rPr>
              <a:t>Centro de Datos IIEG</a:t>
            </a:r>
          </a:p>
          <a:p>
            <a:pPr lvl="0" algn="just"/>
            <a:r>
              <a:rPr lang="es-ES" sz="1600" dirty="0"/>
              <a:t>• Elaboración de requerimientos técnicos </a:t>
            </a:r>
          </a:p>
          <a:p>
            <a:pPr lvl="0" algn="just"/>
            <a:r>
              <a:rPr lang="es-ES" sz="1600" dirty="0"/>
              <a:t>• Seguimiento de posibles fuentes de recursos para su implementación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TECNOLOGÍAS DE LA INFORMACIÓN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3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  <p:pic>
        <p:nvPicPr>
          <p:cNvPr id="3" name="Imagen 2" descr="iconos -3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2159000"/>
            <a:ext cx="674397" cy="674397"/>
          </a:xfrm>
          <a:prstGeom prst="rect">
            <a:avLst/>
          </a:prstGeom>
        </p:spPr>
      </p:pic>
      <p:pic>
        <p:nvPicPr>
          <p:cNvPr id="6" name="Imagen 5" descr="iconos -3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3302000"/>
            <a:ext cx="674397" cy="674397"/>
          </a:xfrm>
          <a:prstGeom prst="rect">
            <a:avLst/>
          </a:prstGeom>
        </p:spPr>
      </p:pic>
      <p:pic>
        <p:nvPicPr>
          <p:cNvPr id="7" name="Imagen 6" descr="iconos -0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4362450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sz="1600" b="1" dirty="0" smtClean="0">
                <a:solidFill>
                  <a:srgbClr val="800000"/>
                </a:solidFill>
              </a:rPr>
              <a:t>Portal www.iieg.jalisco.gob.mx</a:t>
            </a:r>
            <a:endParaRPr lang="es-ES" sz="1600" b="1" dirty="0">
              <a:solidFill>
                <a:srgbClr val="800000"/>
              </a:solidFill>
            </a:endParaRPr>
          </a:p>
          <a:p>
            <a:pPr lvl="0" algn="just"/>
            <a:r>
              <a:rPr lang="es-ES" sz="1600" dirty="0" smtClean="0"/>
              <a:t>Migración de información y cambios necesarios para lanzar el nuevo portal 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ES" sz="1600" b="1" dirty="0" smtClean="0">
                <a:solidFill>
                  <a:srgbClr val="800000"/>
                </a:solidFill>
              </a:rPr>
              <a:t>SIAPA. Módulo </a:t>
            </a:r>
            <a:r>
              <a:rPr lang="es-ES" sz="1600" b="1" dirty="0">
                <a:solidFill>
                  <a:srgbClr val="800000"/>
                </a:solidFill>
              </a:rPr>
              <a:t>de cobro de agua del </a:t>
            </a:r>
            <a:r>
              <a:rPr lang="es-ES" sz="1600" b="1" dirty="0" smtClean="0">
                <a:solidFill>
                  <a:srgbClr val="800000"/>
                </a:solidFill>
              </a:rPr>
              <a:t>SIIGEM</a:t>
            </a:r>
          </a:p>
          <a:p>
            <a:pPr lvl="0" algn="just"/>
            <a:r>
              <a:rPr lang="es-ES" sz="1600" dirty="0" smtClean="0"/>
              <a:t>Acuerdo </a:t>
            </a:r>
            <a:r>
              <a:rPr lang="es-ES" sz="1600" dirty="0"/>
              <a:t>de </a:t>
            </a:r>
            <a:r>
              <a:rPr lang="es-ES" sz="1600" dirty="0" smtClean="0"/>
              <a:t>intercambio de capas de información</a:t>
            </a:r>
          </a:p>
          <a:p>
            <a:pPr lvl="0" algn="just"/>
            <a:endParaRPr lang="es-ES" sz="1600" dirty="0" smtClean="0"/>
          </a:p>
          <a:p>
            <a:pPr lvl="0" algn="just"/>
            <a:endParaRPr lang="es-ES" sz="1600" dirty="0" smtClean="0"/>
          </a:p>
          <a:p>
            <a:pPr lvl="0" algn="just"/>
            <a:r>
              <a:rPr lang="es-ES" sz="1600" b="1" dirty="0">
                <a:solidFill>
                  <a:srgbClr val="800000"/>
                </a:solidFill>
              </a:rPr>
              <a:t>Directorio Exportador del Estado de Jalisco</a:t>
            </a:r>
            <a:endParaRPr lang="es-ES" sz="1600" dirty="0">
              <a:solidFill>
                <a:srgbClr val="800000"/>
              </a:solidFill>
            </a:endParaRPr>
          </a:p>
          <a:p>
            <a:pPr lvl="0" algn="just"/>
            <a:r>
              <a:rPr lang="es-ES" sz="1600" dirty="0"/>
              <a:t>Validación técnica y administración del proyecto</a:t>
            </a:r>
          </a:p>
          <a:p>
            <a:pPr lvl="0"/>
            <a:endParaRPr lang="es-ES" sz="1600" dirty="0" smtClean="0"/>
          </a:p>
          <a:p>
            <a:pPr lvl="0"/>
            <a:endParaRPr lang="es-ES" sz="1600" dirty="0"/>
          </a:p>
          <a:p>
            <a:pPr lvl="0"/>
            <a:r>
              <a:rPr lang="es-ES" sz="1600" b="1" dirty="0">
                <a:solidFill>
                  <a:srgbClr val="800000"/>
                </a:solidFill>
              </a:rPr>
              <a:t>Fiscalía del Estado. Cubos de información </a:t>
            </a:r>
          </a:p>
          <a:p>
            <a:pPr algn="just"/>
            <a:r>
              <a:rPr lang="es-ES" sz="1600" dirty="0"/>
              <a:t>• Diseño y desarrollo de cuatro cubos de información </a:t>
            </a:r>
          </a:p>
          <a:p>
            <a:pPr algn="just"/>
            <a:r>
              <a:rPr lang="es-ES" sz="1600" dirty="0"/>
              <a:t>• Ubicados en la plataforma de inteligencia de negocios</a:t>
            </a:r>
          </a:p>
          <a:p>
            <a:pPr algn="just"/>
            <a:r>
              <a:rPr lang="es-ES" sz="1600" dirty="0"/>
              <a:t>• Temas de incidencia delictiva: </a:t>
            </a:r>
          </a:p>
          <a:p>
            <a:pPr marL="1168400" lvl="4" indent="-450850">
              <a:buFont typeface="+mj-lt"/>
              <a:buAutoNum type="romanUcPeriod"/>
            </a:pPr>
            <a:r>
              <a:rPr lang="es-MX" sz="1600" dirty="0"/>
              <a:t>Robo a casa habitación</a:t>
            </a:r>
          </a:p>
          <a:p>
            <a:pPr marL="1168400" lvl="4" indent="-450850">
              <a:buFont typeface="+mj-lt"/>
              <a:buAutoNum type="romanUcPeriod"/>
            </a:pPr>
            <a:r>
              <a:rPr lang="es-MX" sz="1600" dirty="0"/>
              <a:t>Robo a negocios</a:t>
            </a:r>
          </a:p>
          <a:p>
            <a:pPr marL="1168400" lvl="4" indent="-450850">
              <a:buFont typeface="+mj-lt"/>
              <a:buAutoNum type="romanUcPeriod"/>
            </a:pPr>
            <a:r>
              <a:rPr lang="es-MX" sz="1600" dirty="0">
                <a:solidFill>
                  <a:srgbClr val="800000"/>
                </a:solidFill>
              </a:rPr>
              <a:t>Robo a personas y </a:t>
            </a:r>
          </a:p>
          <a:p>
            <a:pPr marL="1168400" lvl="4" indent="-450850">
              <a:buFont typeface="+mj-lt"/>
              <a:buAutoNum type="romanUcPeriod"/>
            </a:pPr>
            <a:r>
              <a:rPr lang="es-MX" sz="1600" dirty="0">
                <a:solidFill>
                  <a:srgbClr val="800000"/>
                </a:solidFill>
              </a:rPr>
              <a:t>Robo a personas.</a:t>
            </a:r>
          </a:p>
          <a:p>
            <a:pPr lvl="0" algn="just"/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TECNOLOGÍAS DE LA INFORMACIÓN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  <p:pic>
        <p:nvPicPr>
          <p:cNvPr id="3" name="Imagen 2" descr="iconos -0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2014538"/>
            <a:ext cx="674397" cy="674397"/>
          </a:xfrm>
          <a:prstGeom prst="rect">
            <a:avLst/>
          </a:prstGeom>
        </p:spPr>
      </p:pic>
      <p:pic>
        <p:nvPicPr>
          <p:cNvPr id="6" name="Imagen 5" descr="iconos -0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2946400"/>
            <a:ext cx="674397" cy="674397"/>
          </a:xfrm>
          <a:prstGeom prst="rect">
            <a:avLst/>
          </a:prstGeom>
        </p:spPr>
      </p:pic>
      <p:pic>
        <p:nvPicPr>
          <p:cNvPr id="7" name="Imagen 6" descr="iconos -3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4076700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9"/>
            <a:ext cx="6940550" cy="485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"/>
            <a:r>
              <a:rPr lang="es-ES" sz="1600" b="1" dirty="0" smtClean="0">
                <a:solidFill>
                  <a:srgbClr val="800000"/>
                </a:solidFill>
              </a:rPr>
              <a:t>Compra </a:t>
            </a:r>
            <a:r>
              <a:rPr lang="es-ES" sz="1600" b="1" dirty="0">
                <a:solidFill>
                  <a:srgbClr val="800000"/>
                </a:solidFill>
              </a:rPr>
              <a:t>de equipo de cómputo</a:t>
            </a:r>
            <a:endParaRPr lang="es-ES" sz="1600" dirty="0" smtClean="0">
              <a:solidFill>
                <a:srgbClr val="800000"/>
              </a:solidFill>
            </a:endParaRPr>
          </a:p>
          <a:p>
            <a:pPr lvl="0" algn="just"/>
            <a:r>
              <a:rPr lang="es-ES" sz="1600" dirty="0" smtClean="0"/>
              <a:t>• Desarrollo de requerimientos técnicos y solicitudes </a:t>
            </a:r>
            <a:endParaRPr lang="es-ES" sz="1600" b="1" dirty="0" smtClean="0"/>
          </a:p>
          <a:p>
            <a:pPr lvl="0" algn="just"/>
            <a:r>
              <a:rPr lang="es-ES" sz="1600" dirty="0" smtClean="0"/>
              <a:t>• Servidores, Lap top, licencias de software, centro de datos etc.</a:t>
            </a:r>
          </a:p>
          <a:p>
            <a:pPr lvl="0"/>
            <a:endParaRPr lang="es-ES" sz="1600" dirty="0" smtClean="0"/>
          </a:p>
          <a:p>
            <a:pPr lvl="0"/>
            <a:r>
              <a:rPr lang="es-ES" sz="1600" b="1" dirty="0">
                <a:solidFill>
                  <a:srgbClr val="800000"/>
                </a:solidFill>
              </a:rPr>
              <a:t>Sistema de Información Territorial en </a:t>
            </a:r>
            <a:r>
              <a:rPr lang="es-ES" sz="1600" b="1" dirty="0" smtClean="0">
                <a:solidFill>
                  <a:srgbClr val="800000"/>
                </a:solidFill>
              </a:rPr>
              <a:t>Línea, </a:t>
            </a:r>
            <a:r>
              <a:rPr lang="es-ES" sz="1600" b="1" dirty="0">
                <a:solidFill>
                  <a:srgbClr val="800000"/>
                </a:solidFill>
              </a:rPr>
              <a:t>SITEL</a:t>
            </a:r>
          </a:p>
          <a:p>
            <a:pPr lvl="0"/>
            <a:r>
              <a:rPr lang="es-ES" sz="1600" dirty="0" smtClean="0"/>
              <a:t>• Soporte y aplicación de cambios </a:t>
            </a:r>
          </a:p>
          <a:p>
            <a:pPr lvl="0"/>
            <a:r>
              <a:rPr lang="es-ES" sz="1600" dirty="0" smtClean="0"/>
              <a:t>• Actualizaciones a capas de información (Atlas Estatal de Riesgos, Parques Industriales)</a:t>
            </a:r>
          </a:p>
          <a:p>
            <a:pPr lvl="0"/>
            <a:endParaRPr lang="es-ES" sz="1600" dirty="0" smtClean="0"/>
          </a:p>
          <a:p>
            <a:pPr lvl="0"/>
            <a:r>
              <a:rPr lang="es-ES" sz="1600" b="1" dirty="0" smtClean="0">
                <a:solidFill>
                  <a:srgbClr val="800000"/>
                </a:solidFill>
              </a:rPr>
              <a:t>Aplicación para antenas </a:t>
            </a:r>
            <a:r>
              <a:rPr lang="es-ES" sz="1600" b="1" dirty="0">
                <a:solidFill>
                  <a:srgbClr val="800000"/>
                </a:solidFill>
              </a:rPr>
              <a:t>Geodésicas </a:t>
            </a:r>
          </a:p>
          <a:p>
            <a:pPr algn="just"/>
            <a:r>
              <a:rPr lang="es-ES" sz="1600" dirty="0" smtClean="0"/>
              <a:t>• Desarrollo de aplicación que centraliza la descarga de la información </a:t>
            </a:r>
          </a:p>
          <a:p>
            <a:pPr algn="just"/>
            <a:r>
              <a:rPr lang="es-ES" sz="1600" dirty="0" smtClean="0"/>
              <a:t>• IIEG, Tlajomulco y Zapotlanejo</a:t>
            </a:r>
          </a:p>
          <a:p>
            <a:pPr algn="just"/>
            <a:r>
              <a:rPr lang="es-ES" sz="1600" dirty="0"/>
              <a:t>• </a:t>
            </a:r>
            <a:r>
              <a:rPr lang="es-MX" sz="1600" u="sng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s-MX" sz="1600" u="sng" dirty="0">
                <a:solidFill>
                  <a:srgbClr val="0070C0"/>
                </a:solidFill>
                <a:hlinkClick r:id="rId3"/>
              </a:rPr>
              <a:t>://</a:t>
            </a:r>
            <a:r>
              <a:rPr lang="es-MX" sz="1600" u="sng" dirty="0" smtClean="0">
                <a:solidFill>
                  <a:srgbClr val="0070C0"/>
                </a:solidFill>
                <a:hlinkClick r:id="rId3"/>
              </a:rPr>
              <a:t>estacioniitj.jalisco.gob.mx/buscar_archivos.asp</a:t>
            </a:r>
            <a:endParaRPr lang="es-MX" sz="1600" u="sng" dirty="0" smtClean="0">
              <a:solidFill>
                <a:srgbClr val="0070C0"/>
              </a:solidFill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TECNOLOGÍAS DE LA INFORMACIÓN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3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  <p:pic>
        <p:nvPicPr>
          <p:cNvPr id="3" name="Imagen 2" descr="iconos -3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114550"/>
            <a:ext cx="673100" cy="673100"/>
          </a:xfrm>
          <a:prstGeom prst="rect">
            <a:avLst/>
          </a:prstGeom>
        </p:spPr>
      </p:pic>
      <p:pic>
        <p:nvPicPr>
          <p:cNvPr id="6" name="Imagen 5" descr="iconos -3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336550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9"/>
            <a:ext cx="6940550" cy="49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rgbClr val="800000"/>
                </a:solidFill>
              </a:rPr>
              <a:t>Cubo de información Población por Colonias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Fecundidad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Migración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Población Indígena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Discapacidad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Características Económicas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Servicios </a:t>
            </a:r>
            <a:r>
              <a:rPr lang="es-MX" sz="1600" dirty="0"/>
              <a:t>de </a:t>
            </a:r>
            <a:r>
              <a:rPr lang="es-MX" sz="1600" dirty="0" smtClean="0"/>
              <a:t>Salud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Educación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Situación Conyugal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Religión 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r>
              <a:rPr lang="es-MX" sz="1600" dirty="0" smtClean="0"/>
              <a:t>Hogares </a:t>
            </a:r>
            <a:r>
              <a:rPr lang="es-MX" sz="1600" dirty="0"/>
              <a:t>y </a:t>
            </a:r>
            <a:r>
              <a:rPr lang="es-MX" sz="1600" dirty="0" smtClean="0"/>
              <a:t>viviendas </a:t>
            </a:r>
          </a:p>
          <a:p>
            <a:pPr marL="984250" lvl="4" indent="-355600">
              <a:buFont typeface="Arial" panose="020B0604020202020204" pitchFamily="34" charset="0"/>
              <a:buChar char="•"/>
            </a:pPr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600" b="1" dirty="0">
                <a:solidFill>
                  <a:srgbClr val="800000"/>
                </a:solidFill>
                <a:cs typeface="Arial" pitchFamily="34" charset="0"/>
              </a:rPr>
              <a:t>Actualización mensual de cubos de infomación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dirty="0"/>
              <a:t>• Comportamiento del Empleo</a:t>
            </a:r>
          </a:p>
          <a:p>
            <a:pPr marL="0" lvl="1">
              <a:buClr>
                <a:srgbClr val="CCCC00"/>
              </a:buClr>
            </a:pPr>
            <a:r>
              <a:rPr lang="es-ES" sz="1600" dirty="0"/>
              <a:t>• Comercio Exterior</a:t>
            </a:r>
          </a:p>
          <a:p>
            <a:pPr marL="0" lvl="1">
              <a:buClr>
                <a:srgbClr val="CCCC00"/>
              </a:buClr>
            </a:pPr>
            <a:endParaRPr lang="es-ES" sz="1600" u="sng" dirty="0" smtClean="0">
              <a:solidFill>
                <a:srgbClr val="0070C0"/>
              </a:solidFill>
            </a:endParaRPr>
          </a:p>
          <a:p>
            <a:pPr marL="0" lvl="1">
              <a:buClr>
                <a:srgbClr val="CCCC00"/>
              </a:buClr>
            </a:pPr>
            <a:endParaRPr lang="es-ES" sz="1600" u="sng" dirty="0">
              <a:solidFill>
                <a:srgbClr val="0070C0"/>
              </a:solidFill>
            </a:endParaRPr>
          </a:p>
          <a:p>
            <a:pPr marL="0" lvl="1">
              <a:buClr>
                <a:srgbClr val="CCCC00"/>
              </a:buClr>
            </a:pPr>
            <a:r>
              <a:rPr lang="es-MX" sz="1600" b="1" dirty="0">
                <a:solidFill>
                  <a:srgbClr val="800000"/>
                </a:solidFill>
                <a:cs typeface="Arial" pitchFamily="34" charset="0"/>
              </a:rPr>
              <a:t>Portal www.iieg.gob.mx </a:t>
            </a:r>
            <a:endParaRPr lang="es-ES" sz="1600" u="sng" dirty="0">
              <a:solidFill>
                <a:srgbClr val="0070C0"/>
              </a:solidFill>
            </a:endParaRPr>
          </a:p>
          <a:p>
            <a:pPr marL="0" lvl="1">
              <a:buClr>
                <a:srgbClr val="CCCC00"/>
              </a:buClr>
            </a:pPr>
            <a:r>
              <a:rPr lang="es-ES" sz="1600" dirty="0"/>
              <a:t>Actualización y mejora del sitio </a:t>
            </a:r>
            <a:r>
              <a:rPr lang="es-ES" sz="1600" dirty="0" smtClean="0"/>
              <a:t>institucional</a:t>
            </a: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TECNOLOGÍAS DE LA INFORMACIÓN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3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9"/>
            <a:ext cx="674397" cy="674397"/>
          </a:xfrm>
          <a:prstGeom prst="rect">
            <a:avLst/>
          </a:prstGeom>
        </p:spPr>
      </p:pic>
      <p:pic>
        <p:nvPicPr>
          <p:cNvPr id="3" name="Imagen 2" descr="iconos -3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4051300"/>
            <a:ext cx="674397" cy="674397"/>
          </a:xfrm>
          <a:prstGeom prst="rect">
            <a:avLst/>
          </a:prstGeom>
        </p:spPr>
      </p:pic>
      <p:pic>
        <p:nvPicPr>
          <p:cNvPr id="6" name="Imagen 5" descr="iconos -0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5156200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2" y="980728"/>
            <a:ext cx="5392737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>
                <a:solidFill>
                  <a:schemeClr val="bg1"/>
                </a:solidFill>
                <a:cs typeface="Arial" pitchFamily="34" charset="0"/>
              </a:rPr>
              <a:t>Geografía y Medio Ambiente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8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Proyectos</a:t>
            </a:r>
          </a:p>
          <a:p>
            <a:pPr>
              <a:buClr>
                <a:srgbClr val="CCCC00"/>
              </a:buClr>
            </a:pPr>
            <a:endParaRPr lang="es-MX" sz="1600" b="1" dirty="0">
              <a:solidFill>
                <a:srgbClr val="800000"/>
              </a:solidFill>
              <a:cs typeface="Arial" pitchFamily="34" charset="0"/>
            </a:endParaRP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Carta de geología y de edafología, escala 1:50,000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 smtClean="0"/>
              <a:t>Georreferenciación </a:t>
            </a:r>
            <a:r>
              <a:rPr lang="es-MX" sz="1600" dirty="0"/>
              <a:t>de la infraestructura turística del Mpio. de </a:t>
            </a:r>
            <a:r>
              <a:rPr lang="es-MX" sz="1600" dirty="0" smtClean="0"/>
              <a:t>Mascota</a:t>
            </a: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Ordenamiento urbano y ecológico en la presa </a:t>
            </a:r>
            <a:r>
              <a:rPr lang="es-MX" sz="1600" dirty="0" smtClean="0"/>
              <a:t>El Zapotillo</a:t>
            </a: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 smtClean="0"/>
              <a:t>Red geodésica </a:t>
            </a:r>
            <a:r>
              <a:rPr lang="es-MX" sz="1600" dirty="0"/>
              <a:t>del </a:t>
            </a:r>
            <a:r>
              <a:rPr lang="es-MX" sz="1600" dirty="0" smtClean="0"/>
              <a:t>municipio </a:t>
            </a:r>
            <a:r>
              <a:rPr lang="es-MX" sz="1600" dirty="0"/>
              <a:t>de </a:t>
            </a:r>
            <a:r>
              <a:rPr lang="es-MX" sz="1600" dirty="0" smtClean="0"/>
              <a:t>Zapopan</a:t>
            </a: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 smtClean="0"/>
              <a:t>Estaciones </a:t>
            </a:r>
            <a:r>
              <a:rPr lang="es-MX" sz="1600" dirty="0"/>
              <a:t>de referencia GNSS en </a:t>
            </a:r>
            <a:r>
              <a:rPr lang="es-MX" sz="1600" dirty="0" smtClean="0"/>
              <a:t>Jalisco</a:t>
            </a: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Atlas </a:t>
            </a:r>
            <a:r>
              <a:rPr lang="es-MX" sz="1600" dirty="0" smtClean="0"/>
              <a:t>municipal </a:t>
            </a:r>
            <a:r>
              <a:rPr lang="es-MX" sz="1600" dirty="0"/>
              <a:t>de </a:t>
            </a:r>
            <a:r>
              <a:rPr lang="es-MX" sz="1600" dirty="0" smtClean="0"/>
              <a:t>caminos rurales de Tepatitlán</a:t>
            </a: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7F7F7F"/>
                </a:solidFill>
                <a:cs typeface="Arial" pitchFamily="34" charset="0"/>
              </a:rPr>
              <a:t>UNIDAD </a:t>
            </a:r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GEOGRAFÍA Y MEDIO AMBIENTE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3" name="Imagen 2" descr="iconos secciones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9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Análisis espaciales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Servicios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especializados de estudios </a:t>
            </a:r>
            <a:r>
              <a:rPr lang="es-MX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territoriales que implican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trabajo multidisciplinario </a:t>
            </a:r>
            <a:r>
              <a:rPr lang="es-MX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(variables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económicas, sociales, geográfica-ambientales y </a:t>
            </a:r>
            <a:r>
              <a:rPr lang="es-MX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políticas) entregados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en forma de mapas, documentos y presentaciones</a:t>
            </a:r>
            <a:r>
              <a:rPr lang="es-MX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 smtClean="0"/>
              <a:t>Cálculo </a:t>
            </a:r>
            <a:r>
              <a:rPr lang="es-MX" sz="1600" dirty="0"/>
              <a:t>de indicadores de la ISO 37120 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Análisis de cuerpos de agua prioritarios en el contexto de </a:t>
            </a:r>
            <a:r>
              <a:rPr lang="es-MX" sz="1600" dirty="0" err="1"/>
              <a:t>subcuenca</a:t>
            </a:r>
            <a:r>
              <a:rPr lang="es-MX" sz="1600" dirty="0"/>
              <a:t> para el estado de Jalisco.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Análisis para determinar sitios potenciales para la ubicación de rellenos sanitarios en los municipios del estado de Jalisco según la NOM-083-SEMARNAT-2003.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Análisis para determinar el modelo de visibilidad para sitio potenciales o rellenos sanitarios en los municipios del estado de Jalisco</a:t>
            </a:r>
            <a:r>
              <a:rPr lang="es-MX" sz="1600" dirty="0" smtClean="0"/>
              <a:t>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Estudio de cambio de uso de suelo forestal determinando características del terreno, tipo de vegetación y vocación natural de los usos del suelo.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Valoración de la infraestructura del entorno urbano, orientado a la discapacidad para una ciudad incluyente, modelo municipio de Guadalajara</a:t>
            </a:r>
            <a:r>
              <a:rPr lang="es-MX" sz="1600" dirty="0" smtClean="0"/>
              <a:t>.</a:t>
            </a:r>
            <a:endParaRPr lang="es-MX" sz="1600" dirty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7F7F7F"/>
                </a:solidFill>
                <a:cs typeface="Arial" pitchFamily="34" charset="0"/>
              </a:rPr>
              <a:t>UNIDAD </a:t>
            </a:r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GEOGRAFÍA Y MEDIO AMBIENTE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9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4" y="1138238"/>
            <a:ext cx="6937375" cy="279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Aportación de Recursos para Construcción de Edificio</a:t>
            </a:r>
            <a:endParaRPr lang="es-ES" sz="1600" b="1" dirty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endParaRPr lang="es-ES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r>
              <a:rPr lang="es-ES" sz="1600" b="1" dirty="0" smtClean="0"/>
              <a:t>Monto </a:t>
            </a:r>
            <a:r>
              <a:rPr lang="es-ES" sz="1600" b="1" dirty="0"/>
              <a:t>aportado:  </a:t>
            </a:r>
            <a:endParaRPr lang="es-ES" sz="1600" b="1" dirty="0" smtClean="0"/>
          </a:p>
          <a:p>
            <a:r>
              <a:rPr lang="es-ES" sz="1600" dirty="0" smtClean="0"/>
              <a:t>$</a:t>
            </a:r>
            <a:r>
              <a:rPr lang="es-ES" sz="1600" dirty="0"/>
              <a:t>7’500,000</a:t>
            </a:r>
          </a:p>
          <a:p>
            <a:pPr>
              <a:buFont typeface="Arial" pitchFamily="34" charset="0"/>
              <a:buChar char="•"/>
            </a:pPr>
            <a:endParaRPr lang="es-ES" sz="1600" dirty="0"/>
          </a:p>
          <a:p>
            <a:r>
              <a:rPr lang="es-ES" sz="1600" b="1" dirty="0" smtClean="0"/>
              <a:t>Origen de los recursos:</a:t>
            </a:r>
          </a:p>
          <a:p>
            <a:r>
              <a:rPr lang="es-ES" sz="1600" b="1" dirty="0" smtClean="0"/>
              <a:t>	</a:t>
            </a:r>
            <a:r>
              <a:rPr lang="es-ES" sz="1600" dirty="0" smtClean="0"/>
              <a:t>- Ahorros por reducción de nómina</a:t>
            </a:r>
          </a:p>
          <a:p>
            <a:pPr lvl="1"/>
            <a:r>
              <a:rPr lang="es-ES" sz="1600" dirty="0" smtClean="0"/>
              <a:t>- Remanentes </a:t>
            </a:r>
            <a:r>
              <a:rPr lang="es-ES" sz="1600" dirty="0"/>
              <a:t>de ejercicios anteriores</a:t>
            </a:r>
          </a:p>
          <a:p>
            <a:pPr>
              <a:buFont typeface="Arial" pitchFamily="34" charset="0"/>
              <a:buChar char="•"/>
            </a:pPr>
            <a:endParaRPr lang="es-ES" sz="1600" dirty="0"/>
          </a:p>
          <a:p>
            <a:pPr eaLnBrk="0" hangingPunct="0"/>
            <a:endParaRPr lang="es-ES" sz="1600" b="1" dirty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endParaRPr lang="es-ES" sz="1600" dirty="0" smtClean="0"/>
          </a:p>
        </p:txBody>
      </p:sp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ADMINISTRATIVA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4" name="Imagen 3" descr="iconos 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84212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0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24052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 smtClean="0"/>
              <a:t>Modelo </a:t>
            </a:r>
            <a:r>
              <a:rPr lang="es-MX" sz="1600" dirty="0"/>
              <a:t>de Solución para los Límites Municipales: una herramienta tecnológica para el análisis detallado de la delimitación territorial de los 125 municipios.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Mapas para el expediente cartográfico del Hospicio Cabañas, patrimonio cultural de la humanidad.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s-MX" sz="1600" dirty="0"/>
              <a:t>Elaboración de matrices de cambio de uso de suelo para “Planes de Acción Climática Municipal” (PACMUN).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7F7F7F"/>
                </a:solidFill>
                <a:cs typeface="Arial" pitchFamily="34" charset="0"/>
              </a:rPr>
              <a:t>UNIDAD </a:t>
            </a:r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GEOGRAFÍA Y MEDIO AMBIENTE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36752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Solicitudes de información</a:t>
            </a:r>
          </a:p>
          <a:p>
            <a:pPr lvl="0" fontAlgn="base"/>
            <a:r>
              <a:rPr lang="es-MX" sz="1600" dirty="0" smtClean="0"/>
              <a:t>• 156 </a:t>
            </a:r>
            <a:r>
              <a:rPr lang="es-MX" sz="1600" dirty="0"/>
              <a:t>solicitudes </a:t>
            </a:r>
            <a:r>
              <a:rPr lang="es-MX" sz="1600" dirty="0" smtClean="0"/>
              <a:t>atendidas</a:t>
            </a:r>
          </a:p>
          <a:p>
            <a:pPr lvl="0" fontAlgn="base"/>
            <a:endParaRPr lang="es-MX" sz="1600" dirty="0"/>
          </a:p>
          <a:p>
            <a:pPr>
              <a:buClr>
                <a:srgbClr val="CCCC00"/>
              </a:buClr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Tareas de vinculación</a:t>
            </a:r>
          </a:p>
          <a:p>
            <a:pPr lvl="0" fontAlgn="base"/>
            <a:r>
              <a:rPr lang="es-MX" sz="1600" dirty="0" smtClean="0"/>
              <a:t>• Grupo </a:t>
            </a:r>
            <a:r>
              <a:rPr lang="es-MX" sz="1600" dirty="0"/>
              <a:t>de trabajo de Medio Ambiente CEIEG</a:t>
            </a:r>
          </a:p>
          <a:p>
            <a:pPr lvl="0" fontAlgn="base"/>
            <a:r>
              <a:rPr lang="es-MX" sz="1600" dirty="0" smtClean="0"/>
              <a:t>• Grupo </a:t>
            </a:r>
            <a:r>
              <a:rPr lang="es-MX" sz="1600" dirty="0"/>
              <a:t>estatal de cambio climático (MRV</a:t>
            </a:r>
            <a:r>
              <a:rPr lang="es-MX" sz="1600" dirty="0" smtClean="0"/>
              <a:t>)</a:t>
            </a:r>
          </a:p>
          <a:p>
            <a:pPr lvl="0" fontAlgn="base"/>
            <a:r>
              <a:rPr lang="es-MX" sz="1600" dirty="0" smtClean="0"/>
              <a:t>• Grupo de trabajo de límites territoriales</a:t>
            </a:r>
          </a:p>
          <a:p>
            <a:pPr lvl="0" fontAlgn="base"/>
            <a:endParaRPr lang="es-MX" sz="1600" dirty="0"/>
          </a:p>
          <a:p>
            <a:pPr>
              <a:buClr>
                <a:srgbClr val="CCCC00"/>
              </a:buClr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Convenios</a:t>
            </a:r>
            <a:endParaRPr lang="es-MX" sz="1600" b="1" dirty="0">
              <a:solidFill>
                <a:srgbClr val="800000"/>
              </a:solidFill>
              <a:cs typeface="Arial" pitchFamily="34" charset="0"/>
            </a:endParaRPr>
          </a:p>
          <a:p>
            <a:pPr lvl="0" fontAlgn="base"/>
            <a:r>
              <a:rPr lang="es-MX" sz="1600" dirty="0" smtClean="0"/>
              <a:t>• Colaboración </a:t>
            </a:r>
            <a:r>
              <a:rPr lang="es-MX" sz="1600" dirty="0"/>
              <a:t>con SEMADET</a:t>
            </a:r>
          </a:p>
          <a:p>
            <a:pPr lvl="0" fontAlgn="base"/>
            <a:r>
              <a:rPr lang="es-MX" sz="1600" dirty="0" smtClean="0"/>
              <a:t>• Juntas </a:t>
            </a:r>
            <a:r>
              <a:rPr lang="es-MX" sz="1600" dirty="0"/>
              <a:t>intermunicipales de medio ambiente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7F7F7F"/>
                </a:solidFill>
                <a:cs typeface="Arial" pitchFamily="34" charset="0"/>
              </a:rPr>
              <a:t>UNIDAD </a:t>
            </a:r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GEOGRAFÍA Y MEDIO AMBIENTE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  <p:pic>
        <p:nvPicPr>
          <p:cNvPr id="3" name="Imagen 2" descr="iconos secciones-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940560"/>
            <a:ext cx="673100" cy="673100"/>
          </a:xfrm>
          <a:prstGeom prst="rect">
            <a:avLst/>
          </a:prstGeom>
        </p:spPr>
      </p:pic>
      <p:pic>
        <p:nvPicPr>
          <p:cNvPr id="6" name="Imagen 5" descr="iconos secciones-0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321183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3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2" y="980728"/>
            <a:ext cx="5392737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Económica-Financiera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3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Proyectos</a:t>
            </a:r>
            <a:endParaRPr lang="es-ES" sz="1600" b="1" dirty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endParaRPr lang="es-ES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r>
              <a:rPr lang="es-ES" sz="1600" b="1" dirty="0" smtClean="0"/>
              <a:t>Directorio </a:t>
            </a:r>
            <a:r>
              <a:rPr lang="es-ES" sz="1600" b="1" dirty="0"/>
              <a:t>de Comercio Exterior de </a:t>
            </a:r>
            <a:r>
              <a:rPr lang="es-ES" sz="1600" b="1" dirty="0" smtClean="0"/>
              <a:t>Jalisco</a:t>
            </a:r>
          </a:p>
          <a:p>
            <a:pPr eaLnBrk="0" hangingPunct="0"/>
            <a:r>
              <a:rPr lang="es-ES" sz="1600" dirty="0" smtClean="0"/>
              <a:t>Realizado </a:t>
            </a:r>
            <a:r>
              <a:rPr lang="es-ES" sz="1600" dirty="0"/>
              <a:t>para </a:t>
            </a:r>
            <a:r>
              <a:rPr lang="es-ES" sz="1600" dirty="0" smtClean="0"/>
              <a:t>JALTRADE, es una herramienta </a:t>
            </a:r>
            <a:r>
              <a:rPr lang="es-ES" sz="1600" dirty="0"/>
              <a:t>de inteligencia comercial </a:t>
            </a:r>
            <a:r>
              <a:rPr lang="es-ES" sz="1600" dirty="0" smtClean="0"/>
              <a:t>que </a:t>
            </a:r>
            <a:r>
              <a:rPr lang="es-ES" sz="1600" dirty="0"/>
              <a:t>permitirá ubicar y desarrollar estrategias de </a:t>
            </a:r>
            <a:r>
              <a:rPr lang="es-ES" sz="1600" dirty="0" smtClean="0"/>
              <a:t>comercialización en el mercado internacional.</a:t>
            </a:r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/>
              <a:t>Información Económica y Sociodemográfica en Mapa </a:t>
            </a:r>
            <a:r>
              <a:rPr lang="es-ES" sz="1600" b="1" dirty="0" smtClean="0"/>
              <a:t>Digital</a:t>
            </a:r>
          </a:p>
          <a:p>
            <a:pPr eaLnBrk="0" hangingPunct="0"/>
            <a:r>
              <a:rPr lang="es-ES" sz="1600" dirty="0" smtClean="0"/>
              <a:t>En </a:t>
            </a:r>
            <a:r>
              <a:rPr lang="es-ES" sz="1600" dirty="0"/>
              <a:t>colaboración con el INEGI delegación Jalisco, </a:t>
            </a:r>
            <a:r>
              <a:rPr lang="es-ES" sz="1600" dirty="0" smtClean="0"/>
              <a:t>se realizó un proyecto </a:t>
            </a:r>
            <a:r>
              <a:rPr lang="es-ES" sz="1600" dirty="0"/>
              <a:t>de gestión e integración de la información económica y </a:t>
            </a:r>
            <a:r>
              <a:rPr lang="es-ES" sz="1600" dirty="0" smtClean="0"/>
              <a:t>sociodemográfica, </a:t>
            </a:r>
            <a:r>
              <a:rPr lang="es-ES" sz="1600" dirty="0"/>
              <a:t>para </a:t>
            </a:r>
            <a:r>
              <a:rPr lang="es-ES" sz="1600" dirty="0" smtClean="0"/>
              <a:t>ser </a:t>
            </a:r>
            <a:r>
              <a:rPr lang="es-ES" sz="1600" dirty="0"/>
              <a:t>visualizada de manera </a:t>
            </a:r>
            <a:r>
              <a:rPr lang="es-ES" sz="1600" dirty="0" smtClean="0"/>
              <a:t>georreferenciada.</a:t>
            </a:r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dirty="0"/>
              <a:t>Se participó en el primer taller a nivel Nacional </a:t>
            </a:r>
            <a:r>
              <a:rPr lang="es-ES" sz="1600" dirty="0" smtClean="0"/>
              <a:t>para migrar </a:t>
            </a:r>
            <a:r>
              <a:rPr lang="es-ES" sz="1600" dirty="0"/>
              <a:t>los proyectos </a:t>
            </a:r>
            <a:r>
              <a:rPr lang="es-ES" sz="1600" dirty="0" smtClean="0"/>
              <a:t>de </a:t>
            </a:r>
            <a:r>
              <a:rPr lang="es-ES" sz="1600" dirty="0"/>
              <a:t>Mapa Digital de escritorio a la plataforma </a:t>
            </a:r>
            <a:r>
              <a:rPr lang="es-ES" sz="1600" dirty="0" smtClean="0"/>
              <a:t>Web.</a:t>
            </a:r>
            <a:endParaRPr lang="es-ES" sz="1600" dirty="0"/>
          </a:p>
          <a:p>
            <a:pPr eaLnBrk="0" hangingPunct="0"/>
            <a:endParaRPr lang="es-ES" sz="1600" dirty="0" smtClean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6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4" y="1138238"/>
            <a:ext cx="6940551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Proyectos financiados </a:t>
            </a:r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por </a:t>
            </a: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Jalisco </a:t>
            </a:r>
            <a:r>
              <a:rPr lang="es-ES" sz="1600" b="1" dirty="0">
                <a:solidFill>
                  <a:srgbClr val="800000"/>
                </a:solidFill>
                <a:cs typeface="Arial" pitchFamily="34" charset="0"/>
              </a:rPr>
              <a:t>Competitivo </a:t>
            </a:r>
            <a:endParaRPr lang="es-ES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dirty="0" smtClean="0">
                <a:solidFill>
                  <a:srgbClr val="7F7F7F"/>
                </a:solidFill>
                <a:cs typeface="Arial" pitchFamily="34" charset="0"/>
              </a:rPr>
              <a:t>(SEDECO</a:t>
            </a:r>
            <a:r>
              <a:rPr lang="es-ES" sz="1600" dirty="0">
                <a:solidFill>
                  <a:srgbClr val="7F7F7F"/>
                </a:solidFill>
                <a:cs typeface="Arial" pitchFamily="34" charset="0"/>
              </a:rPr>
              <a:t>, </a:t>
            </a:r>
            <a:r>
              <a:rPr lang="es-ES" sz="1600" dirty="0" smtClean="0">
                <a:solidFill>
                  <a:srgbClr val="7F7F7F"/>
                </a:solidFill>
                <a:cs typeface="Arial" pitchFamily="34" charset="0"/>
              </a:rPr>
              <a:t>Secretaría </a:t>
            </a:r>
            <a:r>
              <a:rPr lang="es-ES" sz="1600" dirty="0">
                <a:solidFill>
                  <a:srgbClr val="7F7F7F"/>
                </a:solidFill>
                <a:cs typeface="Arial" pitchFamily="34" charset="0"/>
              </a:rPr>
              <a:t>de Desarrollo Económico</a:t>
            </a:r>
            <a:r>
              <a:rPr lang="es-ES" sz="1600" dirty="0" smtClean="0">
                <a:solidFill>
                  <a:srgbClr val="7F7F7F"/>
                </a:solidFill>
                <a:cs typeface="Arial" pitchFamily="34" charset="0"/>
              </a:rPr>
              <a:t>)</a:t>
            </a:r>
            <a:endParaRPr lang="es-ES" sz="1600" dirty="0">
              <a:solidFill>
                <a:srgbClr val="7F7F7F"/>
              </a:solidFill>
              <a:cs typeface="Arial" pitchFamily="34" charset="0"/>
            </a:endParaRPr>
          </a:p>
          <a:p>
            <a:pPr eaLnBrk="0" hangingPunct="0"/>
            <a:endParaRPr lang="es-ES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r>
              <a:rPr lang="es-ES" sz="1600" b="1" dirty="0" smtClean="0"/>
              <a:t>1. Sistema </a:t>
            </a:r>
            <a:r>
              <a:rPr lang="es-ES" sz="1600" b="1" dirty="0"/>
              <a:t>de Información SII </a:t>
            </a:r>
            <a:r>
              <a:rPr lang="es-ES" sz="1600" b="1" dirty="0" smtClean="0"/>
              <a:t>SEDECO</a:t>
            </a:r>
          </a:p>
          <a:p>
            <a:pPr eaLnBrk="0" hangingPunct="0"/>
            <a:r>
              <a:rPr lang="es-ES" sz="1600" dirty="0" smtClean="0"/>
              <a:t>Monitorea los </a:t>
            </a:r>
            <a:r>
              <a:rPr lang="es-ES" sz="1600" dirty="0"/>
              <a:t>apoyos y financiamientos </a:t>
            </a:r>
            <a:r>
              <a:rPr lang="es-ES" sz="1600" dirty="0" smtClean="0"/>
              <a:t>de SEDECO </a:t>
            </a:r>
            <a:r>
              <a:rPr lang="es-ES" sz="1600" dirty="0"/>
              <a:t>a través de las </a:t>
            </a:r>
            <a:r>
              <a:rPr lang="es-ES" sz="1600" dirty="0" err="1"/>
              <a:t>OPD’s</a:t>
            </a:r>
            <a:r>
              <a:rPr lang="es-ES" sz="1600" dirty="0"/>
              <a:t> </a:t>
            </a:r>
            <a:r>
              <a:rPr lang="es-ES" sz="1600" dirty="0" smtClean="0"/>
              <a:t>y sus </a:t>
            </a:r>
            <a:r>
              <a:rPr lang="es-ES" sz="1600" dirty="0"/>
              <a:t>direcciones </a:t>
            </a:r>
            <a:r>
              <a:rPr lang="es-ES" sz="1600" dirty="0" smtClean="0"/>
              <a:t>generales, alineados </a:t>
            </a:r>
            <a:r>
              <a:rPr lang="es-ES" sz="1600" dirty="0"/>
              <a:t>a las metas de los </a:t>
            </a:r>
            <a:r>
              <a:rPr lang="es-ES" sz="1600" dirty="0" err="1"/>
              <a:t>POA’s</a:t>
            </a:r>
            <a:r>
              <a:rPr lang="es-ES" sz="1600" dirty="0"/>
              <a:t> que cada </a:t>
            </a:r>
            <a:r>
              <a:rPr lang="es-ES" sz="1600" dirty="0" smtClean="0"/>
              <a:t>uno.</a:t>
            </a:r>
            <a:endParaRPr lang="es-ES" sz="1600" dirty="0"/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/>
              <a:t>2</a:t>
            </a:r>
            <a:r>
              <a:rPr lang="es-ES" sz="1600" b="1" dirty="0" smtClean="0"/>
              <a:t>. Sistema </a:t>
            </a:r>
            <a:r>
              <a:rPr lang="es-ES" sz="1600" b="1" dirty="0"/>
              <a:t>de Información y Monitoreo de Sectores Estratégicos, </a:t>
            </a:r>
            <a:r>
              <a:rPr lang="es-ES" sz="1600" b="1" dirty="0" smtClean="0"/>
              <a:t>SIMSE</a:t>
            </a:r>
          </a:p>
          <a:p>
            <a:pPr eaLnBrk="0" hangingPunct="0"/>
            <a:r>
              <a:rPr lang="es-ES" sz="1600" dirty="0" smtClean="0"/>
              <a:t>Muestra en línea las fuentes </a:t>
            </a:r>
            <a:r>
              <a:rPr lang="es-ES" sz="1600" dirty="0"/>
              <a:t>de información económica </a:t>
            </a:r>
            <a:r>
              <a:rPr lang="es-ES" sz="1600" dirty="0" smtClean="0"/>
              <a:t>relevantes </a:t>
            </a:r>
            <a:r>
              <a:rPr lang="es-ES" sz="1600" dirty="0"/>
              <a:t>para los </a:t>
            </a:r>
            <a:r>
              <a:rPr lang="es-ES" sz="1600" dirty="0" smtClean="0"/>
              <a:t>sectores </a:t>
            </a:r>
            <a:r>
              <a:rPr lang="es-ES" sz="1600" dirty="0"/>
              <a:t>estratégicos del </a:t>
            </a:r>
            <a:r>
              <a:rPr lang="es-ES" sz="1600" dirty="0" smtClean="0"/>
              <a:t>estado. Con </a:t>
            </a:r>
            <a:r>
              <a:rPr lang="es-ES" sz="1600" dirty="0"/>
              <a:t>una cobertura </a:t>
            </a:r>
            <a:r>
              <a:rPr lang="es-ES" sz="1600" dirty="0" smtClean="0"/>
              <a:t>nacional</a:t>
            </a:r>
            <a:r>
              <a:rPr lang="es-ES" sz="1600" dirty="0"/>
              <a:t>, estatal y </a:t>
            </a:r>
            <a:r>
              <a:rPr lang="es-ES" sz="1600" dirty="0" smtClean="0"/>
              <a:t>municipal</a:t>
            </a:r>
            <a:r>
              <a:rPr lang="es-ES" sz="1600" dirty="0"/>
              <a:t>.</a:t>
            </a:r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/>
              <a:t>3</a:t>
            </a:r>
            <a:r>
              <a:rPr lang="es-ES" sz="1600" b="1" dirty="0" smtClean="0"/>
              <a:t>. Plataforma </a:t>
            </a:r>
            <a:r>
              <a:rPr lang="es-ES" sz="1600" b="1" dirty="0"/>
              <a:t>de Inteligencia Comercial de Empresas </a:t>
            </a:r>
            <a:r>
              <a:rPr lang="es-ES" sz="1600" b="1" dirty="0" smtClean="0"/>
              <a:t>IMMEX</a:t>
            </a:r>
          </a:p>
          <a:p>
            <a:pPr eaLnBrk="0" hangingPunct="0"/>
            <a:r>
              <a:rPr lang="es-ES" sz="1600" dirty="0" smtClean="0"/>
              <a:t>Visualiza en línea la </a:t>
            </a:r>
            <a:r>
              <a:rPr lang="es-ES" sz="1600" dirty="0"/>
              <a:t>información de comercio </a:t>
            </a:r>
            <a:r>
              <a:rPr lang="es-ES" sz="1600" dirty="0" smtClean="0"/>
              <a:t>exterior (dinámica</a:t>
            </a:r>
            <a:r>
              <a:rPr lang="es-ES" sz="1600" dirty="0"/>
              <a:t>, ubicación, tendencias y </a:t>
            </a:r>
            <a:r>
              <a:rPr lang="es-ES" sz="1600" dirty="0" smtClean="0"/>
              <a:t>características) </a:t>
            </a:r>
            <a:r>
              <a:rPr lang="es-ES" sz="1600" dirty="0"/>
              <a:t>de las empresas adscritas al programa IMMEX.</a:t>
            </a:r>
          </a:p>
          <a:p>
            <a:pPr eaLnBrk="0" hangingPunct="0"/>
            <a:endParaRPr lang="es-ES" sz="1600" dirty="0" smtClean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7" name="Imagen 6" descr="iconos secciones-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0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Proyectos en colaboración con CCIJ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dirty="0" smtClean="0">
                <a:solidFill>
                  <a:srgbClr val="7F7F7F"/>
                </a:solidFill>
                <a:cs typeface="Arial" pitchFamily="34" charset="0"/>
              </a:rPr>
              <a:t>(Consejo de Cámaras Industriales de Jalisco)</a:t>
            </a:r>
            <a:endParaRPr lang="es-ES" sz="1600" dirty="0">
              <a:solidFill>
                <a:srgbClr val="7F7F7F"/>
              </a:solidFill>
              <a:cs typeface="Arial" pitchFamily="34" charset="0"/>
            </a:endParaRPr>
          </a:p>
          <a:p>
            <a:pPr eaLnBrk="0" hangingPunct="0"/>
            <a:endParaRPr lang="es-ES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r>
              <a:rPr lang="es-ES" sz="1600" b="1" dirty="0" smtClean="0"/>
              <a:t>1. Comisión de Equidad de Género  </a:t>
            </a:r>
          </a:p>
          <a:p>
            <a:pPr eaLnBrk="0" hangingPunct="0"/>
            <a:r>
              <a:rPr lang="es-ES" sz="1600" dirty="0" smtClean="0"/>
              <a:t>Coordinado </a:t>
            </a:r>
            <a:r>
              <a:rPr lang="es-ES" sz="1600" dirty="0"/>
              <a:t>por CCIJ (Lic. Teresa Delgado</a:t>
            </a:r>
            <a:r>
              <a:rPr lang="es-ES" sz="1600" dirty="0" smtClean="0"/>
              <a:t>) y </a:t>
            </a:r>
            <a:r>
              <a:rPr lang="es-ES" sz="1600" dirty="0"/>
              <a:t>la </a:t>
            </a:r>
            <a:r>
              <a:rPr lang="es-ES" sz="1600" dirty="0" smtClean="0"/>
              <a:t>Secretaría </a:t>
            </a:r>
            <a:r>
              <a:rPr lang="es-ES" sz="1600" dirty="0"/>
              <a:t>de </a:t>
            </a:r>
            <a:r>
              <a:rPr lang="es-ES" sz="1600" dirty="0" smtClean="0"/>
              <a:t>Innovación. </a:t>
            </a:r>
          </a:p>
          <a:p>
            <a:pPr eaLnBrk="0" hangingPunct="0"/>
            <a:r>
              <a:rPr lang="es-ES" sz="1600" dirty="0" smtClean="0"/>
              <a:t>• Estudio </a:t>
            </a:r>
            <a:r>
              <a:rPr lang="es-ES" sz="1600" dirty="0"/>
              <a:t>de Mujeres Emprendedoras en el Estado de Jalisco; </a:t>
            </a:r>
            <a:endParaRPr lang="es-ES" sz="1600" dirty="0" smtClean="0"/>
          </a:p>
          <a:p>
            <a:pPr eaLnBrk="0" hangingPunct="0"/>
            <a:r>
              <a:rPr lang="es-ES" sz="1600" dirty="0" smtClean="0"/>
              <a:t>• Encuesta </a:t>
            </a:r>
            <a:r>
              <a:rPr lang="es-ES" sz="1600" dirty="0"/>
              <a:t>para detectar el número de mujeres </a:t>
            </a:r>
            <a:r>
              <a:rPr lang="es-ES" sz="1600" dirty="0" smtClean="0"/>
              <a:t>empresarias a través de las Cámaras</a:t>
            </a:r>
            <a:endParaRPr lang="es-ES" sz="1600" dirty="0"/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/>
              <a:t>2</a:t>
            </a:r>
            <a:r>
              <a:rPr lang="es-ES" sz="1600" b="1" dirty="0" smtClean="0"/>
              <a:t>. Censo </a:t>
            </a:r>
            <a:r>
              <a:rPr lang="es-ES" sz="1600" b="1" dirty="0"/>
              <a:t>de Productores o Proveedores en el Estado de </a:t>
            </a:r>
            <a:r>
              <a:rPr lang="es-ES" sz="1600" b="1" dirty="0" smtClean="0"/>
              <a:t>Jalisco</a:t>
            </a:r>
            <a:r>
              <a:rPr lang="es-ES" sz="1600" dirty="0" smtClean="0"/>
              <a:t>  </a:t>
            </a:r>
          </a:p>
          <a:p>
            <a:pPr eaLnBrk="0" hangingPunct="0"/>
            <a:r>
              <a:rPr lang="es-ES" sz="1600" dirty="0" smtClean="0"/>
              <a:t>Coordinado </a:t>
            </a:r>
            <a:r>
              <a:rPr lang="es-ES" sz="1600" dirty="0"/>
              <a:t>por CCIJ (Lic. Luis Aguirre</a:t>
            </a:r>
            <a:r>
              <a:rPr lang="es-ES" sz="1600" dirty="0" smtClean="0"/>
              <a:t>).</a:t>
            </a:r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 smtClean="0"/>
              <a:t>• Solicitud inicial: </a:t>
            </a:r>
            <a:r>
              <a:rPr lang="es-ES" sz="1600" dirty="0" smtClean="0"/>
              <a:t>elaboración de un censo para captar dicha información.</a:t>
            </a:r>
          </a:p>
          <a:p>
            <a:pPr eaLnBrk="0" hangingPunct="0"/>
            <a:r>
              <a:rPr lang="es-ES" sz="1600" dirty="0" smtClean="0"/>
              <a:t>• </a:t>
            </a:r>
            <a:r>
              <a:rPr lang="es-ES" sz="1600" b="1" dirty="0"/>
              <a:t>P</a:t>
            </a:r>
            <a:r>
              <a:rPr lang="es-ES" sz="1600" b="1" dirty="0" smtClean="0"/>
              <a:t>ropuesta IIEG:</a:t>
            </a:r>
            <a:r>
              <a:rPr lang="es-ES" sz="1600" dirty="0" smtClean="0"/>
              <a:t> Utilizar el </a:t>
            </a:r>
            <a:r>
              <a:rPr lang="es-ES" sz="1600" dirty="0"/>
              <a:t>Sistema de Información y Monitoreo de Sectores Estratégicos, SIMSE; el cual </a:t>
            </a:r>
            <a:r>
              <a:rPr lang="es-ES" sz="1600" dirty="0" smtClean="0"/>
              <a:t>permite realizar los </a:t>
            </a:r>
            <a:r>
              <a:rPr lang="es-ES" sz="1600" dirty="0"/>
              <a:t>cruces </a:t>
            </a:r>
            <a:r>
              <a:rPr lang="es-ES" sz="1600" dirty="0" smtClean="0"/>
              <a:t>de </a:t>
            </a:r>
            <a:r>
              <a:rPr lang="es-ES" sz="1600" dirty="0"/>
              <a:t>información por medio de SCIAN-TIGIE </a:t>
            </a:r>
            <a:r>
              <a:rPr lang="es-ES" sz="1600" dirty="0" smtClean="0"/>
              <a:t>para identificar las </a:t>
            </a:r>
            <a:r>
              <a:rPr lang="es-ES" sz="1600" dirty="0"/>
              <a:t>empresas por fracción arancelaria </a:t>
            </a:r>
            <a:r>
              <a:rPr lang="es-ES" sz="1600" dirty="0" smtClean="0"/>
              <a:t>y obtener la relación producto</a:t>
            </a:r>
            <a:r>
              <a:rPr lang="es-ES" sz="1600" dirty="0"/>
              <a:t>-empresa</a:t>
            </a:r>
            <a:r>
              <a:rPr lang="es-ES" sz="1600" dirty="0" smtClean="0"/>
              <a:t>.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7" name="Imagen 6" descr="iconos secciones-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8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600" b="1" dirty="0" smtClean="0"/>
              <a:t>3. Censo </a:t>
            </a:r>
            <a:r>
              <a:rPr lang="es-ES" sz="1600" b="1" dirty="0"/>
              <a:t>de </a:t>
            </a:r>
            <a:r>
              <a:rPr lang="es-ES" sz="1600" b="1" dirty="0" smtClean="0"/>
              <a:t>infraestructura </a:t>
            </a:r>
            <a:r>
              <a:rPr lang="es-ES" sz="1600" b="1" dirty="0"/>
              <a:t>para </a:t>
            </a:r>
            <a:r>
              <a:rPr lang="es-ES" sz="1600" b="1" dirty="0" smtClean="0"/>
              <a:t>discapacitados </a:t>
            </a:r>
            <a:r>
              <a:rPr lang="es-ES" sz="1600" b="1" dirty="0"/>
              <a:t>en el </a:t>
            </a:r>
            <a:r>
              <a:rPr lang="es-ES" sz="1600" b="1" dirty="0" smtClean="0"/>
              <a:t>estado </a:t>
            </a:r>
            <a:r>
              <a:rPr lang="es-ES" sz="1600" b="1" dirty="0"/>
              <a:t>de </a:t>
            </a:r>
            <a:r>
              <a:rPr lang="es-ES" sz="1600" b="1" dirty="0" smtClean="0"/>
              <a:t>Jalisco</a:t>
            </a:r>
          </a:p>
          <a:p>
            <a:pPr eaLnBrk="0" hangingPunct="0"/>
            <a:r>
              <a:rPr lang="es-ES" sz="1600" dirty="0" smtClean="0"/>
              <a:t>Coordinado </a:t>
            </a:r>
            <a:r>
              <a:rPr lang="es-ES" sz="1600" dirty="0"/>
              <a:t>por CIAJ (Lic. Jacobo Cabrera</a:t>
            </a:r>
            <a:r>
              <a:rPr lang="es-ES" sz="1600" dirty="0" smtClean="0"/>
              <a:t>) en colaboración </a:t>
            </a:r>
            <a:r>
              <a:rPr lang="es-ES" sz="1600" dirty="0"/>
              <a:t>de </a:t>
            </a:r>
            <a:r>
              <a:rPr lang="es-ES" sz="1600" dirty="0" smtClean="0"/>
              <a:t>CCIJ.</a:t>
            </a:r>
            <a:endParaRPr lang="es-ES" sz="1600" dirty="0"/>
          </a:p>
          <a:p>
            <a:pPr eaLnBrk="0" hangingPunct="0"/>
            <a:r>
              <a:rPr lang="es-ES" sz="1600" dirty="0" smtClean="0"/>
              <a:t>El </a:t>
            </a:r>
            <a:r>
              <a:rPr lang="es-ES" sz="1600" dirty="0"/>
              <a:t>objetivo </a:t>
            </a:r>
            <a:r>
              <a:rPr lang="es-ES" sz="1600" dirty="0" smtClean="0"/>
              <a:t>es dimensionar el problema que </a:t>
            </a:r>
            <a:r>
              <a:rPr lang="es-ES" sz="1600" dirty="0"/>
              <a:t>afecta a este sector de la </a:t>
            </a:r>
            <a:r>
              <a:rPr lang="es-ES" sz="1600" dirty="0" smtClean="0"/>
              <a:t>población y generar entornos </a:t>
            </a:r>
            <a:r>
              <a:rPr lang="es-ES" sz="1600" dirty="0"/>
              <a:t>favorables </a:t>
            </a:r>
            <a:r>
              <a:rPr lang="es-ES" sz="1600" dirty="0" smtClean="0"/>
              <a:t>e incidir en educación</a:t>
            </a:r>
            <a:r>
              <a:rPr lang="es-ES" sz="1600" dirty="0"/>
              <a:t>, </a:t>
            </a:r>
            <a:r>
              <a:rPr lang="es-ES" sz="1600" dirty="0" smtClean="0"/>
              <a:t>empleo</a:t>
            </a:r>
            <a:r>
              <a:rPr lang="es-ES" sz="1600" dirty="0"/>
              <a:t>, </a:t>
            </a:r>
            <a:r>
              <a:rPr lang="es-ES" sz="1600" dirty="0" smtClean="0"/>
              <a:t>salud </a:t>
            </a:r>
            <a:r>
              <a:rPr lang="es-ES" sz="1600" dirty="0"/>
              <a:t>y </a:t>
            </a:r>
            <a:r>
              <a:rPr lang="es-ES" sz="1600" dirty="0" smtClean="0"/>
              <a:t>vida </a:t>
            </a:r>
            <a:r>
              <a:rPr lang="es-ES" sz="1600" dirty="0"/>
              <a:t>social para evitar su marginación.</a:t>
            </a:r>
          </a:p>
          <a:p>
            <a:pPr eaLnBrk="0" hangingPunct="0"/>
            <a:endParaRPr lang="es-ES" sz="1600" dirty="0" smtClean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0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Otros proyectos</a:t>
            </a:r>
            <a:endParaRPr lang="es-ES" sz="1600" b="1" dirty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endParaRPr lang="es-ES" sz="1600" dirty="0" smtClean="0"/>
          </a:p>
          <a:p>
            <a:pPr eaLnBrk="0" hangingPunct="0"/>
            <a:r>
              <a:rPr lang="es-ES" sz="1600" b="1" dirty="0" smtClean="0"/>
              <a:t>1. ISO 37120 - Desarrollo </a:t>
            </a:r>
            <a:r>
              <a:rPr lang="es-ES" sz="1600" b="1" dirty="0"/>
              <a:t>de las Comunidades </a:t>
            </a:r>
            <a:r>
              <a:rPr lang="es-ES" sz="1600" b="1" dirty="0" smtClean="0"/>
              <a:t>Sustentables</a:t>
            </a:r>
          </a:p>
          <a:p>
            <a:pPr eaLnBrk="0" hangingPunct="0"/>
            <a:r>
              <a:rPr lang="es-ES" sz="1600" dirty="0" smtClean="0"/>
              <a:t>Solicitados </a:t>
            </a:r>
            <a:r>
              <a:rPr lang="es-ES" sz="1600" dirty="0"/>
              <a:t>por </a:t>
            </a:r>
            <a:r>
              <a:rPr lang="es-ES" sz="1600" dirty="0" err="1"/>
              <a:t>Subseplan</a:t>
            </a:r>
            <a:r>
              <a:rPr lang="es-ES" sz="1600" dirty="0"/>
              <a:t>.</a:t>
            </a:r>
          </a:p>
          <a:p>
            <a:pPr eaLnBrk="0" hangingPunct="0"/>
            <a:r>
              <a:rPr lang="es-ES" sz="1600" dirty="0" smtClean="0"/>
              <a:t>Indicadores utilizados </a:t>
            </a:r>
            <a:r>
              <a:rPr lang="es-ES" sz="1600" dirty="0"/>
              <a:t>para </a:t>
            </a:r>
            <a:r>
              <a:rPr lang="es-ES" sz="1600" dirty="0" smtClean="0"/>
              <a:t>monitorear </a:t>
            </a:r>
            <a:r>
              <a:rPr lang="es-ES" sz="1600" dirty="0"/>
              <a:t>el progreso de una ciudad en servicios, rendimiento y calidad de </a:t>
            </a:r>
            <a:r>
              <a:rPr lang="es-ES" sz="1600" dirty="0" smtClean="0"/>
              <a:t>vida.  Ayudan en </a:t>
            </a:r>
            <a:r>
              <a:rPr lang="es-ES" sz="1600" dirty="0"/>
              <a:t>el establecimiento de objetivos y </a:t>
            </a:r>
            <a:r>
              <a:rPr lang="es-ES" sz="1600" dirty="0" smtClean="0"/>
              <a:t>seguimiento </a:t>
            </a:r>
            <a:r>
              <a:rPr lang="es-ES" sz="1600" dirty="0"/>
              <a:t>de </a:t>
            </a:r>
            <a:r>
              <a:rPr lang="es-ES" sz="1600" dirty="0" smtClean="0"/>
              <a:t>logros.</a:t>
            </a:r>
            <a:endParaRPr lang="es-ES" sz="1600" dirty="0"/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dirty="0" smtClean="0"/>
              <a:t>Se entregaron 7 de los 13 indicadores asignados:</a:t>
            </a:r>
            <a:endParaRPr lang="es-ES" sz="1600" dirty="0"/>
          </a:p>
          <a:p>
            <a:pPr eaLnBrk="0" hangingPunct="0"/>
            <a:r>
              <a:rPr lang="es-ES" sz="1600" dirty="0" smtClean="0"/>
              <a:t>1. Tasa </a:t>
            </a:r>
            <a:r>
              <a:rPr lang="es-ES" sz="1600" dirty="0"/>
              <a:t>de desempleo de la </a:t>
            </a:r>
            <a:r>
              <a:rPr lang="es-ES" sz="1600" dirty="0" smtClean="0"/>
              <a:t>ciudad</a:t>
            </a:r>
            <a:endParaRPr lang="es-ES" sz="1600" dirty="0"/>
          </a:p>
          <a:p>
            <a:pPr eaLnBrk="0" hangingPunct="0"/>
            <a:r>
              <a:rPr lang="es-ES" sz="1600" dirty="0"/>
              <a:t>2</a:t>
            </a:r>
            <a:r>
              <a:rPr lang="es-ES" sz="1600" dirty="0" smtClean="0"/>
              <a:t>. Porcentaje </a:t>
            </a:r>
            <a:r>
              <a:rPr lang="es-ES" sz="1600" dirty="0"/>
              <a:t>de personas con empleo de tiempo completo </a:t>
            </a:r>
            <a:endParaRPr lang="es-ES" sz="1600" dirty="0" smtClean="0"/>
          </a:p>
          <a:p>
            <a:pPr eaLnBrk="0" hangingPunct="0"/>
            <a:r>
              <a:rPr lang="es-ES" sz="1600" dirty="0" smtClean="0"/>
              <a:t>3. Tasa </a:t>
            </a:r>
            <a:r>
              <a:rPr lang="es-ES" sz="1600" dirty="0"/>
              <a:t>de desempleo </a:t>
            </a:r>
            <a:r>
              <a:rPr lang="es-ES" sz="1600" dirty="0" smtClean="0"/>
              <a:t>juvenil</a:t>
            </a:r>
            <a:endParaRPr lang="es-ES" sz="1600" dirty="0"/>
          </a:p>
          <a:p>
            <a:pPr eaLnBrk="0" hangingPunct="0"/>
            <a:r>
              <a:rPr lang="es-ES" sz="1600" dirty="0"/>
              <a:t>4</a:t>
            </a:r>
            <a:r>
              <a:rPr lang="es-ES" sz="1600" dirty="0" smtClean="0"/>
              <a:t>. Número </a:t>
            </a:r>
            <a:r>
              <a:rPr lang="es-ES" sz="1600" dirty="0"/>
              <a:t>de empresas o negocios </a:t>
            </a:r>
            <a:endParaRPr lang="es-ES" sz="1600" dirty="0" smtClean="0"/>
          </a:p>
          <a:p>
            <a:pPr eaLnBrk="0" hangingPunct="0"/>
            <a:r>
              <a:rPr lang="es-ES" sz="1600" dirty="0" smtClean="0"/>
              <a:t>5. Total </a:t>
            </a:r>
            <a:r>
              <a:rPr lang="es-ES" sz="1600" dirty="0"/>
              <a:t>de la energía eléctrica residencial usada por </a:t>
            </a:r>
            <a:r>
              <a:rPr lang="es-ES" sz="1600" dirty="0" smtClean="0"/>
              <a:t>habitante</a:t>
            </a:r>
            <a:endParaRPr lang="es-ES" sz="1600" dirty="0"/>
          </a:p>
          <a:p>
            <a:pPr eaLnBrk="0" hangingPunct="0"/>
            <a:r>
              <a:rPr lang="es-ES" sz="1600" dirty="0"/>
              <a:t>6</a:t>
            </a:r>
            <a:r>
              <a:rPr lang="es-ES" sz="1600" dirty="0" smtClean="0"/>
              <a:t>. Porcentaje </a:t>
            </a:r>
            <a:r>
              <a:rPr lang="es-ES" sz="1600" dirty="0"/>
              <a:t>de la población de la ciudad con servicio eléctrico autorizado </a:t>
            </a:r>
            <a:endParaRPr lang="es-ES" sz="1600" dirty="0" smtClean="0"/>
          </a:p>
          <a:p>
            <a:pPr eaLnBrk="0" hangingPunct="0"/>
            <a:r>
              <a:rPr lang="es-ES" sz="1600" dirty="0" smtClean="0"/>
              <a:t>7. Uso </a:t>
            </a:r>
            <a:r>
              <a:rPr lang="es-ES" sz="1600" dirty="0"/>
              <a:t>de la energía eléctrica total por </a:t>
            </a:r>
            <a:r>
              <a:rPr lang="es-ES" sz="1600" dirty="0" smtClean="0"/>
              <a:t>habitante</a:t>
            </a:r>
            <a:endParaRPr lang="es-ES" sz="1600" dirty="0"/>
          </a:p>
          <a:p>
            <a:pPr eaLnBrk="0" hangingPunct="0"/>
            <a:endParaRPr lang="es-ES" sz="1600" dirty="0" smtClean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7" name="Imagen 6" descr="iconos secciones-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74397" cy="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4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600" b="1" dirty="0"/>
              <a:t>2</a:t>
            </a:r>
            <a:r>
              <a:rPr lang="es-ES" sz="1600" b="1" dirty="0" smtClean="0"/>
              <a:t>. Agenda </a:t>
            </a:r>
            <a:r>
              <a:rPr lang="es-ES" sz="1600" b="1" dirty="0"/>
              <a:t>Económica del Gobierno del Estado. </a:t>
            </a:r>
            <a:r>
              <a:rPr lang="es-ES" sz="1600" b="1" dirty="0" smtClean="0"/>
              <a:t>CEPE.</a:t>
            </a:r>
          </a:p>
          <a:p>
            <a:pPr eaLnBrk="0" hangingPunct="0"/>
            <a:r>
              <a:rPr lang="es-ES" sz="1600" dirty="0" smtClean="0"/>
              <a:t>Apoyo de integración de información e </a:t>
            </a:r>
            <a:r>
              <a:rPr lang="es-ES" sz="1600" dirty="0"/>
              <a:t>indicadores </a:t>
            </a:r>
            <a:r>
              <a:rPr lang="es-ES" sz="1600" dirty="0" smtClean="0"/>
              <a:t>económicos.</a:t>
            </a:r>
            <a:endParaRPr lang="es-ES" sz="1600" dirty="0"/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/>
              <a:t>3</a:t>
            </a:r>
            <a:r>
              <a:rPr lang="es-ES" sz="1600" b="1" dirty="0" smtClean="0"/>
              <a:t>. Giras </a:t>
            </a:r>
            <a:r>
              <a:rPr lang="es-ES" sz="1600" b="1" dirty="0"/>
              <a:t>de Bienestar y </a:t>
            </a:r>
            <a:r>
              <a:rPr lang="es-ES" sz="1600" b="1" dirty="0" err="1" smtClean="0"/>
              <a:t>Bienemprendo</a:t>
            </a:r>
            <a:r>
              <a:rPr lang="es-ES" sz="1600" b="1" dirty="0" smtClean="0"/>
              <a:t>. SEDECO </a:t>
            </a:r>
          </a:p>
          <a:p>
            <a:pPr eaLnBrk="0" hangingPunct="0"/>
            <a:r>
              <a:rPr lang="es-ES" sz="1600" dirty="0" smtClean="0"/>
              <a:t>• </a:t>
            </a:r>
            <a:r>
              <a:rPr lang="es-ES" sz="1600" dirty="0" err="1" smtClean="0"/>
              <a:t>Bienemprendo</a:t>
            </a:r>
            <a:r>
              <a:rPr lang="es-ES" sz="1600" dirty="0"/>
              <a:t>, </a:t>
            </a:r>
            <a:r>
              <a:rPr lang="es-ES" sz="1600" dirty="0" smtClean="0"/>
              <a:t>cada martes en </a:t>
            </a:r>
            <a:r>
              <a:rPr lang="es-ES" sz="1600" dirty="0"/>
              <a:t>la </a:t>
            </a:r>
            <a:r>
              <a:rPr lang="es-ES" sz="1600" dirty="0" smtClean="0"/>
              <a:t>ZMG.</a:t>
            </a:r>
            <a:endParaRPr lang="es-ES" sz="1600" dirty="0"/>
          </a:p>
          <a:p>
            <a:pPr eaLnBrk="0" hangingPunct="0"/>
            <a:r>
              <a:rPr lang="es-ES" sz="1600" dirty="0" smtClean="0"/>
              <a:t>• Bienestar</a:t>
            </a:r>
            <a:r>
              <a:rPr lang="es-ES" sz="1600" dirty="0"/>
              <a:t>, </a:t>
            </a:r>
            <a:r>
              <a:rPr lang="es-ES" sz="1600" dirty="0" smtClean="0"/>
              <a:t>cada viernes en </a:t>
            </a:r>
            <a:r>
              <a:rPr lang="es-ES" sz="1600" dirty="0"/>
              <a:t>el interior del </a:t>
            </a:r>
            <a:r>
              <a:rPr lang="es-ES" sz="1600" dirty="0" smtClean="0"/>
              <a:t>estado.</a:t>
            </a:r>
          </a:p>
          <a:p>
            <a:pPr eaLnBrk="0" hangingPunct="0"/>
            <a:endParaRPr lang="es-ES" sz="1600" dirty="0"/>
          </a:p>
          <a:p>
            <a:pPr eaLnBrk="0" hangingPunct="0"/>
            <a:r>
              <a:rPr lang="es-ES" sz="1600" b="1" dirty="0"/>
              <a:t>4</a:t>
            </a:r>
            <a:r>
              <a:rPr lang="es-ES" sz="1600" b="1" dirty="0" smtClean="0"/>
              <a:t>. Despacho </a:t>
            </a:r>
            <a:r>
              <a:rPr lang="es-ES" sz="1600" b="1" dirty="0"/>
              <a:t>del Gobernador </a:t>
            </a:r>
            <a:endParaRPr lang="es-ES" sz="1600" dirty="0" smtClean="0"/>
          </a:p>
          <a:p>
            <a:pPr eaLnBrk="0" hangingPunct="0"/>
            <a:r>
              <a:rPr lang="es-ES" sz="1600" dirty="0" smtClean="0"/>
              <a:t>• Matrices </a:t>
            </a:r>
            <a:r>
              <a:rPr lang="es-ES" sz="1600" dirty="0"/>
              <a:t>de indicadores </a:t>
            </a:r>
            <a:r>
              <a:rPr lang="es-ES" sz="1600" dirty="0" smtClean="0"/>
              <a:t>para determinar </a:t>
            </a:r>
            <a:r>
              <a:rPr lang="es-ES" sz="1600" dirty="0"/>
              <a:t>el ranking de Jalisco, mediante un mapeo realizado por investigación de indicadores en la web, el cruce de registros y llamadas telefónicas para corroborar registros. </a:t>
            </a:r>
          </a:p>
          <a:p>
            <a:pPr eaLnBrk="0" hangingPunct="0"/>
            <a:r>
              <a:rPr lang="es-ES" sz="1600" dirty="0" smtClean="0"/>
              <a:t>• La  elaboración </a:t>
            </a:r>
            <a:r>
              <a:rPr lang="es-ES" sz="1600" dirty="0"/>
              <a:t>de bases para definir los compromisos de gobierno.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5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5960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600" b="1" dirty="0" smtClean="0">
                <a:solidFill>
                  <a:srgbClr val="800000"/>
                </a:solidFill>
              </a:rPr>
              <a:t>Estudios </a:t>
            </a:r>
            <a:endParaRPr lang="es-ES" sz="1600" b="1" dirty="0">
              <a:solidFill>
                <a:srgbClr val="800000"/>
              </a:solidFill>
            </a:endParaRPr>
          </a:p>
          <a:p>
            <a:pPr eaLnBrk="0" hangingPunct="0"/>
            <a:endParaRPr lang="es-ES" sz="1600" b="1" dirty="0" smtClean="0"/>
          </a:p>
          <a:p>
            <a:pPr eaLnBrk="0" hangingPunct="0"/>
            <a:r>
              <a:rPr lang="es-ES" sz="1600" b="1" dirty="0" smtClean="0"/>
              <a:t>Expectativas </a:t>
            </a:r>
            <a:r>
              <a:rPr lang="es-ES" sz="1600" b="1" dirty="0"/>
              <a:t>empresariales del sector privado Jalisciense. </a:t>
            </a:r>
            <a:endParaRPr lang="es-ES" sz="1600" b="1" dirty="0" smtClean="0"/>
          </a:p>
          <a:p>
            <a:pPr eaLnBrk="0" hangingPunct="0"/>
            <a:r>
              <a:rPr lang="es-ES" sz="1600" dirty="0" smtClean="0"/>
              <a:t>Su objetivo es obtener </a:t>
            </a:r>
            <a:r>
              <a:rPr lang="es-ES" sz="1600" dirty="0"/>
              <a:t>una visión </a:t>
            </a:r>
            <a:r>
              <a:rPr lang="es-ES" sz="1600" dirty="0" smtClean="0"/>
              <a:t>de </a:t>
            </a:r>
            <a:r>
              <a:rPr lang="es-ES" sz="1600" dirty="0"/>
              <a:t>la economía estatal y nacional, así como los impactos de elementos </a:t>
            </a:r>
            <a:r>
              <a:rPr lang="es-ES" sz="1600" dirty="0" smtClean="0"/>
              <a:t>coyunturales a través de tendencias </a:t>
            </a:r>
            <a:r>
              <a:rPr lang="es-ES" sz="1600" dirty="0"/>
              <a:t>empresariales</a:t>
            </a:r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r>
              <a:rPr lang="es-ES" sz="1600" dirty="0" smtClean="0"/>
              <a:t>• Arranca con empresas </a:t>
            </a:r>
            <a:r>
              <a:rPr lang="es-ES" sz="1600" dirty="0"/>
              <a:t>de la </a:t>
            </a:r>
            <a:r>
              <a:rPr lang="es-ES" sz="1600" dirty="0" smtClean="0"/>
              <a:t>ZMG pertenecientes a </a:t>
            </a:r>
            <a:r>
              <a:rPr lang="es-ES" sz="1600" dirty="0" err="1" smtClean="0"/>
              <a:t>Coparmex</a:t>
            </a:r>
            <a:r>
              <a:rPr lang="es-ES" sz="1600" dirty="0" smtClean="0"/>
              <a:t>. </a:t>
            </a:r>
          </a:p>
          <a:p>
            <a:pPr eaLnBrk="0" hangingPunct="0"/>
            <a:r>
              <a:rPr lang="es-ES" sz="1600" dirty="0" smtClean="0"/>
              <a:t>• Proyecto programado </a:t>
            </a:r>
            <a:r>
              <a:rPr lang="es-ES" sz="1600" dirty="0"/>
              <a:t>dentro del gasto corriente </a:t>
            </a:r>
            <a:r>
              <a:rPr lang="es-ES" sz="1600" dirty="0" smtClean="0"/>
              <a:t>del IIEG.</a:t>
            </a:r>
            <a:endParaRPr lang="es-ES" sz="1600" dirty="0"/>
          </a:p>
          <a:p>
            <a:pPr eaLnBrk="0" hangingPunct="0"/>
            <a:r>
              <a:rPr lang="es-ES" sz="1600" dirty="0"/>
              <a:t>• </a:t>
            </a:r>
            <a:r>
              <a:rPr lang="es-ES" sz="1600" dirty="0" smtClean="0"/>
              <a:t>Modelo </a:t>
            </a:r>
            <a:r>
              <a:rPr lang="es-ES" sz="1600" dirty="0"/>
              <a:t>triple hélice más transparencia único en su tipo en </a:t>
            </a:r>
            <a:r>
              <a:rPr lang="es-ES" sz="1600" dirty="0" smtClean="0"/>
              <a:t>Jalisco</a:t>
            </a:r>
            <a:r>
              <a:rPr lang="es-ES" sz="1600" dirty="0"/>
              <a:t>. </a:t>
            </a:r>
            <a:endParaRPr lang="es-ES" sz="1600" dirty="0" smtClean="0"/>
          </a:p>
          <a:p>
            <a:pPr eaLnBrk="0" hangingPunct="0"/>
            <a:r>
              <a:rPr lang="es-ES" sz="1600" dirty="0" smtClean="0"/>
              <a:t>• Participación </a:t>
            </a:r>
            <a:r>
              <a:rPr lang="es-ES" sz="1600" dirty="0"/>
              <a:t>de: </a:t>
            </a:r>
          </a:p>
          <a:p>
            <a:pPr lvl="1" eaLnBrk="0" hangingPunct="0"/>
            <a:r>
              <a:rPr lang="es-ES" sz="1600" dirty="0" smtClean="0"/>
              <a:t>IIEG.- Gobierno 		(</a:t>
            </a:r>
            <a:r>
              <a:rPr lang="es-ES" sz="1600" dirty="0"/>
              <a:t>Ejecutor, organizado por en información)</a:t>
            </a:r>
          </a:p>
          <a:p>
            <a:pPr eaLnBrk="0" hangingPunct="0"/>
            <a:r>
              <a:rPr lang="es-ES" sz="1600" dirty="0"/>
              <a:t>	ITESM</a:t>
            </a:r>
            <a:r>
              <a:rPr lang="es-ES" sz="1600" dirty="0" smtClean="0"/>
              <a:t>.- Academia  	(</a:t>
            </a:r>
            <a:r>
              <a:rPr lang="es-ES" sz="1600" dirty="0"/>
              <a:t>Metodología)</a:t>
            </a:r>
          </a:p>
          <a:p>
            <a:pPr eaLnBrk="0" hangingPunct="0"/>
            <a:r>
              <a:rPr lang="es-ES" sz="1600" dirty="0"/>
              <a:t>	</a:t>
            </a:r>
            <a:r>
              <a:rPr lang="es-ES" sz="1600" dirty="0" smtClean="0"/>
              <a:t>COPARMEX.- IP  	(</a:t>
            </a:r>
            <a:r>
              <a:rPr lang="es-ES" sz="1600" dirty="0"/>
              <a:t>Fuente de Información)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0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6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0225" y="1151628"/>
            <a:ext cx="69405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Sistema de Contabilidad Gubernamental</a:t>
            </a:r>
            <a:endParaRPr lang="es-ES" sz="1600" b="1" dirty="0">
              <a:solidFill>
                <a:srgbClr val="800000"/>
              </a:solidFill>
              <a:cs typeface="Arial" pitchFamily="34" charset="0"/>
            </a:endParaRPr>
          </a:p>
          <a:p>
            <a:r>
              <a:rPr lang="es-ES" sz="1600" dirty="0" smtClean="0"/>
              <a:t>En proceso de migración al sistema unificado para </a:t>
            </a:r>
            <a:r>
              <a:rPr lang="es-ES" sz="1600" dirty="0" err="1" smtClean="0"/>
              <a:t>OPD’s</a:t>
            </a:r>
            <a:r>
              <a:rPr lang="es-ES" sz="1600" dirty="0" smtClean="0"/>
              <a:t> (ICON-G).</a:t>
            </a:r>
          </a:p>
          <a:p>
            <a:pPr>
              <a:buFont typeface="Arial" pitchFamily="34" charset="0"/>
              <a:buChar char="•"/>
            </a:pPr>
            <a:endParaRPr lang="es-ES" sz="1600" dirty="0" smtClean="0"/>
          </a:p>
          <a:p>
            <a:r>
              <a:rPr lang="es-ES" sz="1600" b="1" dirty="0" smtClean="0"/>
              <a:t>Beneficios: </a:t>
            </a:r>
          </a:p>
          <a:p>
            <a:r>
              <a:rPr lang="es-ES" sz="1600" dirty="0" smtClean="0"/>
              <a:t>	- Se acata la instrucción de la SEPAF.</a:t>
            </a:r>
          </a:p>
          <a:p>
            <a:r>
              <a:rPr lang="es-ES" sz="1600" dirty="0" smtClean="0"/>
              <a:t>	- Homologación con todos los </a:t>
            </a:r>
            <a:r>
              <a:rPr lang="es-ES" sz="1600" dirty="0" err="1" smtClean="0"/>
              <a:t>OPD’s</a:t>
            </a:r>
            <a:r>
              <a:rPr lang="es-ES" sz="1600" dirty="0" smtClean="0"/>
              <a:t> del estado. </a:t>
            </a:r>
          </a:p>
          <a:p>
            <a:r>
              <a:rPr lang="es-ES" sz="1600" dirty="0" smtClean="0"/>
              <a:t>	- Enlace a internet dedicado para garantizar funcionalidad.</a:t>
            </a:r>
          </a:p>
          <a:p>
            <a:r>
              <a:rPr lang="es-ES" sz="1600" dirty="0" smtClean="0"/>
              <a:t>	- Facilitará la consolidación de la cuenta pública.</a:t>
            </a:r>
          </a:p>
          <a:p>
            <a:endParaRPr lang="es-ES" sz="1600" dirty="0" smtClean="0"/>
          </a:p>
          <a:p>
            <a:endParaRPr lang="es-ES" sz="1600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91517" y="1268725"/>
            <a:ext cx="7543800" cy="36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</p:txBody>
      </p:sp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ADMINISTRATIVA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0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8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MX" sz="1600" b="1" dirty="0">
                <a:solidFill>
                  <a:srgbClr val="800000"/>
                </a:solidFill>
              </a:rPr>
              <a:t>Estudios de derrama </a:t>
            </a:r>
            <a:r>
              <a:rPr lang="es-MX" sz="1600" b="1" dirty="0" smtClean="0">
                <a:solidFill>
                  <a:srgbClr val="800000"/>
                </a:solidFill>
              </a:rPr>
              <a:t>e impacto económic</a:t>
            </a:r>
            <a:r>
              <a:rPr lang="x-none" sz="1600" b="1" dirty="0" smtClean="0">
                <a:solidFill>
                  <a:srgbClr val="800000"/>
                </a:solidFill>
              </a:rPr>
              <a:t>o</a:t>
            </a:r>
            <a:endParaRPr lang="en-US" sz="1600" dirty="0">
              <a:solidFill>
                <a:srgbClr val="800000"/>
              </a:solidFill>
            </a:endParaRPr>
          </a:p>
          <a:p>
            <a:r>
              <a:rPr lang="es-MX" sz="1600" dirty="0" smtClean="0"/>
              <a:t>El </a:t>
            </a:r>
            <a:r>
              <a:rPr lang="es-MX" sz="1600" dirty="0"/>
              <a:t>objetivo es conocer el impacto en la economía local que generan los eventos  a partir de levantamiento de encuestas y análisis de </a:t>
            </a:r>
            <a:r>
              <a:rPr lang="es-MX" sz="1600" dirty="0" smtClean="0"/>
              <a:t>información.</a:t>
            </a:r>
          </a:p>
          <a:p>
            <a:pPr eaLnBrk="0" hangingPunct="0"/>
            <a:r>
              <a:rPr lang="es-MX" sz="1600" dirty="0" smtClean="0"/>
              <a:t>Son realizados a petición y con presupuesto de cámaras empresariales, municipios u organismos. </a:t>
            </a:r>
          </a:p>
          <a:p>
            <a:r>
              <a:rPr lang="es-MX" sz="1600" dirty="0"/>
              <a:t> </a:t>
            </a:r>
            <a:endParaRPr lang="en-US" sz="1600" dirty="0"/>
          </a:p>
          <a:p>
            <a:pPr lvl="0"/>
            <a:r>
              <a:rPr lang="es-MX" sz="1600" b="1" dirty="0" smtClean="0"/>
              <a:t>• Encuentro </a:t>
            </a:r>
            <a:r>
              <a:rPr lang="es-MX" sz="1600" b="1" dirty="0"/>
              <a:t>Internacional del Mariachi </a:t>
            </a:r>
            <a:r>
              <a:rPr lang="es-MX" sz="1600" b="1" dirty="0" smtClean="0"/>
              <a:t>2014</a:t>
            </a:r>
          </a:p>
          <a:p>
            <a:pPr lvl="0"/>
            <a:r>
              <a:rPr lang="es-MX" sz="1600" dirty="0" smtClean="0"/>
              <a:t>Enfocado </a:t>
            </a:r>
            <a:r>
              <a:rPr lang="es-MX" sz="1600" dirty="0"/>
              <a:t>a conocer el beneficio económico y turístico que genera </a:t>
            </a:r>
            <a:r>
              <a:rPr lang="es-MX" sz="1600" dirty="0" smtClean="0"/>
              <a:t>a </a:t>
            </a:r>
            <a:r>
              <a:rPr lang="es-MX" sz="1600" dirty="0"/>
              <a:t>través de sus distintas actividades.</a:t>
            </a:r>
            <a:endParaRPr lang="en-US" sz="1600" dirty="0"/>
          </a:p>
          <a:p>
            <a:r>
              <a:rPr lang="es-MX" sz="1600" dirty="0"/>
              <a:t> </a:t>
            </a:r>
            <a:endParaRPr lang="en-US" sz="1600" dirty="0"/>
          </a:p>
          <a:p>
            <a:pPr lvl="0"/>
            <a:r>
              <a:rPr lang="es-MX" sz="1600" b="1" dirty="0" smtClean="0"/>
              <a:t>• Expo Guadalajara</a:t>
            </a:r>
            <a:endParaRPr lang="es-MX" sz="1600" dirty="0" smtClean="0"/>
          </a:p>
          <a:p>
            <a:pPr lvl="0"/>
            <a:r>
              <a:rPr lang="es-MX" sz="1600" dirty="0" smtClean="0"/>
              <a:t>Enfocado a conocer </a:t>
            </a:r>
            <a:r>
              <a:rPr lang="es-MX" sz="1600" dirty="0"/>
              <a:t>el comportamiento de </a:t>
            </a:r>
            <a:r>
              <a:rPr lang="es-MX" sz="1600" dirty="0" smtClean="0"/>
              <a:t>los “Eventos</a:t>
            </a:r>
            <a:r>
              <a:rPr lang="es-MX" sz="1600" dirty="0"/>
              <a:t>” y la derrama económica que </a:t>
            </a:r>
            <a:r>
              <a:rPr lang="es-MX" sz="1600" dirty="0" smtClean="0"/>
              <a:t>generan en </a:t>
            </a:r>
            <a:r>
              <a:rPr lang="es-MX" sz="1600" dirty="0"/>
              <a:t>la </a:t>
            </a:r>
            <a:r>
              <a:rPr lang="es-MX" sz="1600" dirty="0" smtClean="0"/>
              <a:t>ZMG durante </a:t>
            </a:r>
            <a:r>
              <a:rPr lang="es-MX" sz="1600" dirty="0"/>
              <a:t>todo el año</a:t>
            </a:r>
            <a:r>
              <a:rPr lang="es-MX" sz="1600" dirty="0" smtClean="0"/>
              <a:t>.</a:t>
            </a:r>
            <a:endParaRPr lang="en-US" sz="1600" dirty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0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6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MX" sz="1600" b="1" dirty="0" smtClean="0"/>
              <a:t>• Fiestas </a:t>
            </a:r>
            <a:r>
              <a:rPr lang="es-MX" sz="1600" b="1" dirty="0"/>
              <a:t>de Octubre </a:t>
            </a:r>
            <a:r>
              <a:rPr lang="es-MX" sz="1600" b="1" dirty="0" smtClean="0"/>
              <a:t>2014</a:t>
            </a:r>
            <a:endParaRPr lang="es-MX" sz="1600" dirty="0" smtClean="0"/>
          </a:p>
          <a:p>
            <a:pPr lvl="0"/>
            <a:r>
              <a:rPr lang="es-MX" sz="1600" dirty="0" smtClean="0"/>
              <a:t>Para medir </a:t>
            </a:r>
            <a:r>
              <a:rPr lang="es-MX" sz="1600" dirty="0"/>
              <a:t>la derrama </a:t>
            </a:r>
            <a:r>
              <a:rPr lang="es-MX" sz="1600" dirty="0" smtClean="0"/>
              <a:t>económica a </a:t>
            </a:r>
            <a:r>
              <a:rPr lang="es-MX" sz="1600" dirty="0"/>
              <a:t>partir del gasto de los visitantes y comercios, </a:t>
            </a:r>
            <a:r>
              <a:rPr lang="es-MX" sz="1600" dirty="0" smtClean="0"/>
              <a:t>generación </a:t>
            </a:r>
            <a:r>
              <a:rPr lang="es-MX" sz="1600" dirty="0"/>
              <a:t>de empleo e impacto indirecto</a:t>
            </a:r>
            <a:r>
              <a:rPr lang="es-MX" sz="1600" dirty="0" smtClean="0"/>
              <a:t>.</a:t>
            </a:r>
          </a:p>
          <a:p>
            <a:pPr lvl="0"/>
            <a:endParaRPr lang="en-US" sz="1600" dirty="0"/>
          </a:p>
          <a:p>
            <a:pPr lvl="0"/>
            <a:r>
              <a:rPr lang="es-MX" sz="1600" b="1" dirty="0" smtClean="0"/>
              <a:t>• Percepción </a:t>
            </a:r>
            <a:r>
              <a:rPr lang="es-MX" sz="1600" b="1" dirty="0"/>
              <a:t>e impacto del paisaje </a:t>
            </a:r>
            <a:r>
              <a:rPr lang="es-MX" sz="1600" b="1" dirty="0" smtClean="0"/>
              <a:t>navideño</a:t>
            </a:r>
            <a:endParaRPr lang="es-MX" sz="1600" dirty="0" smtClean="0"/>
          </a:p>
          <a:p>
            <a:pPr lvl="0"/>
            <a:r>
              <a:rPr lang="es-MX" sz="1600" dirty="0" smtClean="0"/>
              <a:t>Tiene </a:t>
            </a:r>
            <a:r>
              <a:rPr lang="es-MX" sz="1600" dirty="0"/>
              <a:t>como finalidad medir el flujo </a:t>
            </a:r>
            <a:r>
              <a:rPr lang="es-MX" sz="1600" dirty="0" smtClean="0"/>
              <a:t>y percepción de las personas </a:t>
            </a:r>
            <a:r>
              <a:rPr lang="es-MX" sz="1600" dirty="0"/>
              <a:t>que convergen en torno a los </a:t>
            </a:r>
            <a:r>
              <a:rPr lang="es-MX" sz="1600" dirty="0" smtClean="0"/>
              <a:t>sitios donde </a:t>
            </a:r>
            <a:r>
              <a:rPr lang="es-MX" sz="1600" dirty="0"/>
              <a:t>se </a:t>
            </a:r>
            <a:r>
              <a:rPr lang="es-MX" sz="1600" dirty="0" smtClean="0"/>
              <a:t>establecen ornatos navideños y </a:t>
            </a:r>
            <a:r>
              <a:rPr lang="es-MX" sz="1600" dirty="0"/>
              <a:t>el impacto </a:t>
            </a:r>
            <a:r>
              <a:rPr lang="es-MX" sz="1600" dirty="0" smtClean="0"/>
              <a:t>en </a:t>
            </a:r>
            <a:r>
              <a:rPr lang="es-MX" sz="1600" dirty="0"/>
              <a:t>los comercios aledaños</a:t>
            </a:r>
            <a:r>
              <a:rPr lang="es-MX" sz="1600" dirty="0" smtClean="0"/>
              <a:t>.</a:t>
            </a:r>
          </a:p>
          <a:p>
            <a:pPr lvl="0"/>
            <a:endParaRPr lang="en-US" sz="1600" dirty="0"/>
          </a:p>
          <a:p>
            <a:pPr lvl="0"/>
            <a:r>
              <a:rPr lang="es-MX" sz="1600" b="1" dirty="0" smtClean="0"/>
              <a:t>• Eventos municipales</a:t>
            </a:r>
          </a:p>
          <a:p>
            <a:pPr lvl="0"/>
            <a:r>
              <a:rPr lang="es-MX" sz="1600" dirty="0" smtClean="0"/>
              <a:t>Enfocados </a:t>
            </a:r>
            <a:r>
              <a:rPr lang="es-MX" sz="1600" dirty="0"/>
              <a:t>en medir el impacto económico que generan ciertas ferias que el propio municipio organiza.</a:t>
            </a:r>
            <a:endParaRPr lang="en-US" sz="1600" dirty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690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1600" b="1" dirty="0">
                <a:solidFill>
                  <a:srgbClr val="800000"/>
                </a:solidFill>
              </a:rPr>
              <a:t>Actividades de </a:t>
            </a:r>
            <a:r>
              <a:rPr lang="es-MX" sz="1600" b="1" dirty="0" smtClean="0">
                <a:solidFill>
                  <a:srgbClr val="800000"/>
                </a:solidFill>
              </a:rPr>
              <a:t>Base</a:t>
            </a:r>
            <a:endParaRPr lang="en-US" sz="1600" dirty="0">
              <a:solidFill>
                <a:srgbClr val="800000"/>
              </a:solidFill>
            </a:endParaRPr>
          </a:p>
          <a:p>
            <a:pPr lvl="0"/>
            <a:endParaRPr lang="es-MX" sz="1600" dirty="0"/>
          </a:p>
          <a:p>
            <a:pPr lvl="0"/>
            <a:r>
              <a:rPr lang="es-MX" sz="1600" b="1" dirty="0" smtClean="0"/>
              <a:t>1. Atención </a:t>
            </a:r>
            <a:r>
              <a:rPr lang="es-MX" sz="1600" b="1" dirty="0"/>
              <a:t>a </a:t>
            </a:r>
            <a:r>
              <a:rPr lang="es-MX" sz="1600" b="1" dirty="0" smtClean="0"/>
              <a:t>solicitudes especializadas</a:t>
            </a:r>
          </a:p>
          <a:p>
            <a:pPr lvl="0"/>
            <a:r>
              <a:rPr lang="es-MX" sz="1600" dirty="0" smtClean="0"/>
              <a:t>Suministro </a:t>
            </a:r>
            <a:r>
              <a:rPr lang="es-MX" sz="1600" dirty="0"/>
              <a:t>de información </a:t>
            </a:r>
            <a:r>
              <a:rPr lang="es-MX" sz="1600" dirty="0" smtClean="0"/>
              <a:t>estadística económica:</a:t>
            </a:r>
          </a:p>
          <a:p>
            <a:pPr lvl="0"/>
            <a:r>
              <a:rPr lang="es-MX" sz="1600" dirty="0" smtClean="0"/>
              <a:t> </a:t>
            </a:r>
          </a:p>
          <a:p>
            <a:pPr lvl="0"/>
            <a:r>
              <a:rPr lang="es-MX" sz="1600" dirty="0" smtClean="0"/>
              <a:t>• SEDECO. Despacho </a:t>
            </a:r>
            <a:r>
              <a:rPr lang="es-MX" sz="1600" dirty="0"/>
              <a:t>del </a:t>
            </a:r>
            <a:r>
              <a:rPr lang="es-MX" sz="1600" dirty="0" smtClean="0"/>
              <a:t>Secretario</a:t>
            </a:r>
            <a:r>
              <a:rPr lang="es-MX" sz="1600" dirty="0"/>
              <a:t>, direcciones generales y </a:t>
            </a:r>
            <a:r>
              <a:rPr lang="es-MX" sz="1600" dirty="0" smtClean="0"/>
              <a:t>organismos</a:t>
            </a:r>
          </a:p>
          <a:p>
            <a:pPr lvl="0"/>
            <a:r>
              <a:rPr lang="es-MX" sz="1600" dirty="0"/>
              <a:t>• Otras </a:t>
            </a:r>
            <a:r>
              <a:rPr lang="es-MX" sz="1600" dirty="0" smtClean="0"/>
              <a:t>dependencias </a:t>
            </a:r>
            <a:r>
              <a:rPr lang="es-MX" sz="1600" dirty="0"/>
              <a:t>de </a:t>
            </a:r>
            <a:r>
              <a:rPr lang="es-MX" sz="1600" dirty="0" smtClean="0"/>
              <a:t>gobierno</a:t>
            </a:r>
          </a:p>
          <a:p>
            <a:pPr lvl="0"/>
            <a:r>
              <a:rPr lang="es-MX" sz="1600" dirty="0"/>
              <a:t>• Instituciones </a:t>
            </a:r>
            <a:r>
              <a:rPr lang="es-MX" sz="1600" dirty="0" smtClean="0"/>
              <a:t>educativas</a:t>
            </a:r>
          </a:p>
          <a:p>
            <a:pPr lvl="0"/>
            <a:r>
              <a:rPr lang="es-MX" sz="1600" dirty="0"/>
              <a:t>• Cámaras </a:t>
            </a:r>
            <a:r>
              <a:rPr lang="es-MX" sz="1600" dirty="0" smtClean="0"/>
              <a:t>empresariales</a:t>
            </a:r>
          </a:p>
          <a:p>
            <a:pPr lvl="0"/>
            <a:r>
              <a:rPr lang="es-MX" sz="1600" dirty="0"/>
              <a:t>• Ayuntamientos</a:t>
            </a:r>
            <a:endParaRPr lang="es-MX" sz="1600" dirty="0" smtClean="0"/>
          </a:p>
          <a:p>
            <a:pPr lvl="0"/>
            <a:r>
              <a:rPr lang="es-MX" sz="1600" dirty="0"/>
              <a:t>• Empresas </a:t>
            </a:r>
            <a:endParaRPr lang="es-MX" sz="1600" dirty="0" smtClean="0"/>
          </a:p>
          <a:p>
            <a:pPr lvl="0"/>
            <a:r>
              <a:rPr lang="es-MX" sz="1600" dirty="0"/>
              <a:t>• Público </a:t>
            </a:r>
            <a:r>
              <a:rPr lang="es-MX" sz="1600" dirty="0" smtClean="0"/>
              <a:t>en </a:t>
            </a:r>
            <a:r>
              <a:rPr lang="es-MX" sz="1600" dirty="0"/>
              <a:t>general</a:t>
            </a:r>
            <a:r>
              <a:rPr lang="es-MX" sz="1600" dirty="0" smtClean="0"/>
              <a:t>.</a:t>
            </a:r>
          </a:p>
          <a:p>
            <a:pPr lvl="0"/>
            <a:endParaRPr lang="es-MX" sz="1600" dirty="0"/>
          </a:p>
          <a:p>
            <a:r>
              <a:rPr lang="es-MX" sz="1600" b="1" dirty="0"/>
              <a:t>2. Suministro de información para publicación en redes </a:t>
            </a:r>
            <a:r>
              <a:rPr lang="es-MX" sz="1600" b="1" dirty="0" smtClean="0"/>
              <a:t>sociales</a:t>
            </a:r>
          </a:p>
          <a:p>
            <a:endParaRPr lang="es-MX" sz="1600" b="1" dirty="0"/>
          </a:p>
          <a:p>
            <a:pPr lvl="0"/>
            <a:r>
              <a:rPr lang="es-MX" sz="1600" b="1" dirty="0"/>
              <a:t>3. Actualización de documentos estadísticos. </a:t>
            </a:r>
          </a:p>
          <a:p>
            <a:pPr lvl="0"/>
            <a:r>
              <a:rPr lang="es-MX" sz="1600" dirty="0"/>
              <a:t>(Pocket, Carpeta Ejecutiva, Fichas Sectoriales, Fichas Internacionales, Jalisco en el Entorno Nacional, Empleo y Fichas Técnicas</a:t>
            </a:r>
            <a:r>
              <a:rPr lang="es-MX" sz="1600" dirty="0" smtClean="0"/>
              <a:t>)</a:t>
            </a:r>
            <a:endParaRPr lang="es-MX" sz="1600" b="1" dirty="0"/>
          </a:p>
          <a:p>
            <a:pPr lvl="0"/>
            <a:endParaRPr lang="en-US" sz="1600" dirty="0"/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6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8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MX" sz="1600" b="1" dirty="0" smtClean="0"/>
              <a:t>4. Alimentación </a:t>
            </a:r>
            <a:r>
              <a:rPr lang="es-MX" sz="1600" b="1" dirty="0"/>
              <a:t>de </a:t>
            </a:r>
            <a:r>
              <a:rPr lang="es-MX" sz="1600" b="1" dirty="0" smtClean="0"/>
              <a:t>indicadores para "</a:t>
            </a:r>
            <a:r>
              <a:rPr lang="es-MX" sz="1600" b="1" dirty="0"/>
              <a:t>Jalisco Mide" </a:t>
            </a:r>
            <a:endParaRPr lang="es-MX" sz="1600" b="1" dirty="0" smtClean="0"/>
          </a:p>
          <a:p>
            <a:pPr lvl="0"/>
            <a:r>
              <a:rPr lang="es-MX" sz="1600" dirty="0"/>
              <a:t>Se trabajó con la meta anual </a:t>
            </a:r>
            <a:r>
              <a:rPr lang="es-MX" sz="1600" dirty="0" smtClean="0"/>
              <a:t>de 33 </a:t>
            </a:r>
            <a:r>
              <a:rPr lang="es-MX" sz="1600" dirty="0"/>
              <a:t>indicadores </a:t>
            </a:r>
            <a:r>
              <a:rPr lang="es-MX" sz="1600" dirty="0" smtClean="0"/>
              <a:t>así como sus proyecciones mensuales. </a:t>
            </a:r>
            <a:r>
              <a:rPr lang="es-MX" sz="1600" dirty="0"/>
              <a:t>Además se apoya a SEDECO con  2 </a:t>
            </a:r>
            <a:r>
              <a:rPr lang="es-MX" sz="1600" dirty="0" smtClean="0"/>
              <a:t>indicadores.</a:t>
            </a:r>
          </a:p>
          <a:p>
            <a:pPr lvl="0"/>
            <a:endParaRPr lang="es-MX" sz="1600" dirty="0" smtClean="0"/>
          </a:p>
          <a:p>
            <a:pPr lvl="0"/>
            <a:r>
              <a:rPr lang="es-MX" sz="1600" b="1" dirty="0" smtClean="0"/>
              <a:t>5. Fichas informativas</a:t>
            </a:r>
          </a:p>
          <a:p>
            <a:pPr lvl="0"/>
            <a:r>
              <a:rPr lang="es-MX" sz="1600" dirty="0" smtClean="0"/>
              <a:t>Boletines </a:t>
            </a:r>
            <a:r>
              <a:rPr lang="es-MX" sz="1600" dirty="0"/>
              <a:t>para cámaras empresariales y realización de estudios de expectativas económicas de cúpulas empresariales 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ECONÓMICA-FINANCIERA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2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8512" y="980728"/>
            <a:ext cx="5392737" cy="48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401" tIns="51201" rIns="102401" bIns="51201" anchor="ctr"/>
          <a:lstStyle/>
          <a:p>
            <a:pPr>
              <a:buClr>
                <a:srgbClr val="CCCC00"/>
              </a:buClr>
            </a:pP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Socio-demográfica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Imagen 1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9907"/>
            <a:ext cx="445910" cy="44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36752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Productos</a:t>
            </a:r>
          </a:p>
          <a:p>
            <a:pPr>
              <a:buClr>
                <a:srgbClr val="CCCC00"/>
              </a:buClr>
            </a:pPr>
            <a:endParaRPr lang="es-MX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 lvl="0"/>
            <a:r>
              <a:rPr lang="es-ES" sz="1600" b="1" dirty="0" smtClean="0"/>
              <a:t>Pirámides Poblacionales para el Área Metropolitana de Guadalajara</a:t>
            </a:r>
          </a:p>
          <a:p>
            <a:pPr lvl="0"/>
            <a:r>
              <a:rPr lang="es-ES" sz="1600" dirty="0" smtClean="0"/>
              <a:t>Con datos 1950 a 2030. 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ES" sz="1600" b="1" dirty="0" smtClean="0"/>
              <a:t>Base de datos por Manzanas asignadas a Colonias.</a:t>
            </a:r>
          </a:p>
          <a:p>
            <a:pPr lvl="0"/>
            <a:r>
              <a:rPr lang="es-ES" sz="1600" dirty="0"/>
              <a:t>Trabajo conjunto con la Unidad de Tecnologías de la </a:t>
            </a:r>
            <a:r>
              <a:rPr lang="es-ES" sz="1600" dirty="0" smtClean="0"/>
              <a:t>Información</a:t>
            </a:r>
            <a:endParaRPr lang="es-ES" sz="1600" dirty="0"/>
          </a:p>
          <a:p>
            <a:pPr lvl="0"/>
            <a:endParaRPr lang="es-ES" sz="1600" dirty="0" smtClean="0"/>
          </a:p>
          <a:p>
            <a:pPr lvl="0"/>
            <a:r>
              <a:rPr lang="es-ES" sz="1600" b="1" dirty="0" smtClean="0"/>
              <a:t>Mapas temáticos por colonia de los municipios del Área Metropolitana de Guadalajara</a:t>
            </a:r>
            <a:r>
              <a:rPr lang="es-ES" sz="1600" dirty="0" smtClean="0"/>
              <a:t> </a:t>
            </a:r>
          </a:p>
          <a:p>
            <a:pPr lvl="0"/>
            <a:r>
              <a:rPr lang="es-ES" sz="1600" dirty="0"/>
              <a:t>Incorporación al Sistema de Información Territorial Estatal en Línea (SITEL) </a:t>
            </a:r>
            <a:r>
              <a:rPr lang="es-ES" sz="1600" dirty="0" smtClean="0"/>
              <a:t>con un sistema amigable para </a:t>
            </a:r>
            <a:r>
              <a:rPr lang="es-ES" sz="1600" i="1" dirty="0" smtClean="0"/>
              <a:t>Dispositivos móviles</a:t>
            </a:r>
            <a:r>
              <a:rPr lang="es-ES" sz="1600" dirty="0" smtClean="0"/>
              <a:t>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SOCIO-DEMOGÁFICA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1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84910"/>
            <a:ext cx="66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9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30402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Actualizaciones</a:t>
            </a:r>
            <a:endParaRPr lang="es-MX" sz="1600" b="1" dirty="0">
              <a:solidFill>
                <a:srgbClr val="800000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lvl="0"/>
            <a:r>
              <a:rPr lang="es-ES" sz="1600" b="1" dirty="0" smtClean="0"/>
              <a:t>Migración a Google </a:t>
            </a:r>
            <a:r>
              <a:rPr lang="es-ES" sz="1600" b="1" dirty="0" err="1" smtClean="0"/>
              <a:t>Maps</a:t>
            </a:r>
            <a:r>
              <a:rPr lang="es-ES" sz="1600" b="1" dirty="0" smtClean="0"/>
              <a:t> y actualización de sistemas</a:t>
            </a:r>
          </a:p>
          <a:p>
            <a:pPr lvl="0"/>
            <a:r>
              <a:rPr lang="es-ES" sz="1600" dirty="0" smtClean="0"/>
              <a:t>• Información Sociodemográfica por colonia, </a:t>
            </a:r>
          </a:p>
          <a:p>
            <a:pPr lvl="0"/>
            <a:r>
              <a:rPr lang="es-ES" sz="1600" dirty="0" smtClean="0"/>
              <a:t>• Índice de Desarrollo Municipal</a:t>
            </a:r>
          </a:p>
          <a:p>
            <a:pPr lvl="0"/>
            <a:r>
              <a:rPr lang="es-ES" sz="1600" dirty="0" smtClean="0"/>
              <a:t>• Índice de Intensidad migratoria</a:t>
            </a:r>
          </a:p>
          <a:p>
            <a:pPr lvl="0"/>
            <a:r>
              <a:rPr lang="es-ES" sz="1600" dirty="0" smtClean="0"/>
              <a:t>• Índice de Marginación y Pobreza Multidimensional.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ES" sz="1600" b="1" dirty="0" smtClean="0"/>
              <a:t>Panorama Sociodemográfico y Económico de los Municipios de Jalisco </a:t>
            </a:r>
          </a:p>
          <a:p>
            <a:pPr lvl="0"/>
            <a:r>
              <a:rPr lang="es-ES" sz="1600" dirty="0"/>
              <a:t>Actualización</a:t>
            </a:r>
            <a:r>
              <a:rPr lang="es-ES" sz="1600" b="1" dirty="0"/>
              <a:t> </a:t>
            </a:r>
            <a:r>
              <a:rPr lang="es-ES" sz="1600" dirty="0" smtClean="0"/>
              <a:t>en conjunto con la Unidad Económico Financiera.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ES" sz="1600" b="1" dirty="0" smtClean="0"/>
              <a:t>Tabulados de datos </a:t>
            </a:r>
            <a:r>
              <a:rPr lang="es-ES" sz="1600" b="1" dirty="0"/>
              <a:t>a disposición de </a:t>
            </a:r>
            <a:r>
              <a:rPr lang="es-ES" sz="1600" b="1" dirty="0" smtClean="0"/>
              <a:t>usuarios </a:t>
            </a:r>
          </a:p>
          <a:p>
            <a:pPr lvl="0"/>
            <a:r>
              <a:rPr lang="es-ES" sz="1600" dirty="0" smtClean="0"/>
              <a:t>• Estadísticas Vitales</a:t>
            </a:r>
          </a:p>
          <a:p>
            <a:pPr lvl="0"/>
            <a:r>
              <a:rPr lang="es-ES" sz="1600" dirty="0" smtClean="0"/>
              <a:t>• Índice de Desarrollo Humano</a:t>
            </a:r>
          </a:p>
          <a:p>
            <a:pPr lvl="0"/>
            <a:r>
              <a:rPr lang="es-ES" sz="1600" dirty="0" smtClean="0"/>
              <a:t>• Encuesta Nacional sobre Disponibilidad y Uso de Tecnologías de la Información en los Hogares, </a:t>
            </a:r>
          </a:p>
          <a:p>
            <a:pPr lvl="0"/>
            <a:r>
              <a:rPr lang="es-ES" sz="1600" dirty="0" smtClean="0"/>
              <a:t>• Encuesta Nacional de Salud y Nutrición.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SOCIO-DEMOGÁFICA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6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8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30402" cy="47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Estudios y análisis</a:t>
            </a:r>
          </a:p>
          <a:p>
            <a:pPr>
              <a:buClr>
                <a:srgbClr val="CCCC00"/>
              </a:buClr>
            </a:pPr>
            <a:endParaRPr lang="es-ES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 lvl="0"/>
            <a:r>
              <a:rPr lang="es-MX" sz="1600" b="1" dirty="0" smtClean="0"/>
              <a:t>Informe de </a:t>
            </a:r>
            <a:r>
              <a:rPr lang="es-ES" sz="1600" b="1" dirty="0" smtClean="0"/>
              <a:t>seguimiento de los Objetivos de Desarrollo del Milenio México</a:t>
            </a:r>
            <a:r>
              <a:rPr lang="es-MX" sz="1600" b="1" dirty="0" smtClean="0"/>
              <a:t>. </a:t>
            </a:r>
          </a:p>
          <a:p>
            <a:pPr lvl="0"/>
            <a:r>
              <a:rPr lang="es-MX" sz="1600" dirty="0" smtClean="0"/>
              <a:t>Se analizaron y reportaron </a:t>
            </a:r>
            <a:r>
              <a:rPr lang="es-ES" sz="1600" dirty="0" smtClean="0"/>
              <a:t>46 indicadores que están monitoreados para Jalisco, indicadores a nivel estatal y municipal.</a:t>
            </a:r>
          </a:p>
          <a:p>
            <a:pPr lvl="0">
              <a:buFont typeface="Arial" pitchFamily="34" charset="0"/>
              <a:buChar char="•"/>
            </a:pPr>
            <a:endParaRPr lang="es-MX" sz="1600" dirty="0" smtClean="0"/>
          </a:p>
          <a:p>
            <a:pPr lvl="0"/>
            <a:r>
              <a:rPr lang="es-MX" sz="1600" b="1" dirty="0" smtClean="0"/>
              <a:t>Análisis sociodemográfico de la Juventud de Jalisco y Ocotlán  </a:t>
            </a:r>
          </a:p>
          <a:p>
            <a:pPr lvl="0"/>
            <a:r>
              <a:rPr lang="es-MX" sz="1600" dirty="0" smtClean="0"/>
              <a:t>Para el Instituto Jalisciense de la Juventud.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MX" sz="1600" b="1" dirty="0" smtClean="0"/>
              <a:t>Estudio sobre Información de la vivienda</a:t>
            </a:r>
          </a:p>
          <a:p>
            <a:pPr lvl="0"/>
            <a:r>
              <a:rPr lang="es-MX" sz="1600" dirty="0" smtClean="0"/>
              <a:t>Histórico y tasa de crecimiento para las 12 regiones de Jalisco (CEDU).</a:t>
            </a:r>
          </a:p>
          <a:p>
            <a:pPr lvl="0">
              <a:buFont typeface="Arial" pitchFamily="34" charset="0"/>
              <a:buChar char="•"/>
            </a:pPr>
            <a:endParaRPr lang="es-ES" sz="1600" dirty="0" smtClean="0"/>
          </a:p>
          <a:p>
            <a:pPr lvl="0"/>
            <a:r>
              <a:rPr lang="es-ES" sz="1600" b="1" dirty="0" smtClean="0"/>
              <a:t>Indicadores ISO 37120 </a:t>
            </a:r>
          </a:p>
          <a:p>
            <a:pPr lvl="0"/>
            <a:r>
              <a:rPr lang="es-ES" sz="1600" dirty="0"/>
              <a:t>Cálculo de </a:t>
            </a:r>
            <a:r>
              <a:rPr lang="es-ES" sz="1600" dirty="0" smtClean="0"/>
              <a:t>indicadores Sociodemográficos</a:t>
            </a:r>
            <a:r>
              <a:rPr lang="es-MX" sz="1600" dirty="0" smtClean="0"/>
              <a:t> </a:t>
            </a:r>
          </a:p>
          <a:p>
            <a:pPr lvl="0"/>
            <a:endParaRPr lang="es-MX" sz="1600" dirty="0"/>
          </a:p>
          <a:p>
            <a:pPr lvl="0"/>
            <a:r>
              <a:rPr lang="es-MX" sz="1600" b="1" dirty="0" smtClean="0"/>
              <a:t>Notas técnicas sociodemográficas</a:t>
            </a:r>
            <a:endParaRPr lang="x-none" sz="1600" b="1" dirty="0"/>
          </a:p>
          <a:p>
            <a:pPr lvl="0"/>
            <a:r>
              <a:rPr lang="x-none" sz="1600" dirty="0" smtClean="0"/>
              <a:t>Creación de </a:t>
            </a:r>
            <a:r>
              <a:rPr lang="es-MX" sz="1600" dirty="0" smtClean="0"/>
              <a:t>10 notas sobre diversos temas</a:t>
            </a:r>
            <a:endParaRPr lang="es-MX" sz="16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694028" y="498225"/>
            <a:ext cx="4144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SOCIO-DEMOGÁFICA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secciones-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6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8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" y="6056"/>
            <a:ext cx="9133911" cy="68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475656" y="2636912"/>
            <a:ext cx="6552728" cy="195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401" tIns="51201" rIns="102401" bIns="51201">
            <a:spAutoFit/>
          </a:bodyPr>
          <a:lstStyle/>
          <a:p>
            <a:pPr algn="ctr">
              <a:buClr>
                <a:srgbClr val="CCCC00"/>
              </a:buClr>
              <a:buFont typeface="Wingdings" pitchFamily="2" charset="2"/>
              <a:buNone/>
            </a:pPr>
            <a:r>
              <a:rPr lang="es-MX" sz="2400" b="1" dirty="0">
                <a:solidFill>
                  <a:srgbClr val="FFFFFF"/>
                </a:solidFill>
                <a:cs typeface="Times New Roman" pitchFamily="18" charset="0"/>
              </a:rPr>
              <a:t>¡Estamos a un clic de distancia!</a:t>
            </a:r>
          </a:p>
          <a:p>
            <a:pPr algn="ctr">
              <a:buClr>
                <a:srgbClr val="CCCC00"/>
              </a:buClr>
              <a:buFont typeface="Wingdings" pitchFamily="2" charset="2"/>
              <a:buNone/>
            </a:pPr>
            <a:endParaRPr lang="es-MX" sz="2400" dirty="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Clr>
                <a:srgbClr val="CCCC00"/>
              </a:buClr>
              <a:buFont typeface="Wingdings" pitchFamily="2" charset="2"/>
              <a:buNone/>
            </a:pPr>
            <a:endParaRPr lang="es-MX" sz="2400" dirty="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Clr>
                <a:srgbClr val="CCCC00"/>
              </a:buClr>
              <a:buFont typeface="Wingdings" pitchFamily="2" charset="2"/>
              <a:buNone/>
            </a:pPr>
            <a:r>
              <a:rPr lang="es-MX" sz="2400" dirty="0" smtClean="0">
                <a:solidFill>
                  <a:schemeClr val="bg1"/>
                </a:solidFill>
                <a:cs typeface="Times New Roman" pitchFamily="18" charset="0"/>
              </a:rPr>
              <a:t>www.iieg.gob.mx</a:t>
            </a:r>
            <a:endParaRPr lang="es-MX" sz="2400" dirty="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Clr>
                <a:srgbClr val="CCCC00"/>
              </a:buClr>
              <a:buFont typeface="Wingdings" pitchFamily="2" charset="2"/>
              <a:buNone/>
            </a:pPr>
            <a:endParaRPr lang="es-MX" sz="2400" dirty="0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pic>
        <p:nvPicPr>
          <p:cNvPr id="2" name="Imagen 1" descr="twit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21289"/>
            <a:ext cx="360039" cy="360039"/>
          </a:xfrm>
          <a:prstGeom prst="rect">
            <a:avLst/>
          </a:prstGeom>
        </p:spPr>
      </p:pic>
      <p:pic>
        <p:nvPicPr>
          <p:cNvPr id="3" name="Imagen 2" descr="fac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021288"/>
            <a:ext cx="360040" cy="360040"/>
          </a:xfrm>
          <a:prstGeom prst="rect">
            <a:avLst/>
          </a:prstGeom>
        </p:spPr>
      </p:pic>
      <p:pic>
        <p:nvPicPr>
          <p:cNvPr id="6" name="Imagen 5" descr="corre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021288"/>
            <a:ext cx="360040" cy="36004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475656" y="6062809"/>
            <a:ext cx="2232248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contacto.iieg@</a:t>
            </a: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jalisco.gob.mx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644008" y="6062809"/>
            <a:ext cx="2232248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IIEG Jalisco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164288" y="6062809"/>
            <a:ext cx="1224136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@IIEGJ</a:t>
            </a:r>
          </a:p>
        </p:txBody>
      </p:sp>
    </p:spTree>
    <p:extLst>
      <p:ext uri="{BB962C8B-B14F-4D97-AF65-F5344CB8AC3E}">
        <p14:creationId xmlns:p14="http://schemas.microsoft.com/office/powerpoint/2010/main" val="252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A2B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665207" y="1731963"/>
            <a:ext cx="3681759" cy="44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401" tIns="51201" rIns="102401" bIns="51201"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b="1" dirty="0" smtClean="0">
                <a:solidFill>
                  <a:schemeClr val="bg1"/>
                </a:solidFill>
                <a:cs typeface="Times New Roman" pitchFamily="18" charset="0"/>
              </a:rPr>
              <a:t>Unidad </a:t>
            </a:r>
            <a:r>
              <a:rPr lang="es-MX" sz="1400" b="1" dirty="0">
                <a:solidFill>
                  <a:schemeClr val="bg1"/>
                </a:solidFill>
                <a:cs typeface="Times New Roman" pitchFamily="18" charset="0"/>
              </a:rPr>
              <a:t>Geográfica-Ambiental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Tonatiuh No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. 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228</a:t>
            </a:r>
            <a:endParaRPr lang="es-MX" sz="1400" dirty="0">
              <a:solidFill>
                <a:schemeClr val="bg1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Col. Ciudad 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del Sol 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C.P.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45050</a:t>
            </a:r>
            <a:endParaRPr lang="es-MX" sz="1400" dirty="0">
              <a:solidFill>
                <a:schemeClr val="bg1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Zapopan, Jalisco, México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Tel. (33) 3777-1770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4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b="1" dirty="0">
                <a:solidFill>
                  <a:schemeClr val="bg1"/>
                </a:solidFill>
                <a:cs typeface="Times New Roman" pitchFamily="18" charset="0"/>
              </a:rPr>
              <a:t>Unidad Económico-Financiera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López Cotilla No. 1505 1er Piso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Col. Americana  C.P.44140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Guadalajara, Jalisco, México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Tel. (33) 3678-</a:t>
            </a:r>
            <a:r>
              <a:rPr lang="es-MX" sz="1400" dirty="0" smtClean="0">
                <a:solidFill>
                  <a:srgbClr val="BFBFBF"/>
                </a:solidFill>
                <a:cs typeface="Times New Roman" pitchFamily="18" charset="0"/>
              </a:rPr>
              <a:t>2075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4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400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b="1" dirty="0">
                <a:solidFill>
                  <a:schemeClr val="bg1"/>
                </a:solidFill>
                <a:cs typeface="Times New Roman" pitchFamily="18" charset="0"/>
              </a:rPr>
              <a:t>Unidad </a:t>
            </a:r>
            <a:r>
              <a:rPr lang="es-MX" sz="1400" b="1" dirty="0" smtClean="0">
                <a:solidFill>
                  <a:schemeClr val="bg1"/>
                </a:solidFill>
                <a:cs typeface="Times New Roman" pitchFamily="18" charset="0"/>
              </a:rPr>
              <a:t>Socio-Demográfica</a:t>
            </a:r>
            <a:endParaRPr lang="es-MX" sz="14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 smtClean="0">
                <a:solidFill>
                  <a:srgbClr val="BFBFBF"/>
                </a:solidFill>
                <a:cs typeface="Times New Roman" pitchFamily="18" charset="0"/>
              </a:rPr>
              <a:t>Penitenciaría No</a:t>
            </a: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. </a:t>
            </a:r>
            <a:r>
              <a:rPr lang="es-MX" sz="1400" dirty="0" smtClean="0">
                <a:solidFill>
                  <a:srgbClr val="BFBFBF"/>
                </a:solidFill>
                <a:cs typeface="Times New Roman" pitchFamily="18" charset="0"/>
              </a:rPr>
              <a:t>180</a:t>
            </a:r>
            <a:endParaRPr lang="es-MX" sz="1400" dirty="0">
              <a:solidFill>
                <a:srgbClr val="BFBFBF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Col. </a:t>
            </a:r>
            <a:r>
              <a:rPr lang="es-MX" sz="1400" dirty="0" smtClean="0">
                <a:solidFill>
                  <a:srgbClr val="BFBFBF"/>
                </a:solidFill>
                <a:cs typeface="Times New Roman" pitchFamily="18" charset="0"/>
              </a:rPr>
              <a:t>Centro C.P. 44100</a:t>
            </a:r>
            <a:endParaRPr lang="es-MX" sz="1400" dirty="0">
              <a:solidFill>
                <a:srgbClr val="BFBFBF"/>
              </a:solidFill>
              <a:cs typeface="Times New Roman" pitchFamily="18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Guadalajara, Jalisco, México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400" dirty="0">
                <a:solidFill>
                  <a:srgbClr val="BFBFBF"/>
                </a:solidFill>
                <a:cs typeface="Times New Roman" pitchFamily="18" charset="0"/>
              </a:rPr>
              <a:t>Tel. (33) 3678-2075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12" name="Imagen 11" descr="contact.png"/>
          <p:cNvPicPr>
            <a:picLocks noChangeAspect="1"/>
          </p:cNvPicPr>
          <p:nvPr/>
        </p:nvPicPr>
        <p:blipFill rotWithShape="1">
          <a:blip r:embed="rId3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1"/>
          <a:stretch/>
        </p:blipFill>
        <p:spPr>
          <a:xfrm>
            <a:off x="0" y="1598302"/>
            <a:ext cx="2699792" cy="2361800"/>
          </a:xfrm>
          <a:prstGeom prst="rect">
            <a:avLst/>
          </a:prstGeom>
        </p:spPr>
      </p:pic>
      <p:pic>
        <p:nvPicPr>
          <p:cNvPr id="13" name="Imagen 12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18" y="1772816"/>
            <a:ext cx="229886" cy="229886"/>
          </a:xfrm>
          <a:prstGeom prst="rect">
            <a:avLst/>
          </a:prstGeom>
        </p:spPr>
      </p:pic>
      <p:pic>
        <p:nvPicPr>
          <p:cNvPr id="14" name="Imagen 13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18" y="3284984"/>
            <a:ext cx="229886" cy="229886"/>
          </a:xfrm>
          <a:prstGeom prst="rect">
            <a:avLst/>
          </a:prstGeom>
        </p:spPr>
      </p:pic>
      <p:pic>
        <p:nvPicPr>
          <p:cNvPr id="15" name="Imagen 14" descr="flech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18" y="4783290"/>
            <a:ext cx="229886" cy="22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7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1600" b="1" dirty="0" smtClean="0">
                <a:solidFill>
                  <a:srgbClr val="800000"/>
                </a:solidFill>
                <a:cs typeface="Arial" pitchFamily="34" charset="0"/>
              </a:rPr>
              <a:t>Desincorporación de activos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b="1" dirty="0" smtClean="0">
              <a:solidFill>
                <a:srgbClr val="800000"/>
              </a:solidFill>
              <a:cs typeface="Arial" pitchFamily="34" charset="0"/>
            </a:endParaRPr>
          </a:p>
          <a:p>
            <a:pPr eaLnBrk="0" hangingPunct="0"/>
            <a:r>
              <a:rPr lang="es-MX" sz="1600" b="1" dirty="0" smtClean="0"/>
              <a:t>Donación de 2 vehículos a la SEPAF</a:t>
            </a:r>
          </a:p>
          <a:p>
            <a:pPr lvl="1" eaLnBrk="0" hangingPunct="0"/>
            <a:r>
              <a:rPr lang="es-MX" sz="1600" dirty="0" smtClean="0"/>
              <a:t>- Entregados en el mes de septiembre.</a:t>
            </a:r>
          </a:p>
          <a:p>
            <a:pPr lvl="1" eaLnBrk="0" hangingPunct="0"/>
            <a:r>
              <a:rPr lang="es-MX" sz="1600" dirty="0" smtClean="0"/>
              <a:t>- Vehículos en excelentes condiciones (Luv, Chevy).</a:t>
            </a:r>
          </a:p>
          <a:p>
            <a:pPr lvl="1" eaLnBrk="0" hangingPunct="0"/>
            <a:r>
              <a:rPr lang="es-MX" sz="1600" dirty="0" smtClean="0"/>
              <a:t>- Se reducen costos de mantenimiento de parque vehicular.</a:t>
            </a:r>
          </a:p>
          <a:p>
            <a:pPr lvl="1" eaLnBrk="0" hangingPunct="0"/>
            <a:r>
              <a:rPr lang="es-MX" sz="1600" dirty="0" smtClean="0"/>
              <a:t>- Se cuenta con vehículos suficientes para el IIEG.</a:t>
            </a:r>
          </a:p>
          <a:p>
            <a:pPr lvl="1" eaLnBrk="0" hangingPunct="0">
              <a:buFont typeface="Arial" pitchFamily="34" charset="0"/>
              <a:buChar char="•"/>
            </a:pPr>
            <a:endParaRPr lang="es-MX" sz="1600" dirty="0"/>
          </a:p>
          <a:p>
            <a:pPr eaLnBrk="0" hangingPunct="0"/>
            <a:r>
              <a:rPr lang="es-MX" sz="1600" b="1" dirty="0" smtClean="0"/>
              <a:t>Sujeto a autorización de esta Junta de Gobierno: </a:t>
            </a:r>
          </a:p>
          <a:p>
            <a:pPr lvl="1" eaLnBrk="0" hangingPunct="0"/>
            <a:r>
              <a:rPr lang="es-MX" sz="1600" dirty="0" smtClean="0"/>
              <a:t>- Equipo de cómputo en buen estado.</a:t>
            </a:r>
          </a:p>
          <a:p>
            <a:pPr lvl="1" eaLnBrk="0" hangingPunct="0"/>
            <a:r>
              <a:rPr lang="es-MX" sz="1600" dirty="0"/>
              <a:t>- Mobiliario </a:t>
            </a:r>
            <a:r>
              <a:rPr lang="es-MX" sz="1600" dirty="0" smtClean="0"/>
              <a:t>y equipo de cómputo en mal estado.</a:t>
            </a:r>
          </a:p>
        </p:txBody>
      </p:sp>
      <p:pic>
        <p:nvPicPr>
          <p:cNvPr id="5" name="Imagen 4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ADMINISTRATIVA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3" name="Imagen 2" descr="iconos -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9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1"/>
          <p:cNvSpPr txBox="1">
            <a:spLocks noChangeArrowheads="1"/>
          </p:cNvSpPr>
          <p:nvPr/>
        </p:nvSpPr>
        <p:spPr bwMode="auto">
          <a:xfrm>
            <a:off x="1800225" y="1138238"/>
            <a:ext cx="6940550" cy="481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Imagen institucional “Orden y limpieza”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es-MX" sz="1600" dirty="0" smtClean="0"/>
              <a:t>Implementación de estrategia de “Orden y Limpieza”</a:t>
            </a:r>
            <a:endParaRPr lang="es-MX" sz="1600" dirty="0"/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es-MX" sz="1600" dirty="0" smtClean="0"/>
              <a:t>Redefinición de procesos con enfoque a reducir el uso de papel.</a:t>
            </a:r>
            <a:endParaRPr lang="es-MX" sz="1600" dirty="0"/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es-MX" sz="1600" dirty="0" smtClean="0"/>
              <a:t>Depuración del archivo de los organismos que dieron origen al IIEG.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es-MX" sz="1600" dirty="0" smtClean="0"/>
              <a:t>Documentación de lineamientos para garantizar la estandarización y continuidad de la estrategia.</a:t>
            </a:r>
            <a:endParaRPr lang="es-MX" sz="16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 dirty="0" smtClean="0"/>
          </a:p>
          <a:p>
            <a:pPr eaLnBrk="0" hangingPunct="0"/>
            <a:endParaRPr lang="es-MX" sz="1600" dirty="0" smtClean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ADMINISTRATIVA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8"/>
            <a:ext cx="684212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9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800225" y="1138239"/>
            <a:ext cx="6940550" cy="499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Contratos del personal</a:t>
            </a:r>
            <a:endParaRPr lang="es-ES" sz="1600" dirty="0" smtClean="0">
              <a:solidFill>
                <a:srgbClr val="800000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Atendiendo las indicaciones de la SEPAF, se emitieron Contratos Individuales de Trabajo (en lugar de nombramientos) al personal del IIEG.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000000"/>
                </a:solidFill>
                <a:cs typeface="Arial" pitchFamily="34" charset="0"/>
              </a:rPr>
              <a:t>A la fecha se cuenta con:</a:t>
            </a:r>
          </a:p>
          <a:p>
            <a:pPr>
              <a:buClr>
                <a:srgbClr val="CCCC00"/>
              </a:buCl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FF0000"/>
                </a:solidFill>
                <a:cs typeface="Arial" pitchFamily="34" charset="0"/>
              </a:rPr>
              <a:t>52</a:t>
            </a: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contratos firmados de personal de confianza.</a:t>
            </a:r>
          </a:p>
          <a:p>
            <a:pPr>
              <a:buClr>
                <a:srgbClr val="CCCC00"/>
              </a:buCl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sz="1600" dirty="0">
                <a:solidFill>
                  <a:srgbClr val="FF0000"/>
                </a:solidFill>
                <a:cs typeface="Arial" pitchFamily="34" charset="0"/>
              </a:rPr>
              <a:t>9</a:t>
            </a: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contratos firmados de personal de base.</a:t>
            </a:r>
          </a:p>
          <a:p>
            <a:pPr>
              <a:buClr>
                <a:srgbClr val="CCCC00"/>
              </a:buCl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FF0000"/>
                </a:solidFill>
                <a:cs typeface="Arial" pitchFamily="34" charset="0"/>
              </a:rPr>
              <a:t>16</a:t>
            </a: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000000"/>
                </a:solidFill>
                <a:cs typeface="Arial" pitchFamily="34" charset="0"/>
              </a:rPr>
              <a:t>contratos por firmar de personal de base.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/>
          </a:p>
          <a:p>
            <a:pPr eaLnBrk="0" hangingPunct="0"/>
            <a:endParaRPr lang="en-US" sz="1600" dirty="0"/>
          </a:p>
        </p:txBody>
      </p:sp>
      <p:pic>
        <p:nvPicPr>
          <p:cNvPr id="4" name="Imagen 3" descr="flech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ADMINISTRATIVA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3" name="Imagen 2" descr="iconos 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8" y="1138239"/>
            <a:ext cx="684211" cy="6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6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1800224" y="1138238"/>
            <a:ext cx="6934201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800000"/>
                </a:solidFill>
                <a:cs typeface="Arial" pitchFamily="34" charset="0"/>
              </a:rPr>
              <a:t>Capacitación</a:t>
            </a:r>
          </a:p>
          <a:p>
            <a:pPr eaLnBrk="0" hangingPunct="0"/>
            <a:r>
              <a:rPr lang="es-ES" sz="1600" dirty="0">
                <a:solidFill>
                  <a:srgbClr val="000000"/>
                </a:solidFill>
                <a:cs typeface="Arial" pitchFamily="34" charset="0"/>
              </a:rPr>
              <a:t>El personal del IIEG recibió capacitación durante 2014 tanto de índole institucional como especializada, lo que permite que se cuenten con elementos para desempeñar sus funciones eficazmente.</a:t>
            </a:r>
          </a:p>
          <a:p>
            <a:pPr eaLnBrk="0" hangingPunct="0"/>
            <a:endParaRPr lang="es-MX" sz="1600" dirty="0" smtClean="0">
              <a:solidFill>
                <a:srgbClr val="FF0000"/>
              </a:solidFill>
            </a:endParaRPr>
          </a:p>
          <a:p>
            <a:pPr eaLnBrk="0" hangingPunct="0"/>
            <a:endParaRPr lang="es-MX" sz="1600" dirty="0" smtClean="0">
              <a:solidFill>
                <a:srgbClr val="FF0000"/>
              </a:solidFill>
            </a:endParaRPr>
          </a:p>
          <a:p>
            <a:pPr eaLnBrk="0" hangingPunct="0"/>
            <a:endParaRPr lang="en-U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s-ES" sz="1600" dirty="0" smtClean="0"/>
          </a:p>
          <a:p>
            <a:pPr eaLnBrk="0" hangingPunct="0"/>
            <a:endParaRPr lang="en-US" sz="1600" dirty="0"/>
          </a:p>
          <a:p>
            <a:pPr eaLnBrk="0" hangingPunct="0"/>
            <a:endParaRPr lang="en-U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6907"/>
              </p:ext>
            </p:extLst>
          </p:nvPr>
        </p:nvGraphicFramePr>
        <p:xfrm>
          <a:off x="1800224" y="2635250"/>
          <a:ext cx="6956524" cy="2649913"/>
        </p:xfrm>
        <a:graphic>
          <a:graphicData uri="http://schemas.openxmlformats.org/drawingml/2006/table">
            <a:tbl>
              <a:tblPr/>
              <a:tblGrid>
                <a:gridCol w="1105179"/>
                <a:gridCol w="2761309"/>
                <a:gridCol w="835688"/>
                <a:gridCol w="1136650"/>
                <a:gridCol w="1117698"/>
              </a:tblGrid>
              <a:tr h="250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Capacitaciones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Tipo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Temática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Participantes</a:t>
                      </a: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Horas hombre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Especializada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Matriz de Indicadores para Resultados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Especializada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Datos abiertos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Especializada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Cognos</a:t>
                      </a: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 (cubos de información)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/>
                        </a:rPr>
                        <a:t>Especializada</a:t>
                      </a: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/>
                        </a:rPr>
                        <a:t>Diversos temas administrativos</a:t>
                      </a: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Institucional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Diversos temas informáticos, jurídicos  y administrativos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91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Institucional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Inglés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432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88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/>
                        </a:rPr>
                        <a:t> 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/>
                        </a:rPr>
                        <a:t>TOTAL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34" charset="-128"/>
                        <a:cs typeface="Arial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Imagen 7" descr="flech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" y="577753"/>
            <a:ext cx="171548" cy="171548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694029" y="498225"/>
            <a:ext cx="3516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7F7F7F"/>
                </a:solidFill>
                <a:cs typeface="Arial" pitchFamily="34" charset="0"/>
              </a:rPr>
              <a:t>UNIDAD ADMINISTRATIVA</a:t>
            </a:r>
            <a:endParaRPr lang="es-ES" sz="1400" dirty="0" smtClean="0">
              <a:solidFill>
                <a:srgbClr val="7F7F7F"/>
              </a:solidFill>
            </a:endParaRPr>
          </a:p>
        </p:txBody>
      </p:sp>
      <p:pic>
        <p:nvPicPr>
          <p:cNvPr id="2" name="Imagen 1" descr="iconos -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8238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5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2780</Words>
  <Application>Microsoft Office PowerPoint</Application>
  <PresentationFormat>Presentación en pantalla (4:3)</PresentationFormat>
  <Paragraphs>810</Paragraphs>
  <Slides>59</Slides>
  <Notes>54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seijal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relaciones externas</dc:creator>
  <cp:lastModifiedBy>Javier Aguila Espinoza</cp:lastModifiedBy>
  <cp:revision>120</cp:revision>
  <dcterms:created xsi:type="dcterms:W3CDTF">2014-09-19T16:02:13Z</dcterms:created>
  <dcterms:modified xsi:type="dcterms:W3CDTF">2014-10-22T20:06:00Z</dcterms:modified>
</cp:coreProperties>
</file>