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64" r:id="rId3"/>
    <p:sldId id="290" r:id="rId4"/>
    <p:sldId id="291" r:id="rId5"/>
    <p:sldId id="263" r:id="rId6"/>
    <p:sldId id="266" r:id="rId7"/>
    <p:sldId id="269" r:id="rId8"/>
    <p:sldId id="270" r:id="rId9"/>
    <p:sldId id="283" r:id="rId10"/>
    <p:sldId id="289" r:id="rId11"/>
    <p:sldId id="278" r:id="rId12"/>
    <p:sldId id="279" r:id="rId13"/>
    <p:sldId id="282" r:id="rId14"/>
    <p:sldId id="284" r:id="rId15"/>
    <p:sldId id="286" r:id="rId16"/>
    <p:sldId id="287" r:id="rId17"/>
    <p:sldId id="288" r:id="rId18"/>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924"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6BB87144-E323-4BEF-B623-B407DF4CB660}" type="datetimeFigureOut">
              <a:rPr lang="es-MX" smtClean="0"/>
              <a:t>08/07/2016</a:t>
            </a:fld>
            <a:endParaRPr lang="es-MX" dirty="0"/>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882BE9D9-BC9E-48EC-B933-F815FBB91680}" type="slidenum">
              <a:rPr lang="es-MX" smtClean="0"/>
              <a:t>‹Nº›</a:t>
            </a:fld>
            <a:endParaRPr lang="es-MX" dirty="0"/>
          </a:p>
        </p:txBody>
      </p:sp>
    </p:spTree>
    <p:extLst>
      <p:ext uri="{BB962C8B-B14F-4D97-AF65-F5344CB8AC3E}">
        <p14:creationId xmlns:p14="http://schemas.microsoft.com/office/powerpoint/2010/main" val="11648611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3FE9AAA0-C98D-41ED-951B-1679CD654A68}" type="datetimeFigureOut">
              <a:rPr lang="es-MX" smtClean="0"/>
              <a:pPr/>
              <a:t>08/07/2016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F15AF60-DAE0-4A98-8F0B-1725B74E8E11}" type="slidenum">
              <a:rPr lang="es-MX" smtClean="0"/>
              <a:pPr/>
              <a:t>‹Nº›</a:t>
            </a:fld>
            <a:endParaRPr lang="es-MX" dirty="0"/>
          </a:p>
        </p:txBody>
      </p:sp>
      <p:pic>
        <p:nvPicPr>
          <p:cNvPr id="7" name="6 Imagen" descr="template pp SNF 2014_3.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FE9AAA0-C98D-41ED-951B-1679CD654A68}" type="datetimeFigureOut">
              <a:rPr lang="es-MX" smtClean="0"/>
              <a:pPr/>
              <a:t>08/07/2016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F15AF60-DAE0-4A98-8F0B-1725B74E8E11}"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FE9AAA0-C98D-41ED-951B-1679CD654A68}" type="datetimeFigureOut">
              <a:rPr lang="es-MX" smtClean="0"/>
              <a:pPr/>
              <a:t>08/07/2016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F15AF60-DAE0-4A98-8F0B-1725B74E8E11}"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3FE9AAA0-C98D-41ED-951B-1679CD654A68}" type="datetimeFigureOut">
              <a:rPr lang="es-MX" smtClean="0"/>
              <a:pPr/>
              <a:t>08/07/2016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F15AF60-DAE0-4A98-8F0B-1725B74E8E11}" type="slidenum">
              <a:rPr lang="es-MX" smtClean="0"/>
              <a:pPr/>
              <a:t>‹Nº›</a:t>
            </a:fld>
            <a:endParaRPr lang="es-MX" dirty="0"/>
          </a:p>
        </p:txBody>
      </p:sp>
      <p:pic>
        <p:nvPicPr>
          <p:cNvPr id="7" name="4 Marcador de contenido" descr="template pp SNF 2014_2.jpg"/>
          <p:cNvPicPr>
            <a:picLocks noChangeAspect="1"/>
          </p:cNvPicPr>
          <p:nvPr userDrawn="1"/>
        </p:nvPicPr>
        <p:blipFill>
          <a:blip r:embed="rId2" cstate="print"/>
          <a:stretch>
            <a:fillRect/>
          </a:stretch>
        </p:blipFill>
        <p:spPr>
          <a:xfrm>
            <a:off x="0" y="-27384"/>
            <a:ext cx="9144000" cy="689522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FE9AAA0-C98D-41ED-951B-1679CD654A68}" type="datetimeFigureOut">
              <a:rPr lang="es-MX" smtClean="0"/>
              <a:pPr/>
              <a:t>08/07/2016</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F15AF60-DAE0-4A98-8F0B-1725B74E8E11}"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3FE9AAA0-C98D-41ED-951B-1679CD654A68}" type="datetimeFigureOut">
              <a:rPr lang="es-MX" smtClean="0"/>
              <a:pPr/>
              <a:t>08/07/2016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6F15AF60-DAE0-4A98-8F0B-1725B74E8E11}"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3FE9AAA0-C98D-41ED-951B-1679CD654A68}" type="datetimeFigureOut">
              <a:rPr lang="es-MX" smtClean="0"/>
              <a:pPr/>
              <a:t>08/07/2016</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6F15AF60-DAE0-4A98-8F0B-1725B74E8E11}"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3FE9AAA0-C98D-41ED-951B-1679CD654A68}" type="datetimeFigureOut">
              <a:rPr lang="es-MX" smtClean="0"/>
              <a:pPr/>
              <a:t>08/07/2016</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6F15AF60-DAE0-4A98-8F0B-1725B74E8E11}"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FE9AAA0-C98D-41ED-951B-1679CD654A68}" type="datetimeFigureOut">
              <a:rPr lang="es-MX" smtClean="0"/>
              <a:pPr/>
              <a:t>08/07/2016</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6F15AF60-DAE0-4A98-8F0B-1725B74E8E11}"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E9AAA0-C98D-41ED-951B-1679CD654A68}" type="datetimeFigureOut">
              <a:rPr lang="es-MX" smtClean="0"/>
              <a:pPr/>
              <a:t>08/07/2016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6F15AF60-DAE0-4A98-8F0B-1725B74E8E11}"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E9AAA0-C98D-41ED-951B-1679CD654A68}" type="datetimeFigureOut">
              <a:rPr lang="es-MX" smtClean="0"/>
              <a:pPr/>
              <a:t>08/07/2016</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6F15AF60-DAE0-4A98-8F0B-1725B74E8E11}"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9AAA0-C98D-41ED-951B-1679CD654A68}" type="datetimeFigureOut">
              <a:rPr lang="es-MX" smtClean="0"/>
              <a:pPr/>
              <a:t>08/07/2016</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5AF60-DAE0-4A98-8F0B-1725B74E8E11}"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31827" y="4068361"/>
            <a:ext cx="6480533" cy="584775"/>
          </a:xfrm>
          <a:prstGeom prst="rect">
            <a:avLst/>
          </a:prstGeom>
          <a:noFill/>
        </p:spPr>
        <p:txBody>
          <a:bodyPr wrap="square" rtlCol="0">
            <a:spAutoFit/>
          </a:bodyPr>
          <a:lstStyle/>
          <a:p>
            <a:pPr algn="r"/>
            <a:r>
              <a:rPr lang="es-MX" sz="3200" b="1" dirty="0" smtClean="0">
                <a:solidFill>
                  <a:schemeClr val="bg1"/>
                </a:solidFill>
              </a:rPr>
              <a:t>Grupo de Trabajo de Control Interno</a:t>
            </a:r>
            <a:endParaRPr lang="es-MX" sz="3200" dirty="0">
              <a:solidFill>
                <a:schemeClr val="bg1"/>
              </a:solidFill>
            </a:endParaRPr>
          </a:p>
        </p:txBody>
      </p:sp>
      <p:sp>
        <p:nvSpPr>
          <p:cNvPr id="9" name="3 Título"/>
          <p:cNvSpPr txBox="1">
            <a:spLocks/>
          </p:cNvSpPr>
          <p:nvPr/>
        </p:nvSpPr>
        <p:spPr bwMode="auto">
          <a:xfrm>
            <a:off x="3563515" y="476672"/>
            <a:ext cx="5256957"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fontAlgn="base" hangingPunct="0">
              <a:spcAft>
                <a:spcPct val="0"/>
              </a:spcAft>
              <a:buFont typeface="Arial" charset="0"/>
              <a:buChar char="»"/>
              <a:defRPr sz="2000">
                <a:solidFill>
                  <a:srgbClr val="000000"/>
                </a:solidFill>
                <a:latin typeface="Arial" charset="0"/>
                <a:cs typeface="Arial" charset="0"/>
              </a:defRPr>
            </a:lvl6pPr>
            <a:lvl7pPr eaLnBrk="0" fontAlgn="base" hangingPunct="0">
              <a:spcAft>
                <a:spcPct val="0"/>
              </a:spcAft>
              <a:buFont typeface="Arial" charset="0"/>
              <a:buChar char="»"/>
              <a:defRPr sz="2000">
                <a:solidFill>
                  <a:srgbClr val="000000"/>
                </a:solidFill>
                <a:latin typeface="Arial" charset="0"/>
                <a:cs typeface="Arial" charset="0"/>
              </a:defRPr>
            </a:lvl7pPr>
            <a:lvl8pPr eaLnBrk="0" fontAlgn="base" hangingPunct="0">
              <a:spcAft>
                <a:spcPct val="0"/>
              </a:spcAft>
              <a:buFont typeface="Arial" charset="0"/>
              <a:buChar char="»"/>
              <a:defRPr sz="2000">
                <a:solidFill>
                  <a:srgbClr val="000000"/>
                </a:solidFill>
                <a:latin typeface="Arial" charset="0"/>
                <a:cs typeface="Arial" charset="0"/>
              </a:defRPr>
            </a:lvl8pPr>
            <a:lvl9pPr eaLnBrk="0" fontAlgn="base" hangingPunct="0">
              <a:spcAft>
                <a:spcPct val="0"/>
              </a:spcAft>
              <a:buFont typeface="Arial" charset="0"/>
              <a:buChar char="»"/>
              <a:defRPr sz="2000">
                <a:solidFill>
                  <a:srgbClr val="000000"/>
                </a:solidFill>
                <a:latin typeface="Arial" charset="0"/>
                <a:cs typeface="Arial" charset="0"/>
              </a:defRPr>
            </a:lvl9pPr>
          </a:lstStyle>
          <a:p>
            <a:pPr algn="just">
              <a:spcBef>
                <a:spcPct val="0"/>
              </a:spcBef>
            </a:pPr>
            <a:r>
              <a:rPr lang="es-MX" altLang="es-MX" dirty="0">
                <a:solidFill>
                  <a:schemeClr val="bg1"/>
                </a:solidFill>
                <a:latin typeface="Arial Black" panose="020B0A04020102020204" pitchFamily="34" charset="0"/>
                <a:ea typeface="+mj-ea"/>
                <a:cs typeface="Arial" panose="020B0604020202020204" pitchFamily="34" charset="0"/>
              </a:rPr>
              <a:t>Marco Integrado de Control Interno para el Sector Público</a:t>
            </a:r>
          </a:p>
        </p:txBody>
      </p:sp>
      <p:sp>
        <p:nvSpPr>
          <p:cNvPr id="10" name="3 Título"/>
          <p:cNvSpPr txBox="1">
            <a:spLocks/>
          </p:cNvSpPr>
          <p:nvPr/>
        </p:nvSpPr>
        <p:spPr bwMode="auto">
          <a:xfrm>
            <a:off x="1259632" y="3501008"/>
            <a:ext cx="6768751"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fontAlgn="base" hangingPunct="0">
              <a:spcAft>
                <a:spcPct val="0"/>
              </a:spcAft>
              <a:buFont typeface="Arial" charset="0"/>
              <a:buChar char="»"/>
              <a:defRPr sz="2000">
                <a:solidFill>
                  <a:srgbClr val="000000"/>
                </a:solidFill>
                <a:latin typeface="Arial" charset="0"/>
                <a:cs typeface="Arial" charset="0"/>
              </a:defRPr>
            </a:lvl6pPr>
            <a:lvl7pPr eaLnBrk="0" fontAlgn="base" hangingPunct="0">
              <a:spcAft>
                <a:spcPct val="0"/>
              </a:spcAft>
              <a:buFont typeface="Arial" charset="0"/>
              <a:buChar char="»"/>
              <a:defRPr sz="2000">
                <a:solidFill>
                  <a:srgbClr val="000000"/>
                </a:solidFill>
                <a:latin typeface="Arial" charset="0"/>
                <a:cs typeface="Arial" charset="0"/>
              </a:defRPr>
            </a:lvl7pPr>
            <a:lvl8pPr eaLnBrk="0" fontAlgn="base" hangingPunct="0">
              <a:spcAft>
                <a:spcPct val="0"/>
              </a:spcAft>
              <a:buFont typeface="Arial" charset="0"/>
              <a:buChar char="»"/>
              <a:defRPr sz="2000">
                <a:solidFill>
                  <a:srgbClr val="000000"/>
                </a:solidFill>
                <a:latin typeface="Arial" charset="0"/>
                <a:cs typeface="Arial" charset="0"/>
              </a:defRPr>
            </a:lvl8pPr>
            <a:lvl9pPr eaLnBrk="0" fontAlgn="base" hangingPunct="0">
              <a:spcAft>
                <a:spcPct val="0"/>
              </a:spcAft>
              <a:buFont typeface="Arial" charset="0"/>
              <a:buChar char="»"/>
              <a:defRPr sz="2000">
                <a:solidFill>
                  <a:srgbClr val="000000"/>
                </a:solidFill>
                <a:latin typeface="Arial" charset="0"/>
                <a:cs typeface="Arial" charset="0"/>
              </a:defRPr>
            </a:lvl9pPr>
          </a:lstStyle>
          <a:p>
            <a:pPr>
              <a:spcBef>
                <a:spcPct val="0"/>
              </a:spcBef>
            </a:pPr>
            <a:r>
              <a:rPr lang="es-MX" altLang="es-MX" b="1" dirty="0" smtClean="0">
                <a:solidFill>
                  <a:schemeClr val="bg1"/>
                </a:solidFill>
                <a:latin typeface="Arial" panose="020B0604020202020204" pitchFamily="34" charset="0"/>
                <a:ea typeface="+mj-ea"/>
                <a:cs typeface="Arial" panose="020B0604020202020204" pitchFamily="34" charset="0"/>
              </a:rPr>
              <a:t>Sistema Nacional de Fiscalización</a:t>
            </a:r>
            <a:endParaRPr lang="es-MX" altLang="es-MX" b="1" dirty="0">
              <a:solidFill>
                <a:schemeClr val="bg1"/>
              </a:solidFill>
              <a:latin typeface="Arial" panose="020B0604020202020204" pitchFamily="34" charset="0"/>
              <a:ea typeface="+mj-ea"/>
              <a:cs typeface="Arial" panose="020B0604020202020204" pitchFamily="34" charset="0"/>
            </a:endParaRPr>
          </a:p>
        </p:txBody>
      </p:sp>
      <p:sp>
        <p:nvSpPr>
          <p:cNvPr id="7" name="1 Título"/>
          <p:cNvSpPr txBox="1">
            <a:spLocks/>
          </p:cNvSpPr>
          <p:nvPr/>
        </p:nvSpPr>
        <p:spPr>
          <a:xfrm>
            <a:off x="467544" y="5301208"/>
            <a:ext cx="8424936" cy="13681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000" b="1" dirty="0" smtClean="0">
                <a:solidFill>
                  <a:schemeClr val="bg1"/>
                </a:solidFill>
                <a:latin typeface="Arial" pitchFamily="34" charset="0"/>
                <a:cs typeface="Arial" pitchFamily="34" charset="0"/>
              </a:rPr>
              <a:t>C.P. Fernando Cervantes Flores</a:t>
            </a:r>
            <a:br>
              <a:rPr lang="es-MX" sz="2000" b="1" dirty="0" smtClean="0">
                <a:solidFill>
                  <a:schemeClr val="bg1"/>
                </a:solidFill>
                <a:latin typeface="Arial" pitchFamily="34" charset="0"/>
                <a:cs typeface="Arial" pitchFamily="34" charset="0"/>
              </a:rPr>
            </a:br>
            <a:r>
              <a:rPr lang="es-MX" sz="2000" b="1" dirty="0" smtClean="0">
                <a:solidFill>
                  <a:schemeClr val="bg1"/>
                </a:solidFill>
                <a:latin typeface="Arial" pitchFamily="34" charset="0"/>
                <a:cs typeface="Arial" pitchFamily="34" charset="0"/>
              </a:rPr>
              <a:t/>
            </a:r>
            <a:br>
              <a:rPr lang="es-MX" sz="2000" b="1" dirty="0" smtClean="0">
                <a:solidFill>
                  <a:schemeClr val="bg1"/>
                </a:solidFill>
                <a:latin typeface="Arial" pitchFamily="34" charset="0"/>
                <a:cs typeface="Arial" pitchFamily="34" charset="0"/>
              </a:rPr>
            </a:br>
            <a:r>
              <a:rPr lang="es-MX" sz="2000" b="1" dirty="0" smtClean="0">
                <a:solidFill>
                  <a:schemeClr val="bg1"/>
                </a:solidFill>
                <a:latin typeface="Arial" pitchFamily="34" charset="0"/>
                <a:cs typeface="Arial" pitchFamily="34" charset="0"/>
              </a:rPr>
              <a:t>Auditor Especial de Tecnologías de Información, Comunicaciones y Control</a:t>
            </a:r>
            <a:endParaRPr lang="es-MX" sz="20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8532440" y="6597352"/>
            <a:ext cx="504056" cy="307777"/>
          </a:xfrm>
          <a:prstGeom prst="rect">
            <a:avLst/>
          </a:prstGeom>
          <a:noFill/>
        </p:spPr>
        <p:txBody>
          <a:bodyPr wrap="square" rtlCol="0">
            <a:spAutoFit/>
          </a:bodyPr>
          <a:lstStyle/>
          <a:p>
            <a:r>
              <a:rPr lang="es-MX" sz="1400" b="1" dirty="0" smtClean="0">
                <a:solidFill>
                  <a:schemeClr val="bg1"/>
                </a:solidFill>
              </a:rPr>
              <a:t>9</a:t>
            </a:r>
            <a:endParaRPr lang="es-MX" sz="1400" b="1" dirty="0">
              <a:solidFill>
                <a:schemeClr val="bg1"/>
              </a:solidFill>
            </a:endParaRPr>
          </a:p>
        </p:txBody>
      </p:sp>
      <p:sp>
        <p:nvSpPr>
          <p:cNvPr id="10" name="9 Rectángulo"/>
          <p:cNvSpPr/>
          <p:nvPr/>
        </p:nvSpPr>
        <p:spPr>
          <a:xfrm>
            <a:off x="683568" y="1556792"/>
            <a:ext cx="7776864" cy="3108543"/>
          </a:xfrm>
          <a:prstGeom prst="rect">
            <a:avLst/>
          </a:prstGeom>
        </p:spPr>
        <p:txBody>
          <a:bodyPr wrap="square">
            <a:spAutoFit/>
          </a:bodyPr>
          <a:lstStyle/>
          <a:p>
            <a:pPr marL="457200" indent="-457200" algn="just">
              <a:spcBef>
                <a:spcPts val="600"/>
              </a:spcBef>
              <a:buFont typeface="Arial" pitchFamily="34" charset="0"/>
              <a:buChar char="•"/>
            </a:pPr>
            <a:r>
              <a:rPr lang="es-MX" sz="2600" dirty="0" smtClean="0">
                <a:solidFill>
                  <a:srgbClr val="000000"/>
                </a:solidFill>
                <a:latin typeface="Arial" panose="020B0604020202020204" pitchFamily="34" charset="0"/>
                <a:cs typeface="Arial" panose="020B0604020202020204" pitchFamily="34" charset="0"/>
              </a:rPr>
              <a:t>Favorece el cumplimiento del marco legal y normativo.</a:t>
            </a:r>
          </a:p>
          <a:p>
            <a:pPr marL="457200" indent="-457200" algn="just">
              <a:spcBef>
                <a:spcPts val="600"/>
              </a:spcBef>
              <a:buFont typeface="Arial" pitchFamily="34" charset="0"/>
              <a:buChar char="•"/>
            </a:pPr>
            <a:endParaRPr lang="es-MX" sz="1000" dirty="0" smtClean="0">
              <a:solidFill>
                <a:srgbClr val="000000"/>
              </a:solidFill>
              <a:latin typeface="Arial" panose="020B0604020202020204" pitchFamily="34" charset="0"/>
              <a:cs typeface="Arial" panose="020B0604020202020204" pitchFamily="34" charset="0"/>
            </a:endParaRPr>
          </a:p>
          <a:p>
            <a:pPr marL="457200" indent="-457200" algn="just">
              <a:spcBef>
                <a:spcPts val="600"/>
              </a:spcBef>
              <a:buFont typeface="Arial" pitchFamily="34" charset="0"/>
              <a:buChar char="•"/>
            </a:pPr>
            <a:r>
              <a:rPr lang="es-MX" sz="2600" dirty="0" smtClean="0">
                <a:solidFill>
                  <a:srgbClr val="000000"/>
                </a:solidFill>
                <a:latin typeface="Arial" panose="020B0604020202020204" pitchFamily="34" charset="0"/>
                <a:cs typeface="Arial" panose="020B0604020202020204" pitchFamily="34" charset="0"/>
              </a:rPr>
              <a:t>Fortalece la transparencia y el proceso de rendición de cuentas.</a:t>
            </a:r>
          </a:p>
          <a:p>
            <a:pPr marL="457200" indent="-457200" algn="just">
              <a:spcBef>
                <a:spcPts val="600"/>
              </a:spcBef>
              <a:buFont typeface="Arial" pitchFamily="34" charset="0"/>
              <a:buChar char="•"/>
            </a:pPr>
            <a:endParaRPr lang="es-MX" sz="1000" dirty="0" smtClean="0">
              <a:solidFill>
                <a:srgbClr val="000000"/>
              </a:solidFill>
              <a:latin typeface="Arial" panose="020B0604020202020204" pitchFamily="34" charset="0"/>
              <a:cs typeface="Arial" panose="020B0604020202020204" pitchFamily="34" charset="0"/>
            </a:endParaRPr>
          </a:p>
          <a:p>
            <a:pPr marL="457200" indent="-457200" algn="just">
              <a:spcBef>
                <a:spcPts val="600"/>
              </a:spcBef>
              <a:buFont typeface="Arial" pitchFamily="34" charset="0"/>
              <a:buChar char="•"/>
            </a:pPr>
            <a:r>
              <a:rPr lang="es-MX" sz="2600" dirty="0" smtClean="0">
                <a:solidFill>
                  <a:srgbClr val="000000"/>
                </a:solidFill>
                <a:latin typeface="Arial" panose="020B0604020202020204" pitchFamily="34" charset="0"/>
                <a:cs typeface="Arial" panose="020B0604020202020204" pitchFamily="34" charset="0"/>
              </a:rPr>
              <a:t>Coadyuva a la salvaguarda de los recursos públicos.</a:t>
            </a:r>
            <a:endParaRPr lang="es-MX" sz="2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3689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a:spLocks noChangeArrowheads="1"/>
          </p:cNvSpPr>
          <p:nvPr/>
        </p:nvSpPr>
        <p:spPr bwMode="auto">
          <a:xfrm>
            <a:off x="575556" y="1628800"/>
            <a:ext cx="7956884" cy="4985980"/>
          </a:xfrm>
          <a:prstGeom prst="rect">
            <a:avLst/>
          </a:prstGeom>
          <a:noFill/>
          <a:ln w="9525">
            <a:noFill/>
            <a:miter lim="800000"/>
            <a:headEnd/>
            <a:tailEnd/>
          </a:ln>
        </p:spPr>
        <p:txBody>
          <a:bodyPr wrap="square">
            <a:spAutoFit/>
          </a:bodyPr>
          <a:lstStyle/>
          <a:p>
            <a:pPr marL="342900" lvl="3" indent="-342900" algn="just">
              <a:buFont typeface="Arial" pitchFamily="34" charset="0"/>
              <a:buChar char="•"/>
            </a:pPr>
            <a:r>
              <a:rPr lang="es-MX" sz="2400" dirty="0" smtClean="0">
                <a:solidFill>
                  <a:srgbClr val="000000"/>
                </a:solidFill>
                <a:latin typeface="Arial" panose="020B0604020202020204" pitchFamily="34" charset="0"/>
                <a:cs typeface="Arial" panose="020B0604020202020204" pitchFamily="34" charset="0"/>
              </a:rPr>
              <a:t>Implementa </a:t>
            </a:r>
            <a:r>
              <a:rPr lang="es-MX" sz="2400" dirty="0">
                <a:solidFill>
                  <a:srgbClr val="000000"/>
                </a:solidFill>
                <a:latin typeface="Arial" panose="020B0604020202020204" pitchFamily="34" charset="0"/>
                <a:cs typeface="Arial" panose="020B0604020202020204" pitchFamily="34" charset="0"/>
              </a:rPr>
              <a:t>y </a:t>
            </a:r>
            <a:r>
              <a:rPr lang="es-MX" sz="2400" dirty="0" smtClean="0">
                <a:solidFill>
                  <a:srgbClr val="000000"/>
                </a:solidFill>
                <a:latin typeface="Arial" panose="020B0604020202020204" pitchFamily="34" charset="0"/>
                <a:cs typeface="Arial" panose="020B0604020202020204" pitchFamily="34" charset="0"/>
              </a:rPr>
              <a:t>evalúa </a:t>
            </a:r>
            <a:r>
              <a:rPr lang="es-MX" sz="2400" dirty="0">
                <a:solidFill>
                  <a:srgbClr val="000000"/>
                </a:solidFill>
                <a:latin typeface="Arial" panose="020B0604020202020204" pitchFamily="34" charset="0"/>
                <a:cs typeface="Arial" panose="020B0604020202020204" pitchFamily="34" charset="0"/>
              </a:rPr>
              <a:t>el </a:t>
            </a:r>
            <a:r>
              <a:rPr lang="es-MX" sz="2400" dirty="0" smtClean="0">
                <a:solidFill>
                  <a:srgbClr val="000000"/>
                </a:solidFill>
                <a:latin typeface="Arial" panose="020B0604020202020204" pitchFamily="34" charset="0"/>
                <a:cs typeface="Arial" panose="020B0604020202020204" pitchFamily="34" charset="0"/>
              </a:rPr>
              <a:t>Control Interno, en </a:t>
            </a:r>
            <a:r>
              <a:rPr lang="es-MX" sz="2400" dirty="0">
                <a:solidFill>
                  <a:srgbClr val="000000"/>
                </a:solidFill>
                <a:latin typeface="Arial" panose="020B0604020202020204" pitchFamily="34" charset="0"/>
                <a:cs typeface="Arial" panose="020B0604020202020204" pitchFamily="34" charset="0"/>
              </a:rPr>
              <a:t>los procesos sustantivos y </a:t>
            </a:r>
            <a:r>
              <a:rPr lang="es-MX" sz="2400" dirty="0" smtClean="0">
                <a:solidFill>
                  <a:srgbClr val="000000"/>
                </a:solidFill>
                <a:latin typeface="Arial" panose="020B0604020202020204" pitchFamily="34" charset="0"/>
                <a:cs typeface="Arial" panose="020B0604020202020204" pitchFamily="34" charset="0"/>
              </a:rPr>
              <a:t>aquellos de </a:t>
            </a:r>
            <a:r>
              <a:rPr lang="es-MX" sz="2400" dirty="0">
                <a:solidFill>
                  <a:srgbClr val="000000"/>
                </a:solidFill>
                <a:latin typeface="Arial" panose="020B0604020202020204" pitchFamily="34" charset="0"/>
                <a:cs typeface="Arial" panose="020B0604020202020204" pitchFamily="34" charset="0"/>
              </a:rPr>
              <a:t>apoyo </a:t>
            </a:r>
            <a:r>
              <a:rPr lang="es-MX" sz="2400" dirty="0" smtClean="0">
                <a:solidFill>
                  <a:srgbClr val="000000"/>
                </a:solidFill>
                <a:latin typeface="Arial" panose="020B0604020202020204" pitchFamily="34" charset="0"/>
                <a:cs typeface="Arial" panose="020B0604020202020204" pitchFamily="34" charset="0"/>
              </a:rPr>
              <a:t>relevantes, </a:t>
            </a:r>
            <a:r>
              <a:rPr lang="es-MX" sz="2400" dirty="0">
                <a:solidFill>
                  <a:srgbClr val="000000"/>
                </a:solidFill>
                <a:latin typeface="Arial" panose="020B0604020202020204" pitchFamily="34" charset="0"/>
                <a:cs typeface="Arial" panose="020B0604020202020204" pitchFamily="34" charset="0"/>
              </a:rPr>
              <a:t>con base en </a:t>
            </a:r>
            <a:r>
              <a:rPr lang="es-MX" sz="2400" dirty="0" smtClean="0">
                <a:solidFill>
                  <a:srgbClr val="000000"/>
                </a:solidFill>
                <a:latin typeface="Arial" panose="020B0604020202020204" pitchFamily="34" charset="0"/>
                <a:cs typeface="Arial" panose="020B0604020202020204" pitchFamily="34" charset="0"/>
              </a:rPr>
              <a:t>los </a:t>
            </a:r>
            <a:r>
              <a:rPr lang="es-MX" sz="2400" dirty="0">
                <a:solidFill>
                  <a:srgbClr val="000000"/>
                </a:solidFill>
                <a:latin typeface="Arial" panose="020B0604020202020204" pitchFamily="34" charset="0"/>
                <a:cs typeface="Arial" panose="020B0604020202020204" pitchFamily="34" charset="0"/>
              </a:rPr>
              <a:t>componentes, principios y </a:t>
            </a:r>
            <a:r>
              <a:rPr lang="es-MX" sz="2400" dirty="0" smtClean="0">
                <a:solidFill>
                  <a:srgbClr val="000000"/>
                </a:solidFill>
                <a:latin typeface="Arial" panose="020B0604020202020204" pitchFamily="34" charset="0"/>
                <a:cs typeface="Arial" panose="020B0604020202020204" pitchFamily="34" charset="0"/>
              </a:rPr>
              <a:t>puntos de interés </a:t>
            </a:r>
            <a:r>
              <a:rPr lang="es-MX" sz="2400" dirty="0">
                <a:solidFill>
                  <a:srgbClr val="000000"/>
                </a:solidFill>
                <a:latin typeface="Arial" panose="020B0604020202020204" pitchFamily="34" charset="0"/>
                <a:cs typeface="Arial" panose="020B0604020202020204" pitchFamily="34" charset="0"/>
              </a:rPr>
              <a:t>del modelo COSO </a:t>
            </a:r>
            <a:r>
              <a:rPr lang="es-MX" sz="2400" dirty="0" smtClean="0">
                <a:solidFill>
                  <a:srgbClr val="000000"/>
                </a:solidFill>
                <a:latin typeface="Arial" panose="020B0604020202020204" pitchFamily="34" charset="0"/>
                <a:cs typeface="Arial" panose="020B0604020202020204" pitchFamily="34" charset="0"/>
              </a:rPr>
              <a:t>2013.</a:t>
            </a:r>
            <a:endParaRPr lang="es-MX" sz="2400" dirty="0">
              <a:solidFill>
                <a:srgbClr val="000000"/>
              </a:solidFill>
              <a:latin typeface="Arial" panose="020B0604020202020204" pitchFamily="34" charset="0"/>
              <a:cs typeface="Arial" panose="020B0604020202020204" pitchFamily="34" charset="0"/>
            </a:endParaRPr>
          </a:p>
          <a:p>
            <a:pPr marL="342900" lvl="3" indent="-342900" algn="just">
              <a:buFont typeface="Arial" pitchFamily="34" charset="0"/>
              <a:buChar char="•"/>
            </a:pPr>
            <a:endParaRPr lang="es-MX" sz="1500" dirty="0" smtClean="0">
              <a:solidFill>
                <a:srgbClr val="000000"/>
              </a:solidFill>
              <a:latin typeface="Arial" panose="020B0604020202020204" pitchFamily="34" charset="0"/>
              <a:cs typeface="Arial" panose="020B0604020202020204" pitchFamily="34" charset="0"/>
            </a:endParaRPr>
          </a:p>
          <a:p>
            <a:pPr marL="342900" lvl="3" indent="-342900" algn="just">
              <a:buFont typeface="Arial" pitchFamily="34" charset="0"/>
              <a:buChar char="•"/>
            </a:pPr>
            <a:r>
              <a:rPr lang="es-MX" sz="2400" dirty="0" smtClean="0">
                <a:solidFill>
                  <a:srgbClr val="000000"/>
                </a:solidFill>
                <a:latin typeface="Arial" panose="020B0604020202020204" pitchFamily="34" charset="0"/>
                <a:cs typeface="Arial" panose="020B0604020202020204" pitchFamily="34" charset="0"/>
              </a:rPr>
              <a:t>Enfatiza el </a:t>
            </a:r>
            <a:r>
              <a:rPr lang="es-MX" sz="2400" dirty="0">
                <a:solidFill>
                  <a:srgbClr val="000000"/>
                </a:solidFill>
                <a:latin typeface="Arial" panose="020B0604020202020204" pitchFamily="34" charset="0"/>
                <a:cs typeface="Arial" panose="020B0604020202020204" pitchFamily="34" charset="0"/>
              </a:rPr>
              <a:t>liderazgo de </a:t>
            </a:r>
            <a:r>
              <a:rPr lang="es-MX" sz="2400" dirty="0" smtClean="0">
                <a:solidFill>
                  <a:srgbClr val="000000"/>
                </a:solidFill>
                <a:latin typeface="Arial" panose="020B0604020202020204" pitchFamily="34" charset="0"/>
                <a:cs typeface="Arial" panose="020B0604020202020204" pitchFamily="34" charset="0"/>
              </a:rPr>
              <a:t>los Titulares </a:t>
            </a:r>
            <a:r>
              <a:rPr lang="es-MX" sz="2400" dirty="0">
                <a:solidFill>
                  <a:srgbClr val="000000"/>
                </a:solidFill>
                <a:latin typeface="Arial" panose="020B0604020202020204" pitchFamily="34" charset="0"/>
                <a:cs typeface="Arial" panose="020B0604020202020204" pitchFamily="34" charset="0"/>
              </a:rPr>
              <a:t>de las </a:t>
            </a:r>
            <a:r>
              <a:rPr lang="es-MX" sz="2400" dirty="0" smtClean="0">
                <a:solidFill>
                  <a:srgbClr val="000000"/>
                </a:solidFill>
                <a:latin typeface="Arial" panose="020B0604020202020204" pitchFamily="34" charset="0"/>
                <a:cs typeface="Arial" panose="020B0604020202020204" pitchFamily="34" charset="0"/>
              </a:rPr>
              <a:t>instituciones, respecto de la implantación </a:t>
            </a:r>
            <a:r>
              <a:rPr lang="es-MX" sz="2400" dirty="0">
                <a:solidFill>
                  <a:srgbClr val="000000"/>
                </a:solidFill>
                <a:latin typeface="Arial" panose="020B0604020202020204" pitchFamily="34" charset="0"/>
                <a:cs typeface="Arial" panose="020B0604020202020204" pitchFamily="34" charset="0"/>
              </a:rPr>
              <a:t>del Control Interno </a:t>
            </a:r>
            <a:r>
              <a:rPr lang="es-MX" sz="2400" dirty="0" smtClean="0">
                <a:solidFill>
                  <a:srgbClr val="000000"/>
                </a:solidFill>
                <a:latin typeface="Arial" panose="020B0604020202020204" pitchFamily="34" charset="0"/>
                <a:cs typeface="Arial" panose="020B0604020202020204" pitchFamily="34" charset="0"/>
              </a:rPr>
              <a:t>y el </a:t>
            </a:r>
            <a:r>
              <a:rPr lang="es-MX" sz="2400" dirty="0">
                <a:solidFill>
                  <a:srgbClr val="000000"/>
                </a:solidFill>
                <a:latin typeface="Arial" panose="020B0604020202020204" pitchFamily="34" charset="0"/>
                <a:cs typeface="Arial" panose="020B0604020202020204" pitchFamily="34" charset="0"/>
              </a:rPr>
              <a:t>impulso a la </a:t>
            </a:r>
            <a:r>
              <a:rPr lang="es-MX" sz="2400" dirty="0" smtClean="0">
                <a:solidFill>
                  <a:srgbClr val="000000"/>
                </a:solidFill>
                <a:latin typeface="Arial" panose="020B0604020202020204" pitchFamily="34" charset="0"/>
                <a:cs typeface="Arial" panose="020B0604020202020204" pitchFamily="34" charset="0"/>
              </a:rPr>
              <a:t>Integridad.</a:t>
            </a:r>
            <a:endParaRPr lang="es-MX" sz="2400" dirty="0">
              <a:solidFill>
                <a:srgbClr val="000000"/>
              </a:solidFill>
              <a:latin typeface="Arial" panose="020B0604020202020204" pitchFamily="34" charset="0"/>
              <a:cs typeface="Arial" panose="020B0604020202020204" pitchFamily="34" charset="0"/>
            </a:endParaRPr>
          </a:p>
          <a:p>
            <a:pPr marL="342900" lvl="3" indent="-342900" algn="just">
              <a:buFont typeface="Arial" pitchFamily="34" charset="0"/>
              <a:buChar char="•"/>
            </a:pPr>
            <a:endParaRPr lang="es-MX" sz="1500" dirty="0" smtClean="0">
              <a:solidFill>
                <a:srgbClr val="000000"/>
              </a:solidFill>
              <a:latin typeface="Arial" panose="020B0604020202020204" pitchFamily="34" charset="0"/>
              <a:cs typeface="Arial" panose="020B0604020202020204" pitchFamily="34" charset="0"/>
            </a:endParaRPr>
          </a:p>
          <a:p>
            <a:pPr marL="342900" lvl="3" indent="-342900" algn="just">
              <a:buFont typeface="Arial" pitchFamily="34" charset="0"/>
              <a:buChar char="•"/>
            </a:pPr>
            <a:r>
              <a:rPr lang="es-MX" sz="2400" dirty="0" smtClean="0">
                <a:solidFill>
                  <a:srgbClr val="000000"/>
                </a:solidFill>
                <a:latin typeface="Arial" panose="020B0604020202020204" pitchFamily="34" charset="0"/>
                <a:cs typeface="Arial" panose="020B0604020202020204" pitchFamily="34" charset="0"/>
              </a:rPr>
              <a:t>Pone a disposición de las instituciones del sector público las mejores prácticas internacionales para que estén en posibilidades de autoevaluar el </a:t>
            </a:r>
            <a:r>
              <a:rPr lang="es-MX" sz="2400" dirty="0">
                <a:solidFill>
                  <a:srgbClr val="000000"/>
                </a:solidFill>
                <a:latin typeface="Arial" panose="020B0604020202020204" pitchFamily="34" charset="0"/>
                <a:cs typeface="Arial" panose="020B0604020202020204" pitchFamily="34" charset="0"/>
              </a:rPr>
              <a:t>Control </a:t>
            </a:r>
            <a:r>
              <a:rPr lang="es-MX" sz="2400" dirty="0" smtClean="0">
                <a:solidFill>
                  <a:srgbClr val="000000"/>
                </a:solidFill>
                <a:latin typeface="Arial" panose="020B0604020202020204" pitchFamily="34" charset="0"/>
                <a:cs typeface="Arial" panose="020B0604020202020204" pitchFamily="34" charset="0"/>
              </a:rPr>
              <a:t>Interno y Administrar los Riesgos, </a:t>
            </a:r>
            <a:r>
              <a:rPr lang="es-MX" sz="2400" dirty="0">
                <a:solidFill>
                  <a:srgbClr val="000000"/>
                </a:solidFill>
                <a:latin typeface="Arial" panose="020B0604020202020204" pitchFamily="34" charset="0"/>
                <a:cs typeface="Arial" panose="020B0604020202020204" pitchFamily="34" charset="0"/>
              </a:rPr>
              <a:t>incluyendo los de </a:t>
            </a:r>
            <a:r>
              <a:rPr lang="es-MX" sz="2400" dirty="0" smtClean="0">
                <a:solidFill>
                  <a:srgbClr val="000000"/>
                </a:solidFill>
                <a:latin typeface="Arial" panose="020B0604020202020204" pitchFamily="34" charset="0"/>
                <a:cs typeface="Arial" panose="020B0604020202020204" pitchFamily="34" charset="0"/>
              </a:rPr>
              <a:t>integridad.</a:t>
            </a:r>
            <a:endParaRPr lang="es-MX" sz="2400" dirty="0">
              <a:solidFill>
                <a:srgbClr val="000000"/>
              </a:solidFill>
              <a:latin typeface="Arial" panose="020B0604020202020204" pitchFamily="34" charset="0"/>
              <a:cs typeface="Arial" panose="020B0604020202020204" pitchFamily="34" charset="0"/>
            </a:endParaRPr>
          </a:p>
        </p:txBody>
      </p:sp>
      <p:sp>
        <p:nvSpPr>
          <p:cNvPr id="6" name="5 CuadroTexto"/>
          <p:cNvSpPr txBox="1"/>
          <p:nvPr/>
        </p:nvSpPr>
        <p:spPr>
          <a:xfrm>
            <a:off x="8532440" y="6597352"/>
            <a:ext cx="504056" cy="307777"/>
          </a:xfrm>
          <a:prstGeom prst="rect">
            <a:avLst/>
          </a:prstGeom>
          <a:noFill/>
        </p:spPr>
        <p:txBody>
          <a:bodyPr wrap="square" rtlCol="0">
            <a:spAutoFit/>
          </a:bodyPr>
          <a:lstStyle/>
          <a:p>
            <a:r>
              <a:rPr lang="es-MX" sz="1400" b="1" dirty="0" smtClean="0">
                <a:solidFill>
                  <a:schemeClr val="bg1"/>
                </a:solidFill>
              </a:rPr>
              <a:t>10</a:t>
            </a:r>
            <a:endParaRPr lang="es-MX" sz="1400" b="1" dirty="0">
              <a:solidFill>
                <a:schemeClr val="bg1"/>
              </a:solidFill>
            </a:endParaRPr>
          </a:p>
        </p:txBody>
      </p:sp>
      <p:sp>
        <p:nvSpPr>
          <p:cNvPr id="9" name="8 Rectángulo"/>
          <p:cNvSpPr/>
          <p:nvPr/>
        </p:nvSpPr>
        <p:spPr>
          <a:xfrm>
            <a:off x="652944" y="980728"/>
            <a:ext cx="1683474" cy="523220"/>
          </a:xfrm>
          <a:prstGeom prst="rect">
            <a:avLst/>
          </a:prstGeom>
          <a:solidFill>
            <a:schemeClr val="tx2">
              <a:lumMod val="20000"/>
              <a:lumOff val="80000"/>
            </a:schemeClr>
          </a:solidFill>
          <a:ln>
            <a:solidFill>
              <a:schemeClr val="tx2"/>
            </a:solidFill>
          </a:ln>
        </p:spPr>
        <p:txBody>
          <a:bodyPr wrap="none">
            <a:spAutoFit/>
          </a:bodyPr>
          <a:lstStyle/>
          <a:p>
            <a:pPr algn="just">
              <a:spcBef>
                <a:spcPts val="600"/>
              </a:spcBef>
            </a:pPr>
            <a:r>
              <a:rPr lang="es-MX" sz="2800" b="1" i="1" dirty="0" smtClean="0">
                <a:solidFill>
                  <a:srgbClr val="000000"/>
                </a:solidFill>
                <a:latin typeface="Arial" panose="020B0604020202020204" pitchFamily="34" charset="0"/>
                <a:cs typeface="Arial" panose="020B0604020202020204" pitchFamily="34" charset="0"/>
              </a:rPr>
              <a:t>Impacto:</a:t>
            </a:r>
            <a:endParaRPr lang="es-MX" sz="2800" b="1"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151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a:spLocks noChangeArrowheads="1"/>
          </p:cNvSpPr>
          <p:nvPr/>
        </p:nvSpPr>
        <p:spPr bwMode="auto">
          <a:xfrm>
            <a:off x="323528" y="1268760"/>
            <a:ext cx="8532948" cy="4524315"/>
          </a:xfrm>
          <a:prstGeom prst="rect">
            <a:avLst/>
          </a:prstGeom>
          <a:noFill/>
          <a:ln w="9525">
            <a:noFill/>
            <a:miter lim="800000"/>
            <a:headEnd/>
            <a:tailEnd/>
          </a:ln>
        </p:spPr>
        <p:txBody>
          <a:bodyPr wrap="square">
            <a:spAutoFit/>
          </a:bodyPr>
          <a:lstStyle/>
          <a:p>
            <a:pPr marL="342900" lvl="3" indent="-342900" algn="just">
              <a:buFont typeface="Arial" pitchFamily="34" charset="0"/>
              <a:buChar char="•"/>
            </a:pPr>
            <a:r>
              <a:rPr lang="es-MX" sz="2400" dirty="0" smtClean="0">
                <a:solidFill>
                  <a:srgbClr val="000000"/>
                </a:solidFill>
                <a:latin typeface="Arial" panose="020B0604020202020204" pitchFamily="34" charset="0"/>
                <a:cs typeface="Arial" panose="020B0604020202020204" pitchFamily="34" charset="0"/>
              </a:rPr>
              <a:t>Refuerza </a:t>
            </a:r>
            <a:r>
              <a:rPr lang="es-MX" sz="2400" dirty="0">
                <a:solidFill>
                  <a:srgbClr val="000000"/>
                </a:solidFill>
                <a:latin typeface="Arial" panose="020B0604020202020204" pitchFamily="34" charset="0"/>
                <a:cs typeface="Arial" panose="020B0604020202020204" pitchFamily="34" charset="0"/>
              </a:rPr>
              <a:t>los programas de </a:t>
            </a:r>
            <a:r>
              <a:rPr lang="es-MX" sz="2400" dirty="0" smtClean="0">
                <a:solidFill>
                  <a:srgbClr val="000000"/>
                </a:solidFill>
                <a:latin typeface="Arial" panose="020B0604020202020204" pitchFamily="34" charset="0"/>
                <a:cs typeface="Arial" panose="020B0604020202020204" pitchFamily="34" charset="0"/>
              </a:rPr>
              <a:t>profesionalización </a:t>
            </a:r>
            <a:r>
              <a:rPr lang="es-MX" sz="2400" dirty="0">
                <a:solidFill>
                  <a:srgbClr val="000000"/>
                </a:solidFill>
                <a:latin typeface="Arial" panose="020B0604020202020204" pitchFamily="34" charset="0"/>
                <a:cs typeface="Arial" panose="020B0604020202020204" pitchFamily="34" charset="0"/>
              </a:rPr>
              <a:t>en materia de Control Interno, Administración de Riesgos e Integridad.</a:t>
            </a:r>
          </a:p>
          <a:p>
            <a:pPr marL="342900" lvl="3" indent="-342900" algn="just">
              <a:buFont typeface="Arial" pitchFamily="34" charset="0"/>
              <a:buChar char="•"/>
            </a:pPr>
            <a:endParaRPr lang="es-MX" sz="2400" dirty="0">
              <a:solidFill>
                <a:srgbClr val="000000"/>
              </a:solidFill>
              <a:latin typeface="Arial" panose="020B0604020202020204" pitchFamily="34" charset="0"/>
              <a:cs typeface="Arial" panose="020B0604020202020204" pitchFamily="34" charset="0"/>
            </a:endParaRPr>
          </a:p>
          <a:p>
            <a:pPr marL="342900" lvl="3" indent="-342900" algn="just">
              <a:buFont typeface="Arial" pitchFamily="34" charset="0"/>
              <a:buChar char="•"/>
            </a:pPr>
            <a:r>
              <a:rPr lang="es-MX" sz="2400" dirty="0" smtClean="0">
                <a:solidFill>
                  <a:srgbClr val="000000"/>
                </a:solidFill>
                <a:latin typeface="Arial" panose="020B0604020202020204" pitchFamily="34" charset="0"/>
                <a:cs typeface="Arial" panose="020B0604020202020204" pitchFamily="34" charset="0"/>
              </a:rPr>
              <a:t>Asigna </a:t>
            </a:r>
            <a:r>
              <a:rPr lang="es-MX" sz="2400" dirty="0">
                <a:solidFill>
                  <a:srgbClr val="000000"/>
                </a:solidFill>
                <a:latin typeface="Arial" panose="020B0604020202020204" pitchFamily="34" charset="0"/>
                <a:cs typeface="Arial" panose="020B0604020202020204" pitchFamily="34" charset="0"/>
              </a:rPr>
              <a:t>y </a:t>
            </a:r>
            <a:r>
              <a:rPr lang="es-MX" sz="2400" dirty="0" smtClean="0">
                <a:solidFill>
                  <a:srgbClr val="000000"/>
                </a:solidFill>
                <a:latin typeface="Arial" panose="020B0604020202020204" pitchFamily="34" charset="0"/>
                <a:cs typeface="Arial" panose="020B0604020202020204" pitchFamily="34" charset="0"/>
              </a:rPr>
              <a:t>comunica </a:t>
            </a:r>
            <a:r>
              <a:rPr lang="es-MX" sz="2400" dirty="0">
                <a:solidFill>
                  <a:srgbClr val="000000"/>
                </a:solidFill>
                <a:latin typeface="Arial" panose="020B0604020202020204" pitchFamily="34" charset="0"/>
                <a:cs typeface="Arial" panose="020B0604020202020204" pitchFamily="34" charset="0"/>
              </a:rPr>
              <a:t>a los servidores públicos de todos los niveles de la organización, en sus respectivos ámbitos de </a:t>
            </a:r>
            <a:r>
              <a:rPr lang="es-MX" sz="2400" dirty="0" smtClean="0">
                <a:solidFill>
                  <a:srgbClr val="000000"/>
                </a:solidFill>
                <a:latin typeface="Arial" panose="020B0604020202020204" pitchFamily="34" charset="0"/>
                <a:cs typeface="Arial" panose="020B0604020202020204" pitchFamily="34" charset="0"/>
              </a:rPr>
              <a:t>actuación, las </a:t>
            </a:r>
            <a:r>
              <a:rPr lang="es-MX" sz="2400" dirty="0">
                <a:solidFill>
                  <a:srgbClr val="000000"/>
                </a:solidFill>
                <a:latin typeface="Arial" panose="020B0604020202020204" pitchFamily="34" charset="0"/>
                <a:cs typeface="Arial" panose="020B0604020202020204" pitchFamily="34" charset="0"/>
              </a:rPr>
              <a:t>responsabilidades inherentes al Control </a:t>
            </a:r>
            <a:r>
              <a:rPr lang="es-MX" sz="2400" dirty="0" smtClean="0">
                <a:solidFill>
                  <a:srgbClr val="000000"/>
                </a:solidFill>
                <a:latin typeface="Arial" panose="020B0604020202020204" pitchFamily="34" charset="0"/>
                <a:cs typeface="Arial" panose="020B0604020202020204" pitchFamily="34" charset="0"/>
              </a:rPr>
              <a:t>Interno y Administración </a:t>
            </a:r>
            <a:r>
              <a:rPr lang="es-MX" sz="2400" dirty="0">
                <a:solidFill>
                  <a:srgbClr val="000000"/>
                </a:solidFill>
                <a:latin typeface="Arial" panose="020B0604020202020204" pitchFamily="34" charset="0"/>
                <a:cs typeface="Arial" panose="020B0604020202020204" pitchFamily="34" charset="0"/>
              </a:rPr>
              <a:t>de </a:t>
            </a:r>
            <a:r>
              <a:rPr lang="es-MX" sz="2400" dirty="0" smtClean="0">
                <a:solidFill>
                  <a:srgbClr val="000000"/>
                </a:solidFill>
                <a:latin typeface="Arial" panose="020B0604020202020204" pitchFamily="34" charset="0"/>
                <a:cs typeface="Arial" panose="020B0604020202020204" pitchFamily="34" charset="0"/>
              </a:rPr>
              <a:t>Riesgos, respecto del logro </a:t>
            </a:r>
            <a:r>
              <a:rPr lang="es-MX" sz="2400" dirty="0">
                <a:solidFill>
                  <a:srgbClr val="000000"/>
                </a:solidFill>
                <a:latin typeface="Arial" panose="020B0604020202020204" pitchFamily="34" charset="0"/>
                <a:cs typeface="Arial" panose="020B0604020202020204" pitchFamily="34" charset="0"/>
              </a:rPr>
              <a:t>de </a:t>
            </a:r>
            <a:r>
              <a:rPr lang="es-MX" sz="2400" dirty="0" smtClean="0">
                <a:solidFill>
                  <a:srgbClr val="000000"/>
                </a:solidFill>
                <a:latin typeface="Arial" panose="020B0604020202020204" pitchFamily="34" charset="0"/>
                <a:cs typeface="Arial" panose="020B0604020202020204" pitchFamily="34" charset="0"/>
              </a:rPr>
              <a:t>los objetivos institucionales.</a:t>
            </a:r>
          </a:p>
          <a:p>
            <a:pPr marL="342900" lvl="3" indent="-342900" algn="just">
              <a:buFont typeface="Arial" pitchFamily="34" charset="0"/>
              <a:buChar char="•"/>
            </a:pPr>
            <a:endParaRPr lang="es-MX" sz="2400" dirty="0">
              <a:solidFill>
                <a:srgbClr val="000000"/>
              </a:solidFill>
              <a:latin typeface="Arial" panose="020B0604020202020204" pitchFamily="34" charset="0"/>
              <a:cs typeface="Arial" panose="020B0604020202020204" pitchFamily="34" charset="0"/>
            </a:endParaRPr>
          </a:p>
          <a:p>
            <a:pPr marL="342900" lvl="3" indent="-342900" algn="just">
              <a:buFont typeface="Arial" pitchFamily="34" charset="0"/>
              <a:buChar char="•"/>
            </a:pPr>
            <a:r>
              <a:rPr lang="es-MX" sz="2400" dirty="0" smtClean="0">
                <a:solidFill>
                  <a:srgbClr val="000000"/>
                </a:solidFill>
                <a:latin typeface="Arial" panose="020B0604020202020204" pitchFamily="34" charset="0"/>
                <a:cs typeface="Arial" panose="020B0604020202020204" pitchFamily="34" charset="0"/>
              </a:rPr>
              <a:t>Facilita un panorama general a las instancias de fiscalización respecto de la efectividad del Sistema de Control Interno de las Entidades Fiscalizadas.</a:t>
            </a:r>
          </a:p>
        </p:txBody>
      </p:sp>
      <p:sp>
        <p:nvSpPr>
          <p:cNvPr id="7" name="6 CuadroTexto"/>
          <p:cNvSpPr txBox="1"/>
          <p:nvPr/>
        </p:nvSpPr>
        <p:spPr>
          <a:xfrm>
            <a:off x="8532440" y="6597352"/>
            <a:ext cx="504056" cy="307777"/>
          </a:xfrm>
          <a:prstGeom prst="rect">
            <a:avLst/>
          </a:prstGeom>
          <a:noFill/>
        </p:spPr>
        <p:txBody>
          <a:bodyPr wrap="square" rtlCol="0">
            <a:spAutoFit/>
          </a:bodyPr>
          <a:lstStyle/>
          <a:p>
            <a:r>
              <a:rPr lang="es-MX" sz="1400" b="1" dirty="0" smtClean="0">
                <a:solidFill>
                  <a:schemeClr val="bg1"/>
                </a:solidFill>
              </a:rPr>
              <a:t>11</a:t>
            </a:r>
            <a:endParaRPr lang="es-MX" sz="1400" b="1" dirty="0">
              <a:solidFill>
                <a:schemeClr val="bg1"/>
              </a:solidFill>
            </a:endParaRPr>
          </a:p>
        </p:txBody>
      </p:sp>
    </p:spTree>
    <p:extLst>
      <p:ext uri="{BB962C8B-B14F-4D97-AF65-F5344CB8AC3E}">
        <p14:creationId xmlns:p14="http://schemas.microsoft.com/office/powerpoint/2010/main" val="2716844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a:spLocks noChangeArrowheads="1"/>
          </p:cNvSpPr>
          <p:nvPr/>
        </p:nvSpPr>
        <p:spPr bwMode="auto">
          <a:xfrm>
            <a:off x="719572" y="1954575"/>
            <a:ext cx="7956884" cy="707886"/>
          </a:xfrm>
          <a:prstGeom prst="rect">
            <a:avLst/>
          </a:prstGeom>
          <a:noFill/>
          <a:ln w="9525">
            <a:noFill/>
            <a:miter lim="800000"/>
            <a:headEnd/>
            <a:tailEnd/>
          </a:ln>
        </p:spPr>
        <p:txBody>
          <a:bodyPr wrap="square">
            <a:spAutoFit/>
          </a:bodyPr>
          <a:lstStyle/>
          <a:p>
            <a:pPr marL="0" lvl="3" algn="just"/>
            <a:endParaRPr lang="es-MX" sz="2000" dirty="0" smtClean="0">
              <a:solidFill>
                <a:srgbClr val="000000"/>
              </a:solidFill>
              <a:latin typeface="Arial" panose="020B0604020202020204" pitchFamily="34" charset="0"/>
              <a:cs typeface="Arial" panose="020B0604020202020204" pitchFamily="34" charset="0"/>
            </a:endParaRPr>
          </a:p>
          <a:p>
            <a:pPr marL="0" lvl="3" algn="just"/>
            <a:endParaRPr lang="es-MX" sz="2000" dirty="0" smtClean="0">
              <a:solidFill>
                <a:srgbClr val="000000"/>
              </a:solidFill>
              <a:latin typeface="Arial" panose="020B0604020202020204" pitchFamily="34" charset="0"/>
              <a:cs typeface="Arial" panose="020B0604020202020204" pitchFamily="34" charset="0"/>
            </a:endParaRPr>
          </a:p>
        </p:txBody>
      </p:sp>
      <p:sp>
        <p:nvSpPr>
          <p:cNvPr id="7" name="6 CuadroTexto"/>
          <p:cNvSpPr txBox="1"/>
          <p:nvPr/>
        </p:nvSpPr>
        <p:spPr>
          <a:xfrm>
            <a:off x="8532440" y="6597352"/>
            <a:ext cx="504056" cy="307777"/>
          </a:xfrm>
          <a:prstGeom prst="rect">
            <a:avLst/>
          </a:prstGeom>
          <a:noFill/>
        </p:spPr>
        <p:txBody>
          <a:bodyPr wrap="square" rtlCol="0">
            <a:spAutoFit/>
          </a:bodyPr>
          <a:lstStyle/>
          <a:p>
            <a:r>
              <a:rPr lang="es-MX" sz="1400" b="1" dirty="0" smtClean="0">
                <a:solidFill>
                  <a:schemeClr val="bg1"/>
                </a:solidFill>
              </a:rPr>
              <a:t>12</a:t>
            </a:r>
            <a:endParaRPr lang="es-MX" sz="1400" b="1" dirty="0">
              <a:solidFill>
                <a:schemeClr val="bg1"/>
              </a:solidFill>
            </a:endParaRPr>
          </a:p>
        </p:txBody>
      </p:sp>
      <p:sp>
        <p:nvSpPr>
          <p:cNvPr id="8" name="1 Título"/>
          <p:cNvSpPr txBox="1">
            <a:spLocks/>
          </p:cNvSpPr>
          <p:nvPr/>
        </p:nvSpPr>
        <p:spPr bwMode="auto">
          <a:xfrm>
            <a:off x="539552" y="1954575"/>
            <a:ext cx="8244916" cy="449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s-MX"/>
            </a:defPPr>
            <a:lvl1pPr algn="ctr">
              <a:spcBef>
                <a:spcPct val="0"/>
              </a:spcBef>
              <a:defRPr sz="3200">
                <a:latin typeface="Arial" panose="020B0604020202020204" pitchFamily="34" charset="0"/>
                <a:ea typeface="+mj-ea"/>
                <a:cs typeface="Arial" panose="020B0604020202020204" pitchFamily="34"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fontAlgn="base" hangingPunct="0">
              <a:spcAft>
                <a:spcPct val="0"/>
              </a:spcAft>
              <a:buFont typeface="Arial" charset="0"/>
              <a:buChar char="»"/>
              <a:defRPr sz="2000">
                <a:solidFill>
                  <a:srgbClr val="000000"/>
                </a:solidFill>
                <a:latin typeface="Arial" charset="0"/>
                <a:cs typeface="Arial" charset="0"/>
              </a:defRPr>
            </a:lvl6pPr>
            <a:lvl7pPr eaLnBrk="0" fontAlgn="base" hangingPunct="0">
              <a:spcAft>
                <a:spcPct val="0"/>
              </a:spcAft>
              <a:buFont typeface="Arial" charset="0"/>
              <a:buChar char="»"/>
              <a:defRPr sz="2000">
                <a:solidFill>
                  <a:srgbClr val="000000"/>
                </a:solidFill>
                <a:latin typeface="Arial" charset="0"/>
                <a:cs typeface="Arial" charset="0"/>
              </a:defRPr>
            </a:lvl7pPr>
            <a:lvl8pPr eaLnBrk="0" fontAlgn="base" hangingPunct="0">
              <a:spcAft>
                <a:spcPct val="0"/>
              </a:spcAft>
              <a:buFont typeface="Arial" charset="0"/>
              <a:buChar char="»"/>
              <a:defRPr sz="2000">
                <a:solidFill>
                  <a:srgbClr val="000000"/>
                </a:solidFill>
                <a:latin typeface="Arial" charset="0"/>
                <a:cs typeface="Arial" charset="0"/>
              </a:defRPr>
            </a:lvl8pPr>
            <a:lvl9pPr eaLnBrk="0" fontAlgn="base" hangingPunct="0">
              <a:spcAft>
                <a:spcPct val="0"/>
              </a:spcAft>
              <a:buFont typeface="Arial" charset="0"/>
              <a:buChar char="»"/>
              <a:defRPr sz="2000">
                <a:solidFill>
                  <a:srgbClr val="000000"/>
                </a:solidFill>
                <a:latin typeface="Arial" charset="0"/>
                <a:cs typeface="Arial" charset="0"/>
              </a:defRPr>
            </a:lvl9pPr>
          </a:lstStyle>
          <a:p>
            <a:pPr algn="just">
              <a:lnSpc>
                <a:spcPts val="2700"/>
              </a:lnSpc>
              <a:spcBef>
                <a:spcPts val="600"/>
              </a:spcBef>
            </a:pPr>
            <a:r>
              <a:rPr lang="es-MX" altLang="es-MX" sz="2400" dirty="0" smtClean="0"/>
              <a:t>El GTCI las emitirá y a la fecha se viene trabajando sobre lo siguiente:</a:t>
            </a:r>
            <a:endParaRPr lang="es-MX" altLang="es-MX" sz="1000" dirty="0" smtClean="0"/>
          </a:p>
          <a:p>
            <a:pPr marL="342900" indent="-342900" algn="just">
              <a:lnSpc>
                <a:spcPts val="2700"/>
              </a:lnSpc>
              <a:spcBef>
                <a:spcPts val="600"/>
              </a:spcBef>
              <a:buFont typeface="Arial" panose="020B0604020202020204" pitchFamily="34" charset="0"/>
              <a:buChar char="•"/>
            </a:pPr>
            <a:r>
              <a:rPr lang="es-MX" altLang="es-MX" sz="2400" dirty="0" smtClean="0"/>
              <a:t>Guía </a:t>
            </a:r>
            <a:r>
              <a:rPr lang="es-MX" altLang="es-MX" sz="2400" dirty="0"/>
              <a:t>de Autoevaluación de Riesgos en el Sector </a:t>
            </a:r>
            <a:r>
              <a:rPr lang="es-MX" altLang="es-MX" sz="2400" dirty="0" smtClean="0"/>
              <a:t>Público.</a:t>
            </a:r>
          </a:p>
          <a:p>
            <a:pPr algn="just">
              <a:spcBef>
                <a:spcPts val="0"/>
              </a:spcBef>
            </a:pPr>
            <a:endParaRPr lang="es-MX" altLang="es-MX" sz="1000" b="1" dirty="0"/>
          </a:p>
          <a:p>
            <a:pPr marL="342900" indent="-342900" algn="just">
              <a:lnSpc>
                <a:spcPts val="2700"/>
              </a:lnSpc>
              <a:spcBef>
                <a:spcPts val="600"/>
              </a:spcBef>
              <a:buFont typeface="Arial" panose="020B0604020202020204" pitchFamily="34" charset="0"/>
              <a:buChar char="•"/>
            </a:pPr>
            <a:r>
              <a:rPr lang="es-MX" altLang="es-MX" sz="2400" dirty="0"/>
              <a:t>Sistema Automatizado de Autoevaluación de Riesgos (SAAR</a:t>
            </a:r>
            <a:r>
              <a:rPr lang="es-MX" altLang="es-MX" sz="2400" dirty="0" smtClean="0"/>
              <a:t>).</a:t>
            </a:r>
          </a:p>
          <a:p>
            <a:pPr algn="just">
              <a:spcBef>
                <a:spcPts val="0"/>
              </a:spcBef>
            </a:pPr>
            <a:endParaRPr lang="es-MX" altLang="es-MX" sz="1000" dirty="0"/>
          </a:p>
          <a:p>
            <a:pPr marL="342900" indent="-342900" algn="just">
              <a:lnSpc>
                <a:spcPts val="2700"/>
              </a:lnSpc>
              <a:spcBef>
                <a:spcPts val="600"/>
              </a:spcBef>
              <a:buFont typeface="Arial" panose="020B0604020202020204" pitchFamily="34" charset="0"/>
              <a:buChar char="•"/>
            </a:pPr>
            <a:r>
              <a:rPr lang="es-MX" altLang="es-MX" sz="2400" dirty="0"/>
              <a:t>Guía de Autoevaluación de Riesgos </a:t>
            </a:r>
            <a:r>
              <a:rPr lang="es-MX" altLang="es-MX" sz="2400" dirty="0" smtClean="0"/>
              <a:t>a la </a:t>
            </a:r>
            <a:r>
              <a:rPr lang="es-MX" altLang="es-MX" sz="2400" dirty="0"/>
              <a:t>Integridad en el Sector </a:t>
            </a:r>
            <a:r>
              <a:rPr lang="es-MX" altLang="es-MX" sz="2400" dirty="0" smtClean="0"/>
              <a:t>Público.</a:t>
            </a:r>
          </a:p>
          <a:p>
            <a:pPr algn="just">
              <a:spcBef>
                <a:spcPts val="0"/>
              </a:spcBef>
            </a:pPr>
            <a:endParaRPr lang="es-MX" altLang="es-MX" sz="1000" dirty="0"/>
          </a:p>
          <a:p>
            <a:pPr marL="342900" indent="-342900" algn="just">
              <a:lnSpc>
                <a:spcPts val="2700"/>
              </a:lnSpc>
              <a:spcBef>
                <a:spcPts val="600"/>
              </a:spcBef>
              <a:buFont typeface="Arial" panose="020B0604020202020204" pitchFamily="34" charset="0"/>
              <a:buChar char="•"/>
            </a:pPr>
            <a:r>
              <a:rPr lang="es-MX" altLang="es-MX" sz="2400" dirty="0"/>
              <a:t>Guía para Implementar un Programa de Promoción de la Integridad y Prevención de la </a:t>
            </a:r>
            <a:r>
              <a:rPr lang="es-MX" altLang="es-MX" sz="2400" dirty="0" smtClean="0"/>
              <a:t>Corrupción.</a:t>
            </a:r>
            <a:endParaRPr lang="es-MX" altLang="es-MX" sz="2400" dirty="0"/>
          </a:p>
        </p:txBody>
      </p:sp>
      <p:sp>
        <p:nvSpPr>
          <p:cNvPr id="6" name="3 Título"/>
          <p:cNvSpPr>
            <a:spLocks noGrp="1"/>
          </p:cNvSpPr>
          <p:nvPr>
            <p:ph type="title" idx="4294967295"/>
          </p:nvPr>
        </p:nvSpPr>
        <p:spPr>
          <a:xfrm>
            <a:off x="827732" y="917848"/>
            <a:ext cx="76327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r>
              <a:rPr lang="es-MX" altLang="es-MX" sz="3200" b="1" dirty="0" smtClean="0">
                <a:latin typeface="Arial" panose="020B0604020202020204" pitchFamily="34" charset="0"/>
                <a:cs typeface="Arial" panose="020B0604020202020204" pitchFamily="34" charset="0"/>
              </a:rPr>
              <a:t>4. Guías </a:t>
            </a:r>
            <a:r>
              <a:rPr lang="es-MX" altLang="es-MX" sz="3200" b="1" dirty="0">
                <a:latin typeface="Arial" panose="020B0604020202020204" pitchFamily="34" charset="0"/>
                <a:cs typeface="Arial" panose="020B0604020202020204" pitchFamily="34" charset="0"/>
              </a:rPr>
              <a:t>y Herramientas </a:t>
            </a:r>
            <a:r>
              <a:rPr lang="es-MX" altLang="es-MX" sz="3200" b="1" dirty="0" smtClean="0">
                <a:latin typeface="Arial" panose="020B0604020202020204" pitchFamily="34" charset="0"/>
                <a:cs typeface="Arial" panose="020B0604020202020204" pitchFamily="34" charset="0"/>
              </a:rPr>
              <a:t>Técnicas para </a:t>
            </a:r>
            <a:r>
              <a:rPr lang="es-MX" altLang="es-MX" sz="3200" b="1" dirty="0">
                <a:latin typeface="Arial" panose="020B0604020202020204" pitchFamily="34" charset="0"/>
                <a:cs typeface="Arial" panose="020B0604020202020204" pitchFamily="34" charset="0"/>
              </a:rPr>
              <a:t>el </a:t>
            </a:r>
            <a:r>
              <a:rPr lang="es-MX" altLang="es-MX" sz="3200" b="1" dirty="0" smtClean="0">
                <a:latin typeface="Arial" panose="020B0604020202020204" pitchFamily="34" charset="0"/>
                <a:cs typeface="Arial" panose="020B0604020202020204" pitchFamily="34" charset="0"/>
              </a:rPr>
              <a:t>Fortalecimiento </a:t>
            </a:r>
            <a:r>
              <a:rPr lang="es-MX" altLang="es-MX" sz="3200" b="1" dirty="0">
                <a:latin typeface="Arial" panose="020B0604020202020204" pitchFamily="34" charset="0"/>
                <a:cs typeface="Arial" panose="020B0604020202020204" pitchFamily="34" charset="0"/>
              </a:rPr>
              <a:t>del Control </a:t>
            </a:r>
            <a:r>
              <a:rPr lang="es-MX" altLang="es-MX" sz="3200" b="1" dirty="0" smtClean="0">
                <a:latin typeface="Arial" panose="020B0604020202020204" pitchFamily="34" charset="0"/>
                <a:cs typeface="Arial" panose="020B0604020202020204" pitchFamily="34" charset="0"/>
              </a:rPr>
              <a:t>Interno</a:t>
            </a:r>
            <a:endParaRPr lang="es-MX" altLang="es-MX"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6254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8532440" y="6597352"/>
            <a:ext cx="504056" cy="307777"/>
          </a:xfrm>
          <a:prstGeom prst="rect">
            <a:avLst/>
          </a:prstGeom>
          <a:noFill/>
        </p:spPr>
        <p:txBody>
          <a:bodyPr wrap="square" rtlCol="0">
            <a:spAutoFit/>
          </a:bodyPr>
          <a:lstStyle/>
          <a:p>
            <a:r>
              <a:rPr lang="es-MX" sz="1400" b="1" dirty="0" smtClean="0">
                <a:solidFill>
                  <a:schemeClr val="bg1"/>
                </a:solidFill>
              </a:rPr>
              <a:t>13</a:t>
            </a:r>
            <a:endParaRPr lang="es-MX" sz="1400" b="1" dirty="0">
              <a:solidFill>
                <a:schemeClr val="bg1"/>
              </a:solidFill>
            </a:endParaRPr>
          </a:p>
        </p:txBody>
      </p:sp>
      <p:sp>
        <p:nvSpPr>
          <p:cNvPr id="6" name="3 Título"/>
          <p:cNvSpPr>
            <a:spLocks noGrp="1"/>
          </p:cNvSpPr>
          <p:nvPr>
            <p:ph type="title" idx="4294967295"/>
          </p:nvPr>
        </p:nvSpPr>
        <p:spPr>
          <a:xfrm>
            <a:off x="179512" y="917848"/>
            <a:ext cx="8856984"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s-MX" altLang="es-MX" sz="3200" b="1" dirty="0" smtClean="0">
                <a:latin typeface="Arial" panose="020B0604020202020204" pitchFamily="34" charset="0"/>
                <a:cs typeface="Arial" panose="020B0604020202020204" pitchFamily="34" charset="0"/>
              </a:rPr>
              <a:t>5. Acciones Relevantes que Genera para la Administración</a:t>
            </a:r>
            <a:endParaRPr lang="es-MX" altLang="es-MX" sz="3200" b="1" dirty="0">
              <a:latin typeface="Arial" panose="020B0604020202020204" pitchFamily="34" charset="0"/>
              <a:cs typeface="Arial" panose="020B0604020202020204" pitchFamily="34" charset="0"/>
            </a:endParaRPr>
          </a:p>
        </p:txBody>
      </p:sp>
      <p:sp>
        <p:nvSpPr>
          <p:cNvPr id="8" name="7 Rectángulo"/>
          <p:cNvSpPr/>
          <p:nvPr/>
        </p:nvSpPr>
        <p:spPr>
          <a:xfrm>
            <a:off x="503548" y="2060848"/>
            <a:ext cx="8172908" cy="4308872"/>
          </a:xfrm>
          <a:prstGeom prst="rect">
            <a:avLst/>
          </a:prstGeom>
        </p:spPr>
        <p:txBody>
          <a:bodyPr wrap="square">
            <a:spAutoFit/>
          </a:bodyPr>
          <a:lstStyle/>
          <a:p>
            <a:pPr marL="342900" indent="-342900" algn="just">
              <a:spcBef>
                <a:spcPts val="600"/>
              </a:spcBef>
              <a:spcAft>
                <a:spcPts val="600"/>
              </a:spcAft>
              <a:buFont typeface="Arial" panose="020B0604020202020204" pitchFamily="34" charset="0"/>
              <a:buChar char="•"/>
            </a:pPr>
            <a:r>
              <a:rPr lang="es-MX" sz="2600" dirty="0" smtClean="0">
                <a:solidFill>
                  <a:srgbClr val="000000"/>
                </a:solidFill>
                <a:latin typeface="Arial" panose="020B0604020202020204" pitchFamily="34" charset="0"/>
                <a:cs typeface="Arial" panose="020B0604020202020204" pitchFamily="34" charset="0"/>
              </a:rPr>
              <a:t>Órgano de Gobierno. Supervisión general.</a:t>
            </a:r>
          </a:p>
          <a:p>
            <a:pPr marL="342900" indent="-342900" algn="just">
              <a:spcBef>
                <a:spcPts val="600"/>
              </a:spcBef>
              <a:spcAft>
                <a:spcPts val="600"/>
              </a:spcAft>
              <a:buFont typeface="Arial" panose="020B0604020202020204" pitchFamily="34" charset="0"/>
              <a:buChar char="•"/>
            </a:pPr>
            <a:r>
              <a:rPr lang="es-MX" sz="2600" dirty="0" smtClean="0">
                <a:solidFill>
                  <a:srgbClr val="000000"/>
                </a:solidFill>
                <a:latin typeface="Arial" panose="020B0604020202020204" pitchFamily="34" charset="0"/>
                <a:cs typeface="Arial" panose="020B0604020202020204" pitchFamily="34" charset="0"/>
              </a:rPr>
              <a:t>Titulares. Instruyen su establecimiento.</a:t>
            </a:r>
          </a:p>
          <a:p>
            <a:pPr marL="342900" indent="-342900" algn="just">
              <a:spcBef>
                <a:spcPts val="600"/>
              </a:spcBef>
              <a:spcAft>
                <a:spcPts val="600"/>
              </a:spcAft>
              <a:buFont typeface="Arial" panose="020B0604020202020204" pitchFamily="34" charset="0"/>
              <a:buChar char="•"/>
            </a:pPr>
            <a:r>
              <a:rPr lang="es-MX" sz="2600" dirty="0" smtClean="0">
                <a:solidFill>
                  <a:srgbClr val="000000"/>
                </a:solidFill>
                <a:latin typeface="Arial" panose="020B0604020202020204" pitchFamily="34" charset="0"/>
                <a:cs typeface="Arial" panose="020B0604020202020204" pitchFamily="34" charset="0"/>
              </a:rPr>
              <a:t>Mandos directivos. Lo implantan y supervisan continuamente.</a:t>
            </a:r>
          </a:p>
          <a:p>
            <a:pPr marL="342900" indent="-342900" algn="just">
              <a:spcBef>
                <a:spcPts val="600"/>
              </a:spcBef>
              <a:spcAft>
                <a:spcPts val="600"/>
              </a:spcAft>
              <a:buFont typeface="Arial" panose="020B0604020202020204" pitchFamily="34" charset="0"/>
              <a:buChar char="•"/>
            </a:pPr>
            <a:r>
              <a:rPr lang="es-MX" sz="2600" dirty="0" smtClean="0">
                <a:solidFill>
                  <a:srgbClr val="000000"/>
                </a:solidFill>
                <a:latin typeface="Arial" panose="020B0604020202020204" pitchFamily="34" charset="0"/>
                <a:cs typeface="Arial" panose="020B0604020202020204" pitchFamily="34" charset="0"/>
              </a:rPr>
              <a:t>Mandos medios y demás servidores públicos. Lo mantienen funcionando en sus respectivos ámbitos.</a:t>
            </a:r>
          </a:p>
          <a:p>
            <a:pPr marL="342900" indent="-342900" algn="just">
              <a:spcBef>
                <a:spcPts val="600"/>
              </a:spcBef>
              <a:spcAft>
                <a:spcPts val="600"/>
              </a:spcAft>
              <a:buFont typeface="Arial" panose="020B0604020202020204" pitchFamily="34" charset="0"/>
              <a:buChar char="•"/>
            </a:pPr>
            <a:r>
              <a:rPr lang="es-MX" sz="2600" dirty="0" smtClean="0">
                <a:solidFill>
                  <a:srgbClr val="000000"/>
                </a:solidFill>
                <a:latin typeface="Arial" panose="020B0604020202020204" pitchFamily="34" charset="0"/>
                <a:cs typeface="Arial" panose="020B0604020202020204" pitchFamily="34" charset="0"/>
              </a:rPr>
              <a:t>Auditores gubernamentales (OIC / Contraloría Interna / EFS). Evalúan la eficiencia de su funcionamiento.</a:t>
            </a:r>
            <a:endParaRPr lang="es-MX" sz="2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463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8532440" y="6597352"/>
            <a:ext cx="504056" cy="307777"/>
          </a:xfrm>
          <a:prstGeom prst="rect">
            <a:avLst/>
          </a:prstGeom>
          <a:noFill/>
        </p:spPr>
        <p:txBody>
          <a:bodyPr wrap="square" rtlCol="0">
            <a:spAutoFit/>
          </a:bodyPr>
          <a:lstStyle/>
          <a:p>
            <a:r>
              <a:rPr lang="es-MX" sz="1400" b="1" dirty="0" smtClean="0">
                <a:solidFill>
                  <a:schemeClr val="bg1"/>
                </a:solidFill>
              </a:rPr>
              <a:t>14</a:t>
            </a:r>
            <a:endParaRPr lang="es-MX" sz="1400" b="1" dirty="0">
              <a:solidFill>
                <a:schemeClr val="bg1"/>
              </a:solidFill>
            </a:endParaRPr>
          </a:p>
        </p:txBody>
      </p:sp>
      <p:sp>
        <p:nvSpPr>
          <p:cNvPr id="6" name="3 Título"/>
          <p:cNvSpPr>
            <a:spLocks noGrp="1"/>
          </p:cNvSpPr>
          <p:nvPr>
            <p:ph type="title" idx="4294967295"/>
          </p:nvPr>
        </p:nvSpPr>
        <p:spPr>
          <a:xfrm>
            <a:off x="612080" y="845840"/>
            <a:ext cx="792036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s-MX" altLang="es-MX" sz="3200" b="1" dirty="0" smtClean="0">
                <a:latin typeface="Arial" panose="020B0604020202020204" pitchFamily="34" charset="0"/>
                <a:cs typeface="Arial" panose="020B0604020202020204" pitchFamily="34" charset="0"/>
              </a:rPr>
              <a:t>6. Retos para su Implantación</a:t>
            </a:r>
            <a:endParaRPr lang="es-MX" altLang="es-MX" sz="3200" b="1" dirty="0">
              <a:latin typeface="Arial" panose="020B0604020202020204" pitchFamily="34" charset="0"/>
              <a:cs typeface="Arial" panose="020B0604020202020204" pitchFamily="34" charset="0"/>
            </a:endParaRPr>
          </a:p>
        </p:txBody>
      </p:sp>
      <p:sp>
        <p:nvSpPr>
          <p:cNvPr id="9" name="Rectangle 3"/>
          <p:cNvSpPr txBox="1">
            <a:spLocks noChangeArrowheads="1"/>
          </p:cNvSpPr>
          <p:nvPr/>
        </p:nvSpPr>
        <p:spPr bwMode="auto">
          <a:xfrm>
            <a:off x="467544" y="1916832"/>
            <a:ext cx="8352928" cy="4104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000" kern="1200" baseline="0">
                <a:solidFill>
                  <a:srgbClr val="00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rgbClr val="00000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rgbClr val="000000"/>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rgbClr val="00000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MX" sz="2400" dirty="0" smtClean="0"/>
              <a:t>Respaldo </a:t>
            </a:r>
            <a:r>
              <a:rPr lang="es-MX" sz="2400" dirty="0"/>
              <a:t>institucional de los más altos niveles de responsabilidad.</a:t>
            </a:r>
          </a:p>
          <a:p>
            <a:pPr algn="just"/>
            <a:endParaRPr lang="es-MX" sz="1000" dirty="0"/>
          </a:p>
          <a:p>
            <a:pPr algn="just"/>
            <a:r>
              <a:rPr lang="es-MX" sz="2400" dirty="0" smtClean="0"/>
              <a:t>Concientizar sobre </a:t>
            </a:r>
            <a:r>
              <a:rPr lang="es-MX" sz="2400" dirty="0"/>
              <a:t>los beneficios del control interno en los niveles directivos de las instancias ejecutoras del gasto y los auditores internos.</a:t>
            </a:r>
          </a:p>
          <a:p>
            <a:pPr algn="just"/>
            <a:endParaRPr lang="es-MX" sz="1000" dirty="0"/>
          </a:p>
          <a:p>
            <a:pPr algn="just"/>
            <a:r>
              <a:rPr lang="es-MX" sz="2400" dirty="0" smtClean="0"/>
              <a:t>Crear una cultura de Control Interno y Administración de Riesgos en todos los niveles de autoridad.</a:t>
            </a:r>
          </a:p>
          <a:p>
            <a:pPr algn="just"/>
            <a:endParaRPr lang="es-MX" sz="1000" dirty="0" smtClean="0"/>
          </a:p>
          <a:p>
            <a:pPr algn="just"/>
            <a:r>
              <a:rPr lang="es-MX" sz="2400" dirty="0" smtClean="0"/>
              <a:t>Considerar los temas de Control Interno y Administración de Riesgos en la planeación estratégica.</a:t>
            </a:r>
            <a:endParaRPr lang="es-MX" sz="2400" dirty="0"/>
          </a:p>
        </p:txBody>
      </p:sp>
    </p:spTree>
    <p:extLst>
      <p:ext uri="{BB962C8B-B14F-4D97-AF65-F5344CB8AC3E}">
        <p14:creationId xmlns:p14="http://schemas.microsoft.com/office/powerpoint/2010/main" val="3575109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8532440" y="6597352"/>
            <a:ext cx="504056" cy="307777"/>
          </a:xfrm>
          <a:prstGeom prst="rect">
            <a:avLst/>
          </a:prstGeom>
          <a:noFill/>
        </p:spPr>
        <p:txBody>
          <a:bodyPr wrap="square" rtlCol="0">
            <a:spAutoFit/>
          </a:bodyPr>
          <a:lstStyle/>
          <a:p>
            <a:r>
              <a:rPr lang="es-MX" sz="1400" b="1" dirty="0" smtClean="0">
                <a:solidFill>
                  <a:schemeClr val="bg1"/>
                </a:solidFill>
              </a:rPr>
              <a:t>15</a:t>
            </a:r>
            <a:endParaRPr lang="es-MX" sz="1400" b="1" dirty="0">
              <a:solidFill>
                <a:schemeClr val="bg1"/>
              </a:solidFill>
            </a:endParaRPr>
          </a:p>
        </p:txBody>
      </p:sp>
      <p:sp>
        <p:nvSpPr>
          <p:cNvPr id="6" name="3 Título"/>
          <p:cNvSpPr>
            <a:spLocks noGrp="1"/>
          </p:cNvSpPr>
          <p:nvPr>
            <p:ph type="title" idx="4294967295"/>
          </p:nvPr>
        </p:nvSpPr>
        <p:spPr>
          <a:xfrm>
            <a:off x="71500" y="917848"/>
            <a:ext cx="9037004"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s-MX" altLang="es-MX" sz="3200" b="1" dirty="0" smtClean="0">
                <a:latin typeface="Arial" panose="020B0604020202020204" pitchFamily="34" charset="0"/>
                <a:cs typeface="Arial" panose="020B0604020202020204" pitchFamily="34" charset="0"/>
              </a:rPr>
              <a:t>7. Pasos Siguientes para Armonizar el </a:t>
            </a:r>
            <a:br>
              <a:rPr lang="es-MX" altLang="es-MX" sz="3200" b="1" dirty="0" smtClean="0">
                <a:latin typeface="Arial" panose="020B0604020202020204" pitchFamily="34" charset="0"/>
                <a:cs typeface="Arial" panose="020B0604020202020204" pitchFamily="34" charset="0"/>
              </a:rPr>
            </a:br>
            <a:r>
              <a:rPr lang="es-MX" altLang="es-MX" sz="3200" b="1" dirty="0" smtClean="0">
                <a:latin typeface="Arial" panose="020B0604020202020204" pitchFamily="34" charset="0"/>
                <a:cs typeface="Arial" panose="020B0604020202020204" pitchFamily="34" charset="0"/>
              </a:rPr>
              <a:t>Marco Integrado de Control Interno </a:t>
            </a:r>
            <a:br>
              <a:rPr lang="es-MX" altLang="es-MX" sz="3200" b="1" dirty="0" smtClean="0">
                <a:latin typeface="Arial" panose="020B0604020202020204" pitchFamily="34" charset="0"/>
                <a:cs typeface="Arial" panose="020B0604020202020204" pitchFamily="34" charset="0"/>
              </a:rPr>
            </a:br>
            <a:r>
              <a:rPr lang="es-MX" altLang="es-MX" sz="3200" b="1" dirty="0" smtClean="0">
                <a:latin typeface="Arial" panose="020B0604020202020204" pitchFamily="34" charset="0"/>
                <a:cs typeface="Arial" panose="020B0604020202020204" pitchFamily="34" charset="0"/>
              </a:rPr>
              <a:t>para el Sector Público</a:t>
            </a:r>
            <a:endParaRPr lang="es-MX" altLang="es-MX" sz="3200" b="1" dirty="0">
              <a:latin typeface="Arial" panose="020B0604020202020204" pitchFamily="34" charset="0"/>
              <a:cs typeface="Arial" panose="020B0604020202020204" pitchFamily="34" charset="0"/>
            </a:endParaRPr>
          </a:p>
        </p:txBody>
      </p:sp>
      <p:sp>
        <p:nvSpPr>
          <p:cNvPr id="8" name="2 Marcador de contenido"/>
          <p:cNvSpPr txBox="1">
            <a:spLocks/>
          </p:cNvSpPr>
          <p:nvPr/>
        </p:nvSpPr>
        <p:spPr>
          <a:xfrm>
            <a:off x="431540" y="2348880"/>
            <a:ext cx="8460940"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1200"/>
              </a:spcAft>
            </a:pPr>
            <a:r>
              <a:rPr lang="es-MX" sz="2000" dirty="0" smtClean="0">
                <a:solidFill>
                  <a:srgbClr val="000000"/>
                </a:solidFill>
                <a:latin typeface="Arial" pitchFamily="34" charset="0"/>
                <a:cs typeface="Arial" pitchFamily="34" charset="0"/>
              </a:rPr>
              <a:t>Promover su adopción por los todos los miembros del SNF.</a:t>
            </a:r>
          </a:p>
          <a:p>
            <a:pPr algn="just">
              <a:spcAft>
                <a:spcPts val="1200"/>
              </a:spcAft>
            </a:pPr>
            <a:r>
              <a:rPr lang="es-MX" sz="2000" dirty="0" smtClean="0">
                <a:solidFill>
                  <a:srgbClr val="000000"/>
                </a:solidFill>
                <a:latin typeface="Arial" pitchFamily="34" charset="0"/>
                <a:cs typeface="Arial" pitchFamily="34" charset="0"/>
              </a:rPr>
              <a:t>Realizar, por conducto del GTCI acciones de orientación y acompañamiento en su instrumentación</a:t>
            </a:r>
          </a:p>
          <a:p>
            <a:pPr algn="just">
              <a:spcAft>
                <a:spcPts val="1200"/>
              </a:spcAft>
            </a:pPr>
            <a:r>
              <a:rPr lang="es-MX" sz="2000" dirty="0" smtClean="0">
                <a:solidFill>
                  <a:srgbClr val="000000"/>
                </a:solidFill>
                <a:latin typeface="Arial" pitchFamily="34" charset="0"/>
                <a:cs typeface="Arial" pitchFamily="34" charset="0"/>
              </a:rPr>
              <a:t>Difundir el Marco Integrado de Control Interno en los tres Órdenes de Gobierno, Poderes de la Unión y Órganos Constitucionales Autónomos.</a:t>
            </a:r>
            <a:endParaRPr lang="es-MX" sz="2000" dirty="0">
              <a:solidFill>
                <a:srgbClr val="000000"/>
              </a:solidFill>
              <a:latin typeface="Arial" pitchFamily="34" charset="0"/>
              <a:cs typeface="Arial" pitchFamily="34" charset="0"/>
            </a:endParaRPr>
          </a:p>
          <a:p>
            <a:pPr algn="just">
              <a:spcAft>
                <a:spcPts val="1200"/>
              </a:spcAft>
            </a:pPr>
            <a:r>
              <a:rPr lang="es-MX" sz="2000" dirty="0" smtClean="0">
                <a:solidFill>
                  <a:srgbClr val="000000"/>
                </a:solidFill>
                <a:latin typeface="Arial" pitchFamily="34" charset="0"/>
                <a:cs typeface="Arial" pitchFamily="34" charset="0"/>
              </a:rPr>
              <a:t>Promover </a:t>
            </a:r>
            <a:r>
              <a:rPr lang="es-MX" sz="2000" dirty="0">
                <a:solidFill>
                  <a:srgbClr val="000000"/>
                </a:solidFill>
                <a:latin typeface="Arial" pitchFamily="34" charset="0"/>
                <a:cs typeface="Arial" pitchFamily="34" charset="0"/>
              </a:rPr>
              <a:t>programas de sensibilización y capacitación en control </a:t>
            </a:r>
            <a:r>
              <a:rPr lang="es-MX" sz="2000" dirty="0" smtClean="0">
                <a:solidFill>
                  <a:srgbClr val="000000"/>
                </a:solidFill>
                <a:latin typeface="Arial" pitchFamily="34" charset="0"/>
                <a:cs typeface="Arial" pitchFamily="34" charset="0"/>
              </a:rPr>
              <a:t>interno, riesgos e integridad.</a:t>
            </a:r>
          </a:p>
          <a:p>
            <a:pPr algn="just">
              <a:spcAft>
                <a:spcPts val="1200"/>
              </a:spcAft>
            </a:pPr>
            <a:r>
              <a:rPr lang="es-MX" sz="2000" dirty="0" smtClean="0">
                <a:solidFill>
                  <a:srgbClr val="000000"/>
                </a:solidFill>
                <a:latin typeface="Arial" pitchFamily="34" charset="0"/>
                <a:cs typeface="Arial" pitchFamily="34" charset="0"/>
              </a:rPr>
              <a:t>Establecer </a:t>
            </a:r>
            <a:r>
              <a:rPr lang="es-MX" sz="2000" dirty="0">
                <a:solidFill>
                  <a:srgbClr val="000000"/>
                </a:solidFill>
                <a:latin typeface="Arial" pitchFamily="34" charset="0"/>
                <a:cs typeface="Arial" pitchFamily="34" charset="0"/>
              </a:rPr>
              <a:t>programas de trabajo para fortalecer </a:t>
            </a:r>
            <a:r>
              <a:rPr lang="es-MX" sz="2000" dirty="0" smtClean="0">
                <a:solidFill>
                  <a:srgbClr val="000000"/>
                </a:solidFill>
                <a:latin typeface="Arial" pitchFamily="34" charset="0"/>
                <a:cs typeface="Arial" pitchFamily="34" charset="0"/>
              </a:rPr>
              <a:t>el Control Interno e informar periódicamente </a:t>
            </a:r>
            <a:r>
              <a:rPr lang="es-MX" sz="2000" dirty="0">
                <a:solidFill>
                  <a:srgbClr val="000000"/>
                </a:solidFill>
                <a:latin typeface="Arial" pitchFamily="34" charset="0"/>
                <a:cs typeface="Arial" pitchFamily="34" charset="0"/>
              </a:rPr>
              <a:t>la situación que </a:t>
            </a:r>
            <a:r>
              <a:rPr lang="es-MX" sz="2000" dirty="0" smtClean="0">
                <a:solidFill>
                  <a:srgbClr val="000000"/>
                </a:solidFill>
                <a:latin typeface="Arial" pitchFamily="34" charset="0"/>
                <a:cs typeface="Arial" pitchFamily="34" charset="0"/>
              </a:rPr>
              <a:t>guarda.</a:t>
            </a:r>
          </a:p>
        </p:txBody>
      </p:sp>
    </p:spTree>
    <p:extLst>
      <p:ext uri="{BB962C8B-B14F-4D97-AF65-F5344CB8AC3E}">
        <p14:creationId xmlns:p14="http://schemas.microsoft.com/office/powerpoint/2010/main" val="2245159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19529" y="2649686"/>
            <a:ext cx="5616624" cy="923330"/>
          </a:xfrm>
          <a:prstGeom prst="rect">
            <a:avLst/>
          </a:prstGeom>
          <a:noFill/>
        </p:spPr>
        <p:txBody>
          <a:bodyPr wrap="square" rtlCol="0">
            <a:spAutoFit/>
          </a:bodyPr>
          <a:lstStyle/>
          <a:p>
            <a:pPr algn="ctr"/>
            <a:r>
              <a:rPr lang="es-MX" sz="5400" b="1" dirty="0" smtClean="0">
                <a:solidFill>
                  <a:schemeClr val="bg1"/>
                </a:solidFill>
                <a:latin typeface="Arial" panose="020B0604020202020204" pitchFamily="34" charset="0"/>
                <a:cs typeface="Arial" panose="020B0604020202020204" pitchFamily="34" charset="0"/>
              </a:rPr>
              <a:t>GRACIAS!!</a:t>
            </a:r>
            <a:endParaRPr lang="es-MX" sz="5400" b="1" dirty="0">
              <a:solidFill>
                <a:schemeClr val="bg1"/>
              </a:solidFill>
              <a:latin typeface="Arial" panose="020B0604020202020204" pitchFamily="34" charset="0"/>
              <a:cs typeface="Arial" panose="020B0604020202020204" pitchFamily="34" charset="0"/>
            </a:endParaRPr>
          </a:p>
        </p:txBody>
      </p:sp>
      <p:sp>
        <p:nvSpPr>
          <p:cNvPr id="2" name="1 CuadroTexto"/>
          <p:cNvSpPr txBox="1"/>
          <p:nvPr/>
        </p:nvSpPr>
        <p:spPr>
          <a:xfrm>
            <a:off x="4355976" y="5786100"/>
            <a:ext cx="4392488" cy="523220"/>
          </a:xfrm>
          <a:prstGeom prst="rect">
            <a:avLst/>
          </a:prstGeom>
          <a:noFill/>
        </p:spPr>
        <p:txBody>
          <a:bodyPr wrap="square" rtlCol="0">
            <a:spAutoFit/>
          </a:bodyPr>
          <a:lstStyle/>
          <a:p>
            <a:pPr algn="ctr"/>
            <a:r>
              <a:rPr lang="es-MX" sz="2800" b="1" dirty="0" smtClean="0">
                <a:solidFill>
                  <a:schemeClr val="bg1"/>
                </a:solidFill>
                <a:latin typeface="Arial" panose="020B0604020202020204" pitchFamily="34" charset="0"/>
                <a:cs typeface="Arial" panose="020B0604020202020204" pitchFamily="34" charset="0"/>
              </a:rPr>
              <a:t>Noviembre 2014</a:t>
            </a:r>
            <a:endParaRPr lang="es-MX"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032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Título"/>
          <p:cNvSpPr txBox="1">
            <a:spLocks/>
          </p:cNvSpPr>
          <p:nvPr/>
        </p:nvSpPr>
        <p:spPr>
          <a:xfrm>
            <a:off x="827088" y="764704"/>
            <a:ext cx="73294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a:spcBef>
                <a:spcPct val="0"/>
              </a:spcBef>
              <a:buNone/>
              <a:defRPr sz="3200">
                <a:latin typeface="Arial" panose="020B0604020202020204" pitchFamily="34" charset="0"/>
                <a:ea typeface="+mj-ea"/>
                <a:cs typeface="Arial" panose="020B0604020202020204" pitchFamily="34" charset="0"/>
              </a:defRPr>
            </a:lvl1pPr>
          </a:lstStyle>
          <a:p>
            <a:r>
              <a:rPr lang="es-MX" altLang="es-MX" sz="3600" b="1" dirty="0" smtClean="0"/>
              <a:t>Contenido</a:t>
            </a:r>
            <a:endParaRPr lang="es-MX" altLang="es-MX" sz="3600" b="1" dirty="0"/>
          </a:p>
        </p:txBody>
      </p:sp>
      <p:graphicFrame>
        <p:nvGraphicFramePr>
          <p:cNvPr id="9" name="8 Tabla"/>
          <p:cNvGraphicFramePr>
            <a:graphicFrameLocks noGrp="1"/>
          </p:cNvGraphicFramePr>
          <p:nvPr>
            <p:extLst>
              <p:ext uri="{D42A27DB-BD31-4B8C-83A1-F6EECF244321}">
                <p14:modId xmlns:p14="http://schemas.microsoft.com/office/powerpoint/2010/main" val="2425859747"/>
              </p:ext>
            </p:extLst>
          </p:nvPr>
        </p:nvGraphicFramePr>
        <p:xfrm>
          <a:off x="467544" y="1418816"/>
          <a:ext cx="8227168" cy="3878128"/>
        </p:xfrm>
        <a:graphic>
          <a:graphicData uri="http://schemas.openxmlformats.org/drawingml/2006/table">
            <a:tbl>
              <a:tblPr firstRow="1" bandRow="1">
                <a:tableStyleId>{8A107856-5554-42FB-B03E-39F5DBC370BA}</a:tableStyleId>
              </a:tblPr>
              <a:tblGrid>
                <a:gridCol w="658150"/>
                <a:gridCol w="7569018"/>
              </a:tblGrid>
              <a:tr h="431928">
                <a:tc>
                  <a:txBody>
                    <a:bodyPr/>
                    <a:lstStyle/>
                    <a:p>
                      <a:pPr algn="ctr"/>
                      <a:r>
                        <a:rPr lang="es-MX" sz="2000" b="1" dirty="0" smtClean="0">
                          <a:latin typeface="Arial" panose="020B0604020202020204" pitchFamily="34" charset="0"/>
                          <a:cs typeface="Arial" panose="020B0604020202020204" pitchFamily="34" charset="0"/>
                        </a:rPr>
                        <a:t>1.</a:t>
                      </a:r>
                      <a:endParaRPr lang="es-MX" sz="2000" b="1" dirty="0">
                        <a:latin typeface="Arial" panose="020B0604020202020204" pitchFamily="34" charset="0"/>
                        <a:cs typeface="Arial" panose="020B0604020202020204" pitchFamily="34" charset="0"/>
                      </a:endParaRPr>
                    </a:p>
                  </a:txBody>
                  <a:tcPr marL="91441" marR="91441" marT="45728" marB="4572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s-MX" sz="2000" b="0" dirty="0" smtClean="0">
                          <a:latin typeface="Arial" panose="020B0604020202020204" pitchFamily="34" charset="0"/>
                          <a:cs typeface="Arial" panose="020B0604020202020204" pitchFamily="34" charset="0"/>
                        </a:rPr>
                        <a:t>Introducción</a:t>
                      </a:r>
                    </a:p>
                  </a:txBody>
                  <a:tcPr marL="91441" marR="91441" marT="45728" marB="4572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60160">
                <a:tc>
                  <a:txBody>
                    <a:bodyPr/>
                    <a:lstStyle/>
                    <a:p>
                      <a:pPr algn="ctr"/>
                      <a:r>
                        <a:rPr lang="es-MX" sz="2000" b="1" dirty="0" smtClean="0">
                          <a:latin typeface="Arial" panose="020B0604020202020204" pitchFamily="34" charset="0"/>
                          <a:cs typeface="Arial" panose="020B0604020202020204" pitchFamily="34" charset="0"/>
                        </a:rPr>
                        <a:t>2.</a:t>
                      </a:r>
                      <a:endParaRPr lang="es-MX" sz="2000" b="1" dirty="0">
                        <a:latin typeface="Arial" panose="020B0604020202020204" pitchFamily="34" charset="0"/>
                        <a:cs typeface="Arial" panose="020B0604020202020204" pitchFamily="34" charset="0"/>
                      </a:endParaRPr>
                    </a:p>
                  </a:txBody>
                  <a:tcPr marL="91441" marR="91441" marT="45728" marB="4572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r>
                        <a:rPr lang="es-MX" sz="2000" b="0" dirty="0" smtClean="0">
                          <a:latin typeface="Arial" panose="020B0604020202020204" pitchFamily="34" charset="0"/>
                          <a:cs typeface="Arial" panose="020B0604020202020204" pitchFamily="34" charset="0"/>
                        </a:rPr>
                        <a:t>Marco Integrado de Control Interno para el Sector Público</a:t>
                      </a:r>
                    </a:p>
                  </a:txBody>
                  <a:tcPr marL="91441" marR="91441" marT="45728" marB="4572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60160">
                <a:tc>
                  <a:txBody>
                    <a:bodyPr/>
                    <a:lstStyle/>
                    <a:p>
                      <a:pPr algn="ctr"/>
                      <a:r>
                        <a:rPr lang="es-MX" sz="2000" b="1" dirty="0" smtClean="0">
                          <a:latin typeface="Arial" panose="020B0604020202020204" pitchFamily="34" charset="0"/>
                          <a:cs typeface="Arial" panose="020B0604020202020204" pitchFamily="34" charset="0"/>
                        </a:rPr>
                        <a:t>3.</a:t>
                      </a:r>
                      <a:endParaRPr lang="es-MX" sz="2000" b="1" dirty="0">
                        <a:latin typeface="Arial" panose="020B0604020202020204" pitchFamily="34" charset="0"/>
                        <a:cs typeface="Arial" panose="020B0604020202020204" pitchFamily="34" charset="0"/>
                      </a:endParaRPr>
                    </a:p>
                  </a:txBody>
                  <a:tcPr marL="91441" marR="91441" marT="45728" marB="4572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2000" b="0" dirty="0" smtClean="0">
                          <a:latin typeface="Arial" panose="020B0604020202020204" pitchFamily="34" charset="0"/>
                          <a:cs typeface="Arial" panose="020B0604020202020204" pitchFamily="34" charset="0"/>
                        </a:rPr>
                        <a:t>Importancia e Impacto </a:t>
                      </a:r>
                      <a:r>
                        <a:rPr lang="es-MX" sz="2000" b="0" baseline="0" dirty="0" smtClean="0">
                          <a:latin typeface="Arial" panose="020B0604020202020204" pitchFamily="34" charset="0"/>
                          <a:cs typeface="Arial" panose="020B0604020202020204" pitchFamily="34" charset="0"/>
                        </a:rPr>
                        <a:t>para el Sector Público</a:t>
                      </a:r>
                      <a:endParaRPr lang="es-MX" sz="2000" b="0" dirty="0" smtClean="0">
                        <a:latin typeface="Arial" panose="020B0604020202020204" pitchFamily="34" charset="0"/>
                        <a:cs typeface="Arial" panose="020B0604020202020204" pitchFamily="34" charset="0"/>
                      </a:endParaRPr>
                    </a:p>
                  </a:txBody>
                  <a:tcPr marL="91441" marR="91441" marT="45728" marB="4572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633256">
                <a:tc>
                  <a:txBody>
                    <a:bodyPr/>
                    <a:lstStyle/>
                    <a:p>
                      <a:pPr algn="ctr"/>
                      <a:r>
                        <a:rPr lang="es-MX" sz="2000" b="1" dirty="0" smtClean="0">
                          <a:latin typeface="Arial" panose="020B0604020202020204" pitchFamily="34" charset="0"/>
                          <a:cs typeface="Arial" panose="020B0604020202020204" pitchFamily="34" charset="0"/>
                        </a:rPr>
                        <a:t>4.</a:t>
                      </a:r>
                      <a:endParaRPr lang="es-MX" sz="2000" b="1" dirty="0">
                        <a:latin typeface="Arial" panose="020B0604020202020204" pitchFamily="34" charset="0"/>
                        <a:cs typeface="Arial" panose="020B0604020202020204" pitchFamily="34" charset="0"/>
                      </a:endParaRPr>
                    </a:p>
                  </a:txBody>
                  <a:tcPr marL="91441" marR="91441" marT="45728" marB="4572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2000" b="0" dirty="0" smtClean="0">
                          <a:latin typeface="Arial" panose="020B0604020202020204" pitchFamily="34" charset="0"/>
                          <a:cs typeface="Arial" panose="020B0604020202020204" pitchFamily="34" charset="0"/>
                        </a:rPr>
                        <a:t>Guías</a:t>
                      </a:r>
                      <a:r>
                        <a:rPr lang="es-MX" sz="2000" b="0" baseline="0" dirty="0" smtClean="0">
                          <a:latin typeface="Arial" panose="020B0604020202020204" pitchFamily="34" charset="0"/>
                          <a:cs typeface="Arial" panose="020B0604020202020204" pitchFamily="34" charset="0"/>
                        </a:rPr>
                        <a:t> y Herramientas Técnicas para el Fortalecimiento del Control Interno</a:t>
                      </a:r>
                      <a:endParaRPr lang="es-MX" sz="2000" b="0" dirty="0" smtClean="0">
                        <a:latin typeface="Arial" panose="020B0604020202020204" pitchFamily="34" charset="0"/>
                        <a:cs typeface="Arial" panose="020B0604020202020204" pitchFamily="34" charset="0"/>
                      </a:endParaRPr>
                    </a:p>
                  </a:txBody>
                  <a:tcPr marL="91441" marR="91441" marT="45728" marB="4572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652280">
                <a:tc>
                  <a:txBody>
                    <a:bodyPr/>
                    <a:lstStyle/>
                    <a:p>
                      <a:pPr algn="ctr"/>
                      <a:r>
                        <a:rPr lang="es-MX" sz="2000" b="1" dirty="0" smtClean="0">
                          <a:latin typeface="Arial" panose="020B0604020202020204" pitchFamily="34" charset="0"/>
                          <a:cs typeface="Arial" panose="020B0604020202020204" pitchFamily="34" charset="0"/>
                        </a:rPr>
                        <a:t>5.</a:t>
                      </a:r>
                      <a:endParaRPr lang="es-MX" sz="2000" b="1" dirty="0">
                        <a:latin typeface="Arial" panose="020B0604020202020204" pitchFamily="34" charset="0"/>
                        <a:cs typeface="Arial" panose="020B0604020202020204" pitchFamily="34" charset="0"/>
                      </a:endParaRPr>
                    </a:p>
                  </a:txBody>
                  <a:tcPr marL="91441" marR="91441" marT="45728" marB="4572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2000" b="0" dirty="0" smtClean="0">
                          <a:latin typeface="Arial" panose="020B0604020202020204" pitchFamily="34" charset="0"/>
                          <a:cs typeface="Arial" panose="020B0604020202020204" pitchFamily="34" charset="0"/>
                        </a:rPr>
                        <a:t>Acciones Relevantes que Genera para la Administración</a:t>
                      </a:r>
                    </a:p>
                  </a:txBody>
                  <a:tcPr marL="91441" marR="91441" marT="45728" marB="4572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99296">
                <a:tc>
                  <a:txBody>
                    <a:bodyPr/>
                    <a:lstStyle/>
                    <a:p>
                      <a:pPr algn="ctr"/>
                      <a:r>
                        <a:rPr lang="es-MX" sz="2000" b="1" dirty="0" smtClean="0">
                          <a:latin typeface="Arial" panose="020B0604020202020204" pitchFamily="34" charset="0"/>
                          <a:cs typeface="Arial" panose="020B0604020202020204" pitchFamily="34" charset="0"/>
                        </a:rPr>
                        <a:t>6.</a:t>
                      </a:r>
                      <a:endParaRPr lang="es-MX" sz="2000" b="1" dirty="0">
                        <a:latin typeface="Arial" panose="020B0604020202020204" pitchFamily="34" charset="0"/>
                        <a:cs typeface="Arial" panose="020B0604020202020204" pitchFamily="34" charset="0"/>
                      </a:endParaRPr>
                    </a:p>
                  </a:txBody>
                  <a:tcPr marL="91441" marR="91441" marT="45728" marB="4572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2000" b="0" dirty="0" smtClean="0">
                          <a:latin typeface="Arial" panose="020B0604020202020204" pitchFamily="34" charset="0"/>
                          <a:cs typeface="Arial" panose="020B0604020202020204" pitchFamily="34" charset="0"/>
                        </a:rPr>
                        <a:t>Retos para su Implantación</a:t>
                      </a:r>
                    </a:p>
                  </a:txBody>
                  <a:tcPr marL="91441" marR="91441" marT="45728" marB="4572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71040">
                <a:tc>
                  <a:txBody>
                    <a:bodyPr/>
                    <a:lstStyle/>
                    <a:p>
                      <a:pPr algn="ctr"/>
                      <a:r>
                        <a:rPr lang="es-MX" sz="2000" b="1" dirty="0" smtClean="0">
                          <a:latin typeface="Arial" panose="020B0604020202020204" pitchFamily="34" charset="0"/>
                          <a:cs typeface="Arial" panose="020B0604020202020204" pitchFamily="34" charset="0"/>
                        </a:rPr>
                        <a:t>7.</a:t>
                      </a:r>
                      <a:endParaRPr lang="es-MX" sz="2000" b="1" dirty="0">
                        <a:latin typeface="Arial" panose="020B0604020202020204" pitchFamily="34" charset="0"/>
                        <a:cs typeface="Arial" panose="020B0604020202020204" pitchFamily="34" charset="0"/>
                      </a:endParaRPr>
                    </a:p>
                  </a:txBody>
                  <a:tcPr marL="91441" marR="91441" marT="45728" marB="4572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2000" b="0" dirty="0" smtClean="0">
                          <a:latin typeface="Arial" panose="020B0604020202020204" pitchFamily="34" charset="0"/>
                          <a:cs typeface="Arial" panose="020B0604020202020204" pitchFamily="34" charset="0"/>
                        </a:rPr>
                        <a:t>Pasos Siguientes para Armonizar</a:t>
                      </a:r>
                      <a:r>
                        <a:rPr lang="es-MX" sz="2000" b="0" baseline="0" dirty="0" smtClean="0">
                          <a:latin typeface="Arial" panose="020B0604020202020204" pitchFamily="34" charset="0"/>
                          <a:cs typeface="Arial" panose="020B0604020202020204" pitchFamily="34" charset="0"/>
                        </a:rPr>
                        <a:t> el Marco Integrado de Control Interno para el Sector Público</a:t>
                      </a:r>
                      <a:endParaRPr lang="es-MX" sz="2000" b="0" dirty="0" smtClean="0">
                        <a:latin typeface="Arial" panose="020B0604020202020204" pitchFamily="34" charset="0"/>
                        <a:cs typeface="Arial" panose="020B0604020202020204" pitchFamily="34" charset="0"/>
                      </a:endParaRPr>
                    </a:p>
                  </a:txBody>
                  <a:tcPr marL="91441" marR="91441" marT="45728" marB="4572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2" name="1 CuadroTexto"/>
          <p:cNvSpPr txBox="1"/>
          <p:nvPr/>
        </p:nvSpPr>
        <p:spPr>
          <a:xfrm>
            <a:off x="8694712" y="6597352"/>
            <a:ext cx="341784" cy="307777"/>
          </a:xfrm>
          <a:prstGeom prst="rect">
            <a:avLst/>
          </a:prstGeom>
          <a:noFill/>
        </p:spPr>
        <p:txBody>
          <a:bodyPr wrap="square" rtlCol="0">
            <a:spAutoFit/>
          </a:bodyPr>
          <a:lstStyle/>
          <a:p>
            <a:r>
              <a:rPr lang="es-MX" sz="1400" b="1" dirty="0" smtClean="0">
                <a:solidFill>
                  <a:schemeClr val="bg1"/>
                </a:solidFill>
              </a:rPr>
              <a:t>1</a:t>
            </a:r>
            <a:endParaRPr lang="es-MX" sz="1400" b="1" dirty="0">
              <a:solidFill>
                <a:schemeClr val="bg1"/>
              </a:solidFill>
            </a:endParaRPr>
          </a:p>
        </p:txBody>
      </p:sp>
    </p:spTree>
    <p:extLst>
      <p:ext uri="{BB962C8B-B14F-4D97-AF65-F5344CB8AC3E}">
        <p14:creationId xmlns:p14="http://schemas.microsoft.com/office/powerpoint/2010/main" val="1582708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a:spLocks noGrp="1"/>
          </p:cNvSpPr>
          <p:nvPr>
            <p:ph type="title" idx="4294967295"/>
          </p:nvPr>
        </p:nvSpPr>
        <p:spPr>
          <a:xfrm>
            <a:off x="611188" y="764704"/>
            <a:ext cx="7632700" cy="64807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r>
              <a:rPr lang="es-MX" altLang="es-MX" sz="3600" b="1" dirty="0" smtClean="0">
                <a:latin typeface="Arial" panose="020B0604020202020204" pitchFamily="34" charset="0"/>
                <a:cs typeface="Arial" panose="020B0604020202020204" pitchFamily="34" charset="0"/>
              </a:rPr>
              <a:t>1. Introducción</a:t>
            </a:r>
            <a:endParaRPr lang="es-MX" altLang="es-MX" sz="3600" b="1" dirty="0">
              <a:latin typeface="Arial" panose="020B0604020202020204" pitchFamily="34" charset="0"/>
              <a:cs typeface="Arial" panose="020B0604020202020204" pitchFamily="34" charset="0"/>
            </a:endParaRPr>
          </a:p>
        </p:txBody>
      </p:sp>
      <p:sp>
        <p:nvSpPr>
          <p:cNvPr id="7" name="1 CuadroTexto"/>
          <p:cNvSpPr txBox="1">
            <a:spLocks noChangeArrowheads="1"/>
          </p:cNvSpPr>
          <p:nvPr/>
        </p:nvSpPr>
        <p:spPr bwMode="auto">
          <a:xfrm>
            <a:off x="611188" y="2051263"/>
            <a:ext cx="80645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fontAlgn="base" hangingPunct="0">
              <a:spcAft>
                <a:spcPct val="0"/>
              </a:spcAft>
              <a:buFont typeface="Arial" charset="0"/>
              <a:buChar char="»"/>
              <a:defRPr sz="2000">
                <a:solidFill>
                  <a:srgbClr val="000000"/>
                </a:solidFill>
                <a:latin typeface="Arial" charset="0"/>
                <a:cs typeface="Arial" charset="0"/>
              </a:defRPr>
            </a:lvl6pPr>
            <a:lvl7pPr eaLnBrk="0" fontAlgn="base" hangingPunct="0">
              <a:spcAft>
                <a:spcPct val="0"/>
              </a:spcAft>
              <a:buFont typeface="Arial" charset="0"/>
              <a:buChar char="»"/>
              <a:defRPr sz="2000">
                <a:solidFill>
                  <a:srgbClr val="000000"/>
                </a:solidFill>
                <a:latin typeface="Arial" charset="0"/>
                <a:cs typeface="Arial" charset="0"/>
              </a:defRPr>
            </a:lvl7pPr>
            <a:lvl8pPr eaLnBrk="0" fontAlgn="base" hangingPunct="0">
              <a:spcAft>
                <a:spcPct val="0"/>
              </a:spcAft>
              <a:buFont typeface="Arial" charset="0"/>
              <a:buChar char="»"/>
              <a:defRPr sz="2000">
                <a:solidFill>
                  <a:srgbClr val="000000"/>
                </a:solidFill>
                <a:latin typeface="Arial" charset="0"/>
                <a:cs typeface="Arial" charset="0"/>
              </a:defRPr>
            </a:lvl8pPr>
            <a:lvl9pPr eaLnBrk="0" fontAlgn="base" hangingPunct="0">
              <a:spcAft>
                <a:spcPct val="0"/>
              </a:spcAft>
              <a:buFont typeface="Arial" charset="0"/>
              <a:buChar char="»"/>
              <a:defRPr sz="2000">
                <a:solidFill>
                  <a:srgbClr val="000000"/>
                </a:solidFill>
                <a:latin typeface="Arial" charset="0"/>
                <a:cs typeface="Arial" charset="0"/>
              </a:defRPr>
            </a:lvl9pPr>
          </a:lstStyle>
          <a:p>
            <a:pPr algn="just">
              <a:lnSpc>
                <a:spcPts val="2700"/>
              </a:lnSpc>
            </a:pPr>
            <a:r>
              <a:rPr lang="es-MX" sz="2800" dirty="0">
                <a:solidFill>
                  <a:schemeClr val="tx1"/>
                </a:solidFill>
              </a:rPr>
              <a:t>El Sistema Nacional de Fiscalización busca que todos los órganos responsables de la </a:t>
            </a:r>
            <a:r>
              <a:rPr lang="es-MX" sz="2800" dirty="0" smtClean="0">
                <a:solidFill>
                  <a:schemeClr val="tx1"/>
                </a:solidFill>
              </a:rPr>
              <a:t>fiscalización </a:t>
            </a:r>
            <a:r>
              <a:rPr lang="es-MX" sz="2800" dirty="0">
                <a:solidFill>
                  <a:schemeClr val="tx1"/>
                </a:solidFill>
              </a:rPr>
              <a:t>en el país compartan una misma visión profesional y técnica, a fin de lograr mejores resultados, evitar duplicidades y aumentar los beneficios del trabajo realizado</a:t>
            </a:r>
            <a:r>
              <a:rPr lang="es-MX" sz="2800" dirty="0" smtClean="0">
                <a:solidFill>
                  <a:schemeClr val="tx1"/>
                </a:solidFill>
              </a:rPr>
              <a:t>.</a:t>
            </a:r>
            <a:endParaRPr lang="es-MX" altLang="es-MX" sz="2800" dirty="0" smtClean="0">
              <a:solidFill>
                <a:schemeClr val="tx1"/>
              </a:solidFill>
            </a:endParaRPr>
          </a:p>
        </p:txBody>
      </p:sp>
      <p:sp>
        <p:nvSpPr>
          <p:cNvPr id="8" name="7 CuadroTexto"/>
          <p:cNvSpPr txBox="1"/>
          <p:nvPr/>
        </p:nvSpPr>
        <p:spPr>
          <a:xfrm>
            <a:off x="8694712" y="6597352"/>
            <a:ext cx="341784" cy="307777"/>
          </a:xfrm>
          <a:prstGeom prst="rect">
            <a:avLst/>
          </a:prstGeom>
          <a:noFill/>
        </p:spPr>
        <p:txBody>
          <a:bodyPr wrap="square" rtlCol="0">
            <a:spAutoFit/>
          </a:bodyPr>
          <a:lstStyle/>
          <a:p>
            <a:r>
              <a:rPr lang="es-MX" sz="1400" b="1" dirty="0" smtClean="0">
                <a:solidFill>
                  <a:schemeClr val="bg1"/>
                </a:solidFill>
              </a:rPr>
              <a:t>2</a:t>
            </a:r>
            <a:endParaRPr lang="es-MX" sz="1400" b="1" dirty="0">
              <a:solidFill>
                <a:schemeClr val="bg1"/>
              </a:solidFill>
            </a:endParaRPr>
          </a:p>
        </p:txBody>
      </p:sp>
      <p:sp>
        <p:nvSpPr>
          <p:cNvPr id="3" name="AutoShape 2" descr="data:image/jpeg;base64,/9j/4AAQSkZJRgABAQAAAQABAAD/2wCEAAkGBxIQEBUSEBMVFRQWFRQVFBYWFxUYGBcXFxQXFxQWFhUYHCggGBolGxUUITEhJSkrLi4uFx8zODMsNygtLisBCgoKDg0OFBAQFCwcHRwsLCwsLCwsLCwsLCwsLCwsLCwsLCwrLCwrKywsLCwsLDc3LCwsLCw3Nzc3LCs3KysrK//AABEIAKIBNgMBIgACEQEDEQH/xAAbAAEAAgMBAQAAAAAAAAAAAAAAAwUBAgQGB//EADwQAAEEAAQDCAECBAUCBwAAAAEAAgMRBBIhMQVBUQYTFCJSYXGRMoGxFUKhwSOS0eHw0vEHJDNDU3KC/8QAGAEBAQEBAQAAAAAAAAAAAAAAAAECAwT/xAAgEQEBAAMAAgIDAQAAAAAAAAAAAQIREiFRMUETYXEi/9oADAMBAAIRAxEAPwC6REXFBERAREQEREBERAREQEREBERAREQEREBERAREQEREBERAREQEREBERAREQEREBERWAixaWoMosWloMosWsoCIiAiIgIiICIiAiIgIiICIiAiIgIiICIiAiIgIiICIiAiIgIiICIiAiIrBwwMAaXu+K9uVLcFrvL+JIofC2I8pDxQN3r76UtQGt825DbHwiIHtogbDlfQKeZ+VwaKAq7XO83da1qOZ6ro7zYPH6/1FKDUOzMsgA3lvr8LbC4gk5XCjy/RRumLqaBuKroeRWkcTgWuA1s/tzVFksKOOcH5/0Wj5daBAPT9NiVBPayoIJs2h3G/+3sp0BERAREQEREBERAREQEREBERARERREREEREBERAREQEREBERAREVitCA9vUFcE8eQ6nf9uihj4iIqz3lJ5ciu1uJimFNc0/rr9IaRwnyOLfyBNewWzHlwdeoAsGtbUMgdGdDy/fnSlZmk32v6of3UQwrm5XHQka1zoBaMx+gcSDZpMNEIzqAC4EuNdNKRmHiDmuDNS40OQPWkXw2xmVtagV+IG+upWvfMJsjUkGuV1v8A0XM+W5LkABBcAa/ykhaPcQ2nOzEuFEG6vezyvohp0Ml8wd77cz1C6xxCL1hV4wkgDqFkOGXbUHdwPJVHE4cshrWtD87qtY4y16jx8Xrb9p4+L1tXi1lNN/ij2fj4vW37Tx8Xrb9rxiJo/FHs/Hxetv2njo/W37XjF9A7DyNdgpY8MIvG6kCQAhw5Ve6SJlhJHEMdHyeFgY+L1t+1P2bw0k8mOkkIie1lSMDGHUN5AihtyXDwfs3hnYBuLmkkN7tibmyb/l/qryzqfbo8fF62/aePi9bftb8G4RgjwyaeV5u3NLwPw6ADnei5+GdlIvDR4jEvkqV+WMRgGm2ae6z0CcmsUvj4vW37Tx8Xrb9pgexTH4qeEzeSONsjHto2HE6EXypTP7J4EQRYjxTu6c7ITl1c4mgGjlqnK6xQ+Pi9bftPHxetv2uLifZuODiHhs0j2GMPGRtvN7NpS9puyrMNg24pmdpLmtMclXqaB02Tlecfbo8fF62/aePi9bftbf8AhgGCWdz2hwbFm1AOxs1auMNweMcThxULQcPPG59AAgPA1sdNU5SyS6Uvj4vW37Tx8Xrb9qu4VwuPFSzvc2Z1zuDWxNFAF38zjoPhWOM7DZcdHh43kskjMhcQMzQ0i7+05NYgx8Xrahx8Xrb9rklwGDbiYmYSV7nibI/M0UK0Jb1orvxnZoYjiGJ72XLFCxjpHhoBIy3o0aDROU1PaL+IRetv2s+Pi9bftcPFOz0HhmYvCSufEZGxuD204WaJFK7n7EYOPERwSYlwfI22My6k7E3tScrrFxePi9bftPHRetv2q6Ps+xuLnw8nev7ogN7ptl1i9eTaVxP2VZhMVgnAuLZpQ10bwLbTSTdbpyc4oPHRetv2ugFUPbtzTxKfKAAMjaAAGg10XNwrixj8r9WfspZpeNzceoRaxyBwBabBWyjmIiKweXdHniAGpAFfPPVVD4gdxqOmh+11YXElnxzH+izPh6bnabF0q7yavlLhseRQcSRVab/1V3jsQ5oY7K4s/mrcHlYXlgrPhnEnMIads1k9b5FRMsPS5ilLoczwRrz005Zh0UjWta2zrdVXX2Vfbn0XEE65b3Iu104gCdmVj6ewh18gehRxsdJa2TMBuav9Frg4RZI2J0HtyPsufDxvizSTuB0qmi69ytW4x2aw0ubsXAbgcwCiI5e91eHnNflaNqvalLxIghuYhpOpZQ1PypoOIMfq0a372RzcsyEucLoiy5p02pF2osRBG0EnToq+16KfCNmLWk66mwPbb3XFiOAyN/GnD6KsdsMp9qpZW8sLmGnNI+VHarpAr03Au0mHwojd4UOmYKEmYi9+Wy8yiJZt6bBdsHMdinujDn4ncg0GjLlAA5rbgnaqPCRFseH85jyOJccrj6izqvLqz4JwOXFytiaC3NZDnA5dB1TdZ4kd3A+0ccGFkws0AlY9xedaGp2odFvg+07DhW4bEw94GOJjcHFhaLNDT5pUMuEc2WSIAuMbnNOUE7c/YKJ7CDRBBHWwnk1jXoeG9pmwOxOSKmztytAd/wCmKPPnuuZ/HgcHBhsmkMgkLrHmo2RXJdfDOx7p8MMSZ4ooySPPYrWt1zy9nWtmEfiYnAsLs7A5zRrWU0N0T/Kzj7bVjH4kw6PhERbm1Fc8yruJdohLgjhQxwBl7wOc4uP5XRvf5VKzDvcTla5wBIsA8jS1jic4kNaSRuADp89E21zFx2b4+MG2Yd3mMrCwG6y2CCa58l39lO2j8DAYCzvG/wAnmrKCNQvNCF+bKGuzcxRv6UsGCc6RkZBaXmhYI/7qbpZiucH2mDMG7CmM6vc8Pa4tJt2YB1b7rpm7avOMjxTY6DI+7LC7QjnR5LhxHZoxYiWCSZodGxjyQ1xBzAmtBptzVLFh5HAEMeQdqaTz9lfKaxq/m7QQeJinhwojLHukkAdfeEg73tqbU8PbEjFYiYxB0eIAbJETyDa0cvMtgc4kBpJG4ANj5WHxuacpaQehBB+k2vMeg4n2ma+FmHghbDC17XloJJJBvQnYLbG9qRLxBmMdFoxoHd5unQ/1VHHg3ZmtcCwOIbZaaF/otuIYLupu6a4SaA20OG/KiLCeU1i9FD2xGbFF0RrEkHyuyub5QCM1XyUMna3N4S4z/wCVcXauvNpQHtuqXimBEDmtD8+YWaa4AHpruVAMLITWR91f4nb6Q5xqbjGN8RiZZ6y94by71pta5Vgit+SI3PDt4bxJ0J6t5j/Repw+IbI3M02P+brxK6cDjXQutu3McissZ4bezRc2BxjZW239RzCKOHmPGFSMnIYW9V2Hhw9R/osfw4eo/QWtPV8uBYVh/DR6in8NHqP9E0JMFjLABAzN/E3/AG5rpZG6QOa27oOINjNr1XLFgMrgcx0VvLmbB5Hk6gZq1AKjjnGMRHIMzifLkBd8jkAFGyZrsrnEtIA8pBBv/dOHAiUBri5pHmvYFRz1mcc5NanTUa6CuiMadLIGMHfG7bmO52PJRQcRNtzsDWu0aQdRei1wbmgmJ2Z2YEucT5QN6HRbYfBxtLD3hcNTGDXL90RFxHEOge0hmg0BJ/LRTQceYfyaW/Gq4eJDvgXCwd6cb1HT9FWMFrUkqvXsxEUgq2n2P+65cTwWJ2wyn22+lQNFKZssh2c77Tk8/SbEcBkb+JDv6FVs0DmaOaR8qzYJObyP1KkrqSfnVTTtjll9uHgLWOxUQlrIXtzXoK919ZwZxTeIuDiG4Nsf+E1tAGhv1J+F80EQ6BTF7rHmdegGp57V+isukz835em4FT8Fin4YOOIdiZC7IQJKz6UTypea7d4p0k8Qli7qVsVPsgueNMrnVz0K0a3ISWmru6sG/fqo7z+Z2p6nUomM8vVwY9uH4FG58bJR3gGR+xt+9Xy3XJ2GxQlxeIkYxsYMBpjR5QQDsFRO1blslvpvT6WIxl/HT40/ZF5+XquwceIOEfGAYWvdJIzENynXMTTgeS17NOkPD8ScHlONMz8x0s+YAloOwrpovMteQMoJA6AmvfRYi8n4+X40VTj9rvgeBmfJip55nMlY0CVsWUyuoXoeW/JXPGJGSnhb25tZ689F9BpBzH5C8Yx5BJBIJ3Nmz8nmsBx01Omo1Onx0Rbha9lDJmx3FHdIMo//AC2lnsTDiYOHtm1ltv8AgwNygeYnzOJXjWvOup131Ovz1WWSubs5w+CR9InFXPAsJJ3OIxb5JA4zHvYoA3NYOuvJoV3xN0L+KYF0jRRgcW5tSXEDKHHmvEtcRdEgHfU6/Kw7Wida2vWvjohcL7eh4ocd46FuMoQ+Kb3IFVofLl51StsN3buLYy8hnbEwQA1V07qPyBpeKc8kgkkkbanT4Wv82b+brz+0Xh6bjjpjwuuIhviTI3uds/5jmOSs+Lcakj4jg8OzK1r2NMhyglw2y3VgLw8ji427UjYnWkLiTZJJGxs2PgonCLtqR/EcRlaGiwKHWtSqdXb2hxJOpO5OpP6lY7tvQfSjpJqKRFd5G9B9Jkb0H0ppVNHI5v4kj4RXPdt6BE0zf43REWlEWrjWp0CrMZxyJmjfOfbb7US2RaBdAxhY1xovoaNA/deKn4xK82DlHQK54bxhjg0SEtcDfKnfJ5JcXLLLa8djdC2Np1jsFu4d0pG4N5Je5+rmDKT5TmrmOi58G4d43Nnu7bk2983steIMuaTvc1V/h1t7UpWG0mGLDTrcQ0Fz60s7qSHBAsJeQGV5CD+OuopTZD4dglzE8651sHey3mgzxBrQ0EEOLWnSlFaHDskzGM27KABdAVzVUcGQ4tsac+quMLCQ/O4Bgqq2tcuKbd6AEch+61Fny5mYYDfVTAdFhptZVdpIyiI0XsorowrdHEC3AW35WzS4tcX8gC0ka3zpQtBv00Cb6e62kJNEuscrvQgc1lwt3UMzjoCbv9q5LVoSWiRX/NNVkLUdMPhlERVsRYRBlYWUQEREBERFFhZWEGVhZREERYUVlYJRxoWuKebN8KybZyy02mmJOmyKBFpx3XfNM1gtzgB7qixvadjdIhmPU7KPE9mpZDcmIzH/AOhr6zqNvZIj/wB4f5D/ANSy6W5KvFcRll/NxroNAoWK9HZY/wDyj/If+pSxdmQD5pLHs2v7qsc1RMVjhOGySbCh1Oi9DhuGxR/i0X1OpXWm2ph7QYGB0bA3MbAqxorMY3Q6bN8t66+65FhZ0vEdL5C92prygu6abrUeVpLHbkZrGuu1KON9G9+X6LZ0vIAAb6c1NM3Gt3zl5omg4VR1quf6qc5I6zfllo106lcscuUg/d6rMs1vL28xVH4pE5qWaBmQOaQGAfqTei5mRnbrty5KWCfJHlAs3eosfS0Y4Ag1fz/ZPK6ydLcO1oBeaJbRB69QtJcPk1GrcupvcnTRRzShzy6tCKAPLRYZKBGGEXROp/smjWTRk2tgaVlo9OhWJHF2mgHQLUNWyum+YwAsoiNCIioIiICIiAiIgIiICIiAiIgLDnVqUUEsJcdxXJEqCaUuPso10eEPULHhD1C1tyst+kCKfwh6hETVdiIiy7iIiAiIgIiICIiAiIgIiICIiAiIgIiICIiAiIgIiICIiAiIgIiICIiAiIgIiICIiJRERFEREBERAREQEREBERAREQEREBERAREQEREBERAREQEREBERAREQEREBERAREQERESiIigIiICIiAiIgIiICIiAiIgIiICIiAiIgIiICIiAiIgIiICIiAiIgIiICIiAiIgwVlEVSv//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668" y="4408322"/>
            <a:ext cx="2471539" cy="1180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412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3212976"/>
            <a:ext cx="2736304" cy="1200329"/>
          </a:xfrm>
          <a:prstGeom prst="rect">
            <a:avLst/>
          </a:prstGeom>
          <a:noFill/>
        </p:spPr>
        <p:txBody>
          <a:bodyPr wrap="square" rtlCol="0">
            <a:spAutoFit/>
          </a:bodyPr>
          <a:lstStyle/>
          <a:p>
            <a:pPr algn="ctr"/>
            <a:r>
              <a:rPr lang="es-MX" altLang="es-MX" sz="2400" b="1" dirty="0"/>
              <a:t>Grupo de Trabajo de Control Interno (GTCI) </a:t>
            </a:r>
            <a:endParaRPr lang="es-MX" sz="2400" b="1" dirty="0"/>
          </a:p>
        </p:txBody>
      </p:sp>
      <p:sp>
        <p:nvSpPr>
          <p:cNvPr id="3" name="2 Rectángulo"/>
          <p:cNvSpPr/>
          <p:nvPr/>
        </p:nvSpPr>
        <p:spPr>
          <a:xfrm>
            <a:off x="3707904" y="1340768"/>
            <a:ext cx="4752528" cy="1477328"/>
          </a:xfrm>
          <a:prstGeom prst="rect">
            <a:avLst/>
          </a:prstGeom>
        </p:spPr>
        <p:txBody>
          <a:bodyPr wrap="square">
            <a:spAutoFit/>
          </a:bodyPr>
          <a:lstStyle/>
          <a:p>
            <a:pPr algn="just">
              <a:lnSpc>
                <a:spcPts val="2700"/>
              </a:lnSpc>
            </a:pPr>
            <a:r>
              <a:rPr lang="es-MX" altLang="es-MX" sz="2800" b="1" dirty="0" smtClean="0"/>
              <a:t>Objetivo: </a:t>
            </a:r>
            <a:r>
              <a:rPr lang="es-MX" altLang="es-MX" sz="2800" dirty="0" smtClean="0"/>
              <a:t>Generar </a:t>
            </a:r>
            <a:r>
              <a:rPr lang="es-MX" altLang="es-MX" sz="2800" dirty="0"/>
              <a:t>una estrategia para homologar la normativa en materia de control interno.</a:t>
            </a:r>
          </a:p>
        </p:txBody>
      </p:sp>
      <p:sp>
        <p:nvSpPr>
          <p:cNvPr id="4" name="3 Rectángulo"/>
          <p:cNvSpPr/>
          <p:nvPr/>
        </p:nvSpPr>
        <p:spPr>
          <a:xfrm>
            <a:off x="3707904" y="2996952"/>
            <a:ext cx="5157700" cy="1477328"/>
          </a:xfrm>
          <a:prstGeom prst="rect">
            <a:avLst/>
          </a:prstGeom>
        </p:spPr>
        <p:txBody>
          <a:bodyPr wrap="square">
            <a:spAutoFit/>
          </a:bodyPr>
          <a:lstStyle/>
          <a:p>
            <a:pPr algn="just">
              <a:lnSpc>
                <a:spcPts val="2700"/>
              </a:lnSpc>
            </a:pPr>
            <a:r>
              <a:rPr lang="es-MX" sz="2700" dirty="0" smtClean="0"/>
              <a:t>En 2014 se crea </a:t>
            </a:r>
            <a:r>
              <a:rPr lang="es-MX" sz="2700" dirty="0"/>
              <a:t>un Marco de Control Interno </a:t>
            </a:r>
            <a:r>
              <a:rPr lang="es-MX" sz="2700" dirty="0" smtClean="0"/>
              <a:t>que incluye </a:t>
            </a:r>
            <a:r>
              <a:rPr lang="es-MX" sz="2700" dirty="0"/>
              <a:t>las mejores prácticas internacionales en la </a:t>
            </a:r>
            <a:r>
              <a:rPr lang="es-MX" sz="2700" dirty="0" smtClean="0"/>
              <a:t>materia</a:t>
            </a:r>
            <a:r>
              <a:rPr lang="es-MX" sz="2700" dirty="0"/>
              <a:t>.</a:t>
            </a:r>
            <a:endParaRPr lang="es-MX" altLang="es-MX" sz="2700" dirty="0"/>
          </a:p>
        </p:txBody>
      </p:sp>
      <p:sp>
        <p:nvSpPr>
          <p:cNvPr id="5" name="4 Abrir llave"/>
          <p:cNvSpPr/>
          <p:nvPr/>
        </p:nvSpPr>
        <p:spPr>
          <a:xfrm>
            <a:off x="2987824" y="1052736"/>
            <a:ext cx="576064" cy="5256584"/>
          </a:xfrm>
          <a:prstGeom prst="leftBrace">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9" name="8 Rectángulo"/>
          <p:cNvSpPr/>
          <p:nvPr/>
        </p:nvSpPr>
        <p:spPr>
          <a:xfrm>
            <a:off x="3733552" y="4725144"/>
            <a:ext cx="5132052" cy="1482137"/>
          </a:xfrm>
          <a:prstGeom prst="rect">
            <a:avLst/>
          </a:prstGeom>
        </p:spPr>
        <p:txBody>
          <a:bodyPr wrap="square">
            <a:spAutoFit/>
          </a:bodyPr>
          <a:lstStyle/>
          <a:p>
            <a:pPr algn="just">
              <a:lnSpc>
                <a:spcPts val="2700"/>
              </a:lnSpc>
            </a:pPr>
            <a:r>
              <a:rPr lang="es-MX" sz="2700" dirty="0"/>
              <a:t>A</a:t>
            </a:r>
            <a:r>
              <a:rPr lang="es-MX" sz="2700" dirty="0" smtClean="0"/>
              <a:t>plicable </a:t>
            </a:r>
            <a:r>
              <a:rPr lang="es-MX" sz="2700" dirty="0"/>
              <a:t>a los tres Órdenes de Gobierno y a los tres Poderes de la Unión, así como a los Órganos Constitucionales Autónomos</a:t>
            </a:r>
            <a:r>
              <a:rPr lang="es-MX" altLang="es-MX" sz="2700" dirty="0"/>
              <a:t>.</a:t>
            </a:r>
          </a:p>
        </p:txBody>
      </p:sp>
      <p:sp>
        <p:nvSpPr>
          <p:cNvPr id="10" name="9 CuadroTexto"/>
          <p:cNvSpPr txBox="1"/>
          <p:nvPr/>
        </p:nvSpPr>
        <p:spPr>
          <a:xfrm>
            <a:off x="8694712" y="6597352"/>
            <a:ext cx="341784" cy="307777"/>
          </a:xfrm>
          <a:prstGeom prst="rect">
            <a:avLst/>
          </a:prstGeom>
          <a:noFill/>
        </p:spPr>
        <p:txBody>
          <a:bodyPr wrap="square" rtlCol="0">
            <a:spAutoFit/>
          </a:bodyPr>
          <a:lstStyle/>
          <a:p>
            <a:r>
              <a:rPr lang="es-MX" sz="1400" b="1" dirty="0" smtClean="0">
                <a:solidFill>
                  <a:schemeClr val="bg1"/>
                </a:solidFill>
              </a:rPr>
              <a:t>3</a:t>
            </a:r>
            <a:endParaRPr lang="es-MX" sz="1400" b="1" dirty="0">
              <a:solidFill>
                <a:schemeClr val="bg1"/>
              </a:solidFill>
            </a:endParaRPr>
          </a:p>
        </p:txBody>
      </p:sp>
    </p:spTree>
    <p:extLst>
      <p:ext uri="{BB962C8B-B14F-4D97-AF65-F5344CB8AC3E}">
        <p14:creationId xmlns:p14="http://schemas.microsoft.com/office/powerpoint/2010/main" val="2843382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a:spLocks noChangeArrowheads="1"/>
          </p:cNvSpPr>
          <p:nvPr/>
        </p:nvSpPr>
        <p:spPr bwMode="auto">
          <a:xfrm>
            <a:off x="323528" y="1916832"/>
            <a:ext cx="8542075" cy="4693593"/>
          </a:xfrm>
          <a:prstGeom prst="rect">
            <a:avLst/>
          </a:prstGeom>
          <a:noFill/>
          <a:ln w="9525">
            <a:noFill/>
            <a:miter lim="800000"/>
            <a:headEnd/>
            <a:tailEnd/>
          </a:ln>
        </p:spPr>
        <p:txBody>
          <a:bodyPr wrap="square">
            <a:spAutoFit/>
          </a:bodyPr>
          <a:lstStyle/>
          <a:p>
            <a:pPr marL="0" lvl="3" algn="just">
              <a:defRPr/>
            </a:pPr>
            <a:r>
              <a:rPr lang="es-MX" sz="2200" dirty="0" smtClean="0">
                <a:latin typeface="Arial" panose="020B0604020202020204" pitchFamily="34" charset="0"/>
                <a:cs typeface="Arial" panose="020B0604020202020204" pitchFamily="34" charset="0"/>
              </a:rPr>
              <a:t>Con el propósito de cumplir el objetivo del GTCI se desarrolló una propuesta de Marco Integrado de Control Interno para el Sector Público, el cual ha sido revisado por las autoridades involucradas y se han incluido los comentarios pertinentes, con las siguientes características:</a:t>
            </a:r>
          </a:p>
          <a:p>
            <a:pPr marL="0" lvl="3" algn="just">
              <a:defRPr/>
            </a:pPr>
            <a:endParaRPr lang="es-MX" sz="1500" dirty="0" smtClean="0">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defRPr/>
            </a:pPr>
            <a:r>
              <a:rPr lang="es-MX" sz="2200" dirty="0" smtClean="0">
                <a:latin typeface="Arial" panose="020B0604020202020204" pitchFamily="34" charset="0"/>
                <a:cs typeface="Arial" panose="020B0604020202020204" pitchFamily="34" charset="0"/>
              </a:rPr>
              <a:t>Formulado sobre las mejores prácticas internacionales en materia de Control Interno.</a:t>
            </a:r>
          </a:p>
          <a:p>
            <a:pPr marL="285750" lvl="3" indent="-285750" algn="just">
              <a:buFont typeface="Arial" panose="020B0604020202020204" pitchFamily="34" charset="0"/>
              <a:buChar char="•"/>
              <a:defRPr/>
            </a:pPr>
            <a:endParaRPr lang="es-MX" sz="1000" dirty="0" smtClean="0">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defRPr/>
            </a:pPr>
            <a:r>
              <a:rPr lang="es-MX" sz="2200" dirty="0" smtClean="0">
                <a:latin typeface="Arial" panose="020B0604020202020204" pitchFamily="34" charset="0"/>
                <a:cs typeface="Arial" panose="020B0604020202020204" pitchFamily="34" charset="0"/>
              </a:rPr>
              <a:t>Adaptable a las instituciones de cualquier Orden de Gobierno, Poderes de la Unión y Órganos Constitucionales Autónomos.</a:t>
            </a:r>
          </a:p>
          <a:p>
            <a:pPr marL="285750" lvl="3" indent="-285750" algn="just">
              <a:buFont typeface="Arial" panose="020B0604020202020204" pitchFamily="34" charset="0"/>
              <a:buChar char="•"/>
              <a:defRPr/>
            </a:pPr>
            <a:endParaRPr lang="es-MX" sz="1000" dirty="0">
              <a:latin typeface="Arial" panose="020B0604020202020204" pitchFamily="34" charset="0"/>
              <a:cs typeface="Arial" panose="020B0604020202020204" pitchFamily="34" charset="0"/>
            </a:endParaRPr>
          </a:p>
          <a:p>
            <a:pPr marL="285750" lvl="3" indent="-285750" algn="just">
              <a:buFont typeface="Arial" panose="020B0604020202020204" pitchFamily="34" charset="0"/>
              <a:buChar char="•"/>
              <a:defRPr/>
            </a:pPr>
            <a:r>
              <a:rPr lang="es-MX" sz="2200" dirty="0">
                <a:latin typeface="Arial" panose="020B0604020202020204" pitchFamily="34" charset="0"/>
                <a:cs typeface="Arial" panose="020B0604020202020204" pitchFamily="34" charset="0"/>
              </a:rPr>
              <a:t>Apoyado </a:t>
            </a:r>
            <a:r>
              <a:rPr lang="es-MX" sz="2200" dirty="0" smtClean="0">
                <a:latin typeface="Arial" panose="020B0604020202020204" pitchFamily="34" charset="0"/>
                <a:cs typeface="Arial" panose="020B0604020202020204" pitchFamily="34" charset="0"/>
              </a:rPr>
              <a:t>por </a:t>
            </a:r>
            <a:r>
              <a:rPr lang="es-MX" sz="2200" dirty="0">
                <a:latin typeface="Arial" panose="020B0604020202020204" pitchFamily="34" charset="0"/>
                <a:cs typeface="Arial" panose="020B0604020202020204" pitchFamily="34" charset="0"/>
              </a:rPr>
              <a:t>Guías y herramientas complementarias para su implantación y </a:t>
            </a:r>
            <a:r>
              <a:rPr lang="es-MX" sz="2200" dirty="0" smtClean="0">
                <a:latin typeface="Arial" panose="020B0604020202020204" pitchFamily="34" charset="0"/>
                <a:cs typeface="Arial" panose="020B0604020202020204" pitchFamily="34" charset="0"/>
              </a:rPr>
              <a:t>evaluación, que se tienen y se darán a conocer, con el propósito de ser utilizados </a:t>
            </a:r>
            <a:r>
              <a:rPr lang="es-MX" sz="2200" dirty="0">
                <a:latin typeface="Arial" panose="020B0604020202020204" pitchFamily="34" charset="0"/>
                <a:cs typeface="Arial" panose="020B0604020202020204" pitchFamily="34" charset="0"/>
              </a:rPr>
              <a:t>por </a:t>
            </a:r>
            <a:r>
              <a:rPr lang="es-MX" sz="2200" dirty="0" smtClean="0">
                <a:latin typeface="Arial" panose="020B0604020202020204" pitchFamily="34" charset="0"/>
                <a:cs typeface="Arial" panose="020B0604020202020204" pitchFamily="34" charset="0"/>
              </a:rPr>
              <a:t>los </a:t>
            </a:r>
            <a:r>
              <a:rPr lang="es-MX" sz="2200" dirty="0">
                <a:latin typeface="Arial" panose="020B0604020202020204" pitchFamily="34" charset="0"/>
                <a:cs typeface="Arial" panose="020B0604020202020204" pitchFamily="34" charset="0"/>
              </a:rPr>
              <a:t>entes gubernamentales</a:t>
            </a:r>
            <a:r>
              <a:rPr lang="es-MX" sz="2200" dirty="0" smtClean="0">
                <a:latin typeface="Arial" panose="020B0604020202020204" pitchFamily="34" charset="0"/>
                <a:cs typeface="Arial" panose="020B0604020202020204" pitchFamily="34" charset="0"/>
              </a:rPr>
              <a:t>.</a:t>
            </a:r>
          </a:p>
        </p:txBody>
      </p:sp>
      <p:sp>
        <p:nvSpPr>
          <p:cNvPr id="10" name="3 Título"/>
          <p:cNvSpPr txBox="1">
            <a:spLocks/>
          </p:cNvSpPr>
          <p:nvPr/>
        </p:nvSpPr>
        <p:spPr bwMode="auto">
          <a:xfrm>
            <a:off x="684213" y="836712"/>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fontAlgn="base" hangingPunct="0">
              <a:spcAft>
                <a:spcPct val="0"/>
              </a:spcAft>
              <a:buFont typeface="Arial" charset="0"/>
              <a:buChar char="»"/>
              <a:defRPr sz="2000">
                <a:solidFill>
                  <a:srgbClr val="000000"/>
                </a:solidFill>
                <a:latin typeface="Arial" charset="0"/>
                <a:cs typeface="Arial" charset="0"/>
              </a:defRPr>
            </a:lvl6pPr>
            <a:lvl7pPr eaLnBrk="0" fontAlgn="base" hangingPunct="0">
              <a:spcAft>
                <a:spcPct val="0"/>
              </a:spcAft>
              <a:buFont typeface="Arial" charset="0"/>
              <a:buChar char="»"/>
              <a:defRPr sz="2000">
                <a:solidFill>
                  <a:srgbClr val="000000"/>
                </a:solidFill>
                <a:latin typeface="Arial" charset="0"/>
                <a:cs typeface="Arial" charset="0"/>
              </a:defRPr>
            </a:lvl7pPr>
            <a:lvl8pPr eaLnBrk="0" fontAlgn="base" hangingPunct="0">
              <a:spcAft>
                <a:spcPct val="0"/>
              </a:spcAft>
              <a:buFont typeface="Arial" charset="0"/>
              <a:buChar char="»"/>
              <a:defRPr sz="2000">
                <a:solidFill>
                  <a:srgbClr val="000000"/>
                </a:solidFill>
                <a:latin typeface="Arial" charset="0"/>
                <a:cs typeface="Arial" charset="0"/>
              </a:defRPr>
            </a:lvl8pPr>
            <a:lvl9pPr eaLnBrk="0" fontAlgn="base" hangingPunct="0">
              <a:spcAft>
                <a:spcPct val="0"/>
              </a:spcAft>
              <a:buFont typeface="Arial" charset="0"/>
              <a:buChar char="»"/>
              <a:defRPr sz="2000">
                <a:solidFill>
                  <a:srgbClr val="000000"/>
                </a:solidFill>
                <a:latin typeface="Arial" charset="0"/>
                <a:cs typeface="Arial" charset="0"/>
              </a:defRPr>
            </a:lvl9pPr>
          </a:lstStyle>
          <a:p>
            <a:pPr algn="ctr">
              <a:spcBef>
                <a:spcPct val="0"/>
              </a:spcBef>
            </a:pPr>
            <a:r>
              <a:rPr lang="es-MX" altLang="es-MX" b="1" dirty="0" smtClean="0">
                <a:solidFill>
                  <a:schemeClr val="tx1"/>
                </a:solidFill>
                <a:latin typeface="Arial" panose="020B0604020202020204" pitchFamily="34" charset="0"/>
                <a:ea typeface="+mj-ea"/>
                <a:cs typeface="Arial" panose="020B0604020202020204" pitchFamily="34" charset="0"/>
              </a:rPr>
              <a:t>2. Marco </a:t>
            </a:r>
            <a:r>
              <a:rPr lang="es-MX" altLang="es-MX" b="1" dirty="0">
                <a:solidFill>
                  <a:schemeClr val="tx1"/>
                </a:solidFill>
                <a:latin typeface="Arial" panose="020B0604020202020204" pitchFamily="34" charset="0"/>
                <a:ea typeface="+mj-ea"/>
                <a:cs typeface="Arial" panose="020B0604020202020204" pitchFamily="34" charset="0"/>
              </a:rPr>
              <a:t>Integrado de Control Interno para el Sector Público</a:t>
            </a:r>
          </a:p>
        </p:txBody>
      </p:sp>
      <p:sp>
        <p:nvSpPr>
          <p:cNvPr id="7" name="6 CuadroTexto"/>
          <p:cNvSpPr txBox="1"/>
          <p:nvPr/>
        </p:nvSpPr>
        <p:spPr>
          <a:xfrm>
            <a:off x="8694712" y="6597352"/>
            <a:ext cx="341784" cy="307777"/>
          </a:xfrm>
          <a:prstGeom prst="rect">
            <a:avLst/>
          </a:prstGeom>
          <a:noFill/>
        </p:spPr>
        <p:txBody>
          <a:bodyPr wrap="square" rtlCol="0">
            <a:spAutoFit/>
          </a:bodyPr>
          <a:lstStyle/>
          <a:p>
            <a:r>
              <a:rPr lang="es-MX" sz="1400" b="1" dirty="0" smtClean="0">
                <a:solidFill>
                  <a:schemeClr val="bg1"/>
                </a:solidFill>
              </a:rPr>
              <a:t>4</a:t>
            </a:r>
            <a:endParaRPr lang="es-MX" sz="1400" b="1" dirty="0">
              <a:solidFill>
                <a:schemeClr val="bg1"/>
              </a:solidFill>
            </a:endParaRPr>
          </a:p>
        </p:txBody>
      </p:sp>
    </p:spTree>
    <p:extLst>
      <p:ext uri="{BB962C8B-B14F-4D97-AF65-F5344CB8AC3E}">
        <p14:creationId xmlns:p14="http://schemas.microsoft.com/office/powerpoint/2010/main" val="98389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827583" y="2349128"/>
            <a:ext cx="7705229" cy="719832"/>
          </a:xfrm>
          <a:prstGeom prst="roundRect">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sz="2400" b="1" dirty="0">
                <a:solidFill>
                  <a:schemeClr val="tx1">
                    <a:lumMod val="90000"/>
                    <a:lumOff val="10000"/>
                  </a:schemeClr>
                </a:solidFill>
              </a:rPr>
              <a:t>Sección 1.</a:t>
            </a:r>
            <a:r>
              <a:rPr lang="es-MX" sz="2400" dirty="0">
                <a:solidFill>
                  <a:schemeClr val="tx1">
                    <a:lumMod val="90000"/>
                    <a:lumOff val="10000"/>
                  </a:schemeClr>
                </a:solidFill>
              </a:rPr>
              <a:t> Conceptos Fundamentales de Control Interno</a:t>
            </a:r>
          </a:p>
        </p:txBody>
      </p:sp>
      <p:sp>
        <p:nvSpPr>
          <p:cNvPr id="12" name="11 Rectángulo redondeado"/>
          <p:cNvSpPr/>
          <p:nvPr/>
        </p:nvSpPr>
        <p:spPr>
          <a:xfrm>
            <a:off x="827583" y="3141216"/>
            <a:ext cx="7705230" cy="722478"/>
          </a:xfrm>
          <a:prstGeom prst="roundRect">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sz="2400" b="1" dirty="0">
                <a:solidFill>
                  <a:schemeClr val="tx1">
                    <a:lumMod val="90000"/>
                    <a:lumOff val="10000"/>
                  </a:schemeClr>
                </a:solidFill>
              </a:rPr>
              <a:t>Sección 2.</a:t>
            </a:r>
            <a:r>
              <a:rPr lang="es-MX" sz="2400" dirty="0">
                <a:solidFill>
                  <a:schemeClr val="tx1">
                    <a:lumMod val="90000"/>
                    <a:lumOff val="10000"/>
                  </a:schemeClr>
                </a:solidFill>
              </a:rPr>
              <a:t> Establecimiento del Control Interno</a:t>
            </a:r>
          </a:p>
        </p:txBody>
      </p:sp>
      <p:sp>
        <p:nvSpPr>
          <p:cNvPr id="13" name="12 Rectángulo redondeado"/>
          <p:cNvSpPr/>
          <p:nvPr/>
        </p:nvSpPr>
        <p:spPr>
          <a:xfrm>
            <a:off x="827583" y="3933304"/>
            <a:ext cx="7705229" cy="719832"/>
          </a:xfrm>
          <a:prstGeom prst="roundRect">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sz="2400" b="1" dirty="0">
                <a:solidFill>
                  <a:schemeClr val="tx1">
                    <a:lumMod val="90000"/>
                    <a:lumOff val="10000"/>
                  </a:schemeClr>
                </a:solidFill>
              </a:rPr>
              <a:t>Sección 3.</a:t>
            </a:r>
            <a:r>
              <a:rPr lang="es-MX" sz="2400" dirty="0">
                <a:solidFill>
                  <a:schemeClr val="tx1">
                    <a:lumMod val="90000"/>
                    <a:lumOff val="10000"/>
                  </a:schemeClr>
                </a:solidFill>
              </a:rPr>
              <a:t> Evaluación de Control Interno</a:t>
            </a:r>
          </a:p>
        </p:txBody>
      </p:sp>
      <p:sp>
        <p:nvSpPr>
          <p:cNvPr id="14" name="13 Rectángulo redondeado"/>
          <p:cNvSpPr/>
          <p:nvPr/>
        </p:nvSpPr>
        <p:spPr>
          <a:xfrm>
            <a:off x="827583" y="4725392"/>
            <a:ext cx="7705229" cy="719832"/>
          </a:xfrm>
          <a:prstGeom prst="roundRect">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sz="2400" b="1" dirty="0">
                <a:solidFill>
                  <a:schemeClr val="tx1">
                    <a:lumMod val="90000"/>
                    <a:lumOff val="10000"/>
                  </a:schemeClr>
                </a:solidFill>
              </a:rPr>
              <a:t>Sección 4.</a:t>
            </a:r>
            <a:r>
              <a:rPr lang="es-MX" sz="2400" dirty="0">
                <a:solidFill>
                  <a:schemeClr val="tx1">
                    <a:lumMod val="90000"/>
                    <a:lumOff val="10000"/>
                  </a:schemeClr>
                </a:solidFill>
              </a:rPr>
              <a:t> Consideraciones </a:t>
            </a:r>
            <a:r>
              <a:rPr lang="es-MX" sz="2400" dirty="0" smtClean="0">
                <a:solidFill>
                  <a:schemeClr val="tx1">
                    <a:lumMod val="90000"/>
                    <a:lumOff val="10000"/>
                  </a:schemeClr>
                </a:solidFill>
              </a:rPr>
              <a:t>Adicionales</a:t>
            </a:r>
            <a:endParaRPr lang="es-MX" sz="2400" dirty="0">
              <a:solidFill>
                <a:schemeClr val="tx1">
                  <a:lumMod val="90000"/>
                  <a:lumOff val="10000"/>
                </a:schemeClr>
              </a:solidFill>
            </a:endParaRPr>
          </a:p>
        </p:txBody>
      </p:sp>
      <p:sp>
        <p:nvSpPr>
          <p:cNvPr id="15" name="14 Rectángulo redondeado"/>
          <p:cNvSpPr/>
          <p:nvPr/>
        </p:nvSpPr>
        <p:spPr>
          <a:xfrm>
            <a:off x="867487" y="5517480"/>
            <a:ext cx="7703207" cy="719832"/>
          </a:xfrm>
          <a:prstGeom prst="roundRect">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sz="2400" b="1" dirty="0" smtClean="0">
                <a:solidFill>
                  <a:schemeClr val="tx1">
                    <a:lumMod val="90000"/>
                    <a:lumOff val="10000"/>
                  </a:schemeClr>
                </a:solidFill>
              </a:rPr>
              <a:t>Sección 5.</a:t>
            </a:r>
            <a:r>
              <a:rPr lang="es-MX" sz="2400" dirty="0" smtClean="0">
                <a:solidFill>
                  <a:schemeClr val="tx1">
                    <a:lumMod val="90000"/>
                    <a:lumOff val="10000"/>
                  </a:schemeClr>
                </a:solidFill>
              </a:rPr>
              <a:t> Componentes </a:t>
            </a:r>
            <a:r>
              <a:rPr lang="es-MX" sz="2400" dirty="0">
                <a:solidFill>
                  <a:schemeClr val="tx1">
                    <a:lumMod val="90000"/>
                    <a:lumOff val="10000"/>
                  </a:schemeClr>
                </a:solidFill>
              </a:rPr>
              <a:t>del Control Interno</a:t>
            </a:r>
          </a:p>
        </p:txBody>
      </p:sp>
      <p:sp>
        <p:nvSpPr>
          <p:cNvPr id="17" name="3 Título"/>
          <p:cNvSpPr txBox="1">
            <a:spLocks/>
          </p:cNvSpPr>
          <p:nvPr/>
        </p:nvSpPr>
        <p:spPr bwMode="auto">
          <a:xfrm>
            <a:off x="684213" y="1124744"/>
            <a:ext cx="78486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s-MX"/>
            </a:defPPr>
            <a:lvl1pPr algn="ctr">
              <a:spcBef>
                <a:spcPct val="0"/>
              </a:spcBef>
              <a:defRPr sz="3200">
                <a:latin typeface="Arial" panose="020B0604020202020204" pitchFamily="34" charset="0"/>
                <a:ea typeface="+mj-ea"/>
                <a:cs typeface="Arial" panose="020B0604020202020204" pitchFamily="34"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fontAlgn="base" hangingPunct="0">
              <a:spcAft>
                <a:spcPct val="0"/>
              </a:spcAft>
              <a:buFont typeface="Arial" charset="0"/>
              <a:buChar char="»"/>
              <a:defRPr sz="2000">
                <a:solidFill>
                  <a:srgbClr val="000000"/>
                </a:solidFill>
                <a:latin typeface="Arial" charset="0"/>
                <a:cs typeface="Arial" charset="0"/>
              </a:defRPr>
            </a:lvl6pPr>
            <a:lvl7pPr eaLnBrk="0" fontAlgn="base" hangingPunct="0">
              <a:spcAft>
                <a:spcPct val="0"/>
              </a:spcAft>
              <a:buFont typeface="Arial" charset="0"/>
              <a:buChar char="»"/>
              <a:defRPr sz="2000">
                <a:solidFill>
                  <a:srgbClr val="000000"/>
                </a:solidFill>
                <a:latin typeface="Arial" charset="0"/>
                <a:cs typeface="Arial" charset="0"/>
              </a:defRPr>
            </a:lvl7pPr>
            <a:lvl8pPr eaLnBrk="0" fontAlgn="base" hangingPunct="0">
              <a:spcAft>
                <a:spcPct val="0"/>
              </a:spcAft>
              <a:buFont typeface="Arial" charset="0"/>
              <a:buChar char="»"/>
              <a:defRPr sz="2000">
                <a:solidFill>
                  <a:srgbClr val="000000"/>
                </a:solidFill>
                <a:latin typeface="Arial" charset="0"/>
                <a:cs typeface="Arial" charset="0"/>
              </a:defRPr>
            </a:lvl8pPr>
            <a:lvl9pPr eaLnBrk="0" fontAlgn="base" hangingPunct="0">
              <a:spcAft>
                <a:spcPct val="0"/>
              </a:spcAft>
              <a:buFont typeface="Arial" charset="0"/>
              <a:buChar char="»"/>
              <a:defRPr sz="2000">
                <a:solidFill>
                  <a:srgbClr val="000000"/>
                </a:solidFill>
                <a:latin typeface="Arial" charset="0"/>
                <a:cs typeface="Arial" charset="0"/>
              </a:defRPr>
            </a:lvl9pPr>
          </a:lstStyle>
          <a:p>
            <a:pPr algn="just"/>
            <a:r>
              <a:rPr lang="es-MX" altLang="es-MX" sz="2800" dirty="0" smtClean="0"/>
              <a:t>El Marco Integrado de Control Interno está estructurado en cinco secciones</a:t>
            </a:r>
            <a:endParaRPr lang="es-MX" altLang="es-MX" sz="2800" dirty="0"/>
          </a:p>
        </p:txBody>
      </p:sp>
      <p:sp>
        <p:nvSpPr>
          <p:cNvPr id="16" name="15 CuadroTexto"/>
          <p:cNvSpPr txBox="1"/>
          <p:nvPr/>
        </p:nvSpPr>
        <p:spPr>
          <a:xfrm>
            <a:off x="8694712" y="6597352"/>
            <a:ext cx="341784" cy="307777"/>
          </a:xfrm>
          <a:prstGeom prst="rect">
            <a:avLst/>
          </a:prstGeom>
          <a:noFill/>
        </p:spPr>
        <p:txBody>
          <a:bodyPr wrap="square" rtlCol="0">
            <a:spAutoFit/>
          </a:bodyPr>
          <a:lstStyle/>
          <a:p>
            <a:r>
              <a:rPr lang="es-MX" sz="1400" b="1" dirty="0" smtClean="0">
                <a:solidFill>
                  <a:schemeClr val="bg1"/>
                </a:solidFill>
              </a:rPr>
              <a:t>5</a:t>
            </a:r>
            <a:endParaRPr lang="es-MX" sz="1400" b="1" dirty="0">
              <a:solidFill>
                <a:schemeClr val="bg1"/>
              </a:solidFill>
            </a:endParaRPr>
          </a:p>
        </p:txBody>
      </p:sp>
    </p:spTree>
    <p:extLst>
      <p:ext uri="{BB962C8B-B14F-4D97-AF65-F5344CB8AC3E}">
        <p14:creationId xmlns:p14="http://schemas.microsoft.com/office/powerpoint/2010/main" val="495853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Mis documentos\Cuenta Pública 2013\Normas de CI - Greenbook\Principios Colores GAO.png"/>
          <p:cNvPicPr>
            <a:picLocks noChangeAspect="1" noChangeArrowheads="1"/>
          </p:cNvPicPr>
          <p:nvPr/>
        </p:nvPicPr>
        <p:blipFill rotWithShape="1">
          <a:blip r:embed="rId2">
            <a:extLst>
              <a:ext uri="{28A0092B-C50C-407E-A947-70E740481C1C}">
                <a14:useLocalDpi xmlns:a14="http://schemas.microsoft.com/office/drawing/2010/main" val="0"/>
              </a:ext>
            </a:extLst>
          </a:blip>
          <a:srcRect l="1755"/>
          <a:stretch/>
        </p:blipFill>
        <p:spPr bwMode="auto">
          <a:xfrm>
            <a:off x="42621" y="1844824"/>
            <a:ext cx="8068035" cy="4392488"/>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5004048" y="2492896"/>
            <a:ext cx="2239458" cy="646331"/>
          </a:xfrm>
          <a:prstGeom prst="rect">
            <a:avLst/>
          </a:prstGeom>
          <a:noFill/>
        </p:spPr>
        <p:txBody>
          <a:bodyPr wrap="square" rtlCol="0">
            <a:spAutoFit/>
          </a:bodyPr>
          <a:lstStyle/>
          <a:p>
            <a:r>
              <a:rPr lang="es-MX" b="1" dirty="0" smtClean="0"/>
              <a:t>Ambiente de Control</a:t>
            </a:r>
          </a:p>
          <a:p>
            <a:r>
              <a:rPr lang="es-MX" dirty="0" smtClean="0">
                <a:solidFill>
                  <a:srgbClr val="339966"/>
                </a:solidFill>
              </a:rPr>
              <a:t>5 Principios</a:t>
            </a:r>
            <a:endParaRPr lang="es-MX" dirty="0">
              <a:solidFill>
                <a:srgbClr val="339966"/>
              </a:solidFill>
            </a:endParaRPr>
          </a:p>
        </p:txBody>
      </p:sp>
      <p:sp>
        <p:nvSpPr>
          <p:cNvPr id="8" name="7 CuadroTexto"/>
          <p:cNvSpPr txBox="1"/>
          <p:nvPr/>
        </p:nvSpPr>
        <p:spPr>
          <a:xfrm>
            <a:off x="5391539" y="3214717"/>
            <a:ext cx="3068893" cy="646331"/>
          </a:xfrm>
          <a:prstGeom prst="rect">
            <a:avLst/>
          </a:prstGeom>
          <a:noFill/>
        </p:spPr>
        <p:txBody>
          <a:bodyPr wrap="square" rtlCol="0">
            <a:spAutoFit/>
          </a:bodyPr>
          <a:lstStyle/>
          <a:p>
            <a:r>
              <a:rPr lang="es-MX" b="1" dirty="0" smtClean="0"/>
              <a:t>Administración de Riesgos</a:t>
            </a:r>
          </a:p>
          <a:p>
            <a:r>
              <a:rPr lang="es-MX" dirty="0" smtClean="0">
                <a:solidFill>
                  <a:srgbClr val="339966"/>
                </a:solidFill>
              </a:rPr>
              <a:t>4 Principios</a:t>
            </a:r>
            <a:endParaRPr lang="es-MX" dirty="0">
              <a:solidFill>
                <a:srgbClr val="339966"/>
              </a:solidFill>
            </a:endParaRPr>
          </a:p>
        </p:txBody>
      </p:sp>
      <p:sp>
        <p:nvSpPr>
          <p:cNvPr id="9" name="8 CuadroTexto"/>
          <p:cNvSpPr txBox="1"/>
          <p:nvPr/>
        </p:nvSpPr>
        <p:spPr>
          <a:xfrm>
            <a:off x="5602305" y="3862789"/>
            <a:ext cx="2426079" cy="646331"/>
          </a:xfrm>
          <a:prstGeom prst="rect">
            <a:avLst/>
          </a:prstGeom>
          <a:noFill/>
        </p:spPr>
        <p:txBody>
          <a:bodyPr wrap="square" rtlCol="0">
            <a:spAutoFit/>
          </a:bodyPr>
          <a:lstStyle/>
          <a:p>
            <a:r>
              <a:rPr lang="es-MX" b="1" dirty="0" smtClean="0"/>
              <a:t>Actividades de Control</a:t>
            </a:r>
          </a:p>
          <a:p>
            <a:r>
              <a:rPr lang="es-MX" dirty="0" smtClean="0">
                <a:solidFill>
                  <a:srgbClr val="339966"/>
                </a:solidFill>
              </a:rPr>
              <a:t>3 Principios</a:t>
            </a:r>
            <a:endParaRPr lang="es-MX" dirty="0">
              <a:solidFill>
                <a:srgbClr val="339966"/>
              </a:solidFill>
            </a:endParaRPr>
          </a:p>
        </p:txBody>
      </p:sp>
      <p:sp>
        <p:nvSpPr>
          <p:cNvPr id="10" name="9 CuadroTexto"/>
          <p:cNvSpPr txBox="1"/>
          <p:nvPr/>
        </p:nvSpPr>
        <p:spPr>
          <a:xfrm>
            <a:off x="5868144" y="4582869"/>
            <a:ext cx="2916493" cy="646331"/>
          </a:xfrm>
          <a:prstGeom prst="rect">
            <a:avLst/>
          </a:prstGeom>
          <a:noFill/>
        </p:spPr>
        <p:txBody>
          <a:bodyPr wrap="square" rtlCol="0">
            <a:spAutoFit/>
          </a:bodyPr>
          <a:lstStyle/>
          <a:p>
            <a:r>
              <a:rPr lang="es-MX" b="1" dirty="0" smtClean="0"/>
              <a:t>Información y Comunicación</a:t>
            </a:r>
          </a:p>
          <a:p>
            <a:r>
              <a:rPr lang="es-MX" dirty="0" smtClean="0">
                <a:solidFill>
                  <a:srgbClr val="339966"/>
                </a:solidFill>
              </a:rPr>
              <a:t>3 Principios</a:t>
            </a:r>
            <a:endParaRPr lang="es-MX" dirty="0">
              <a:solidFill>
                <a:srgbClr val="339966"/>
              </a:solidFill>
            </a:endParaRPr>
          </a:p>
        </p:txBody>
      </p:sp>
      <p:sp>
        <p:nvSpPr>
          <p:cNvPr id="11" name="10 CuadroTexto"/>
          <p:cNvSpPr txBox="1"/>
          <p:nvPr/>
        </p:nvSpPr>
        <p:spPr>
          <a:xfrm>
            <a:off x="6120003" y="5302949"/>
            <a:ext cx="2916493" cy="646331"/>
          </a:xfrm>
          <a:prstGeom prst="rect">
            <a:avLst/>
          </a:prstGeom>
          <a:noFill/>
        </p:spPr>
        <p:txBody>
          <a:bodyPr wrap="square" rtlCol="0">
            <a:spAutoFit/>
          </a:bodyPr>
          <a:lstStyle/>
          <a:p>
            <a:r>
              <a:rPr lang="es-MX" b="1" dirty="0" smtClean="0"/>
              <a:t>Supervisión</a:t>
            </a:r>
          </a:p>
          <a:p>
            <a:r>
              <a:rPr lang="es-MX" dirty="0" smtClean="0">
                <a:solidFill>
                  <a:srgbClr val="339966"/>
                </a:solidFill>
              </a:rPr>
              <a:t>2 Principios</a:t>
            </a:r>
            <a:endParaRPr lang="es-MX" dirty="0">
              <a:solidFill>
                <a:srgbClr val="339966"/>
              </a:solidFill>
            </a:endParaRPr>
          </a:p>
        </p:txBody>
      </p:sp>
      <p:sp>
        <p:nvSpPr>
          <p:cNvPr id="12" name="3 Rectángulo"/>
          <p:cNvSpPr>
            <a:spLocks noChangeArrowheads="1"/>
          </p:cNvSpPr>
          <p:nvPr/>
        </p:nvSpPr>
        <p:spPr bwMode="auto">
          <a:xfrm>
            <a:off x="179512" y="764704"/>
            <a:ext cx="8677151"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MX" altLang="es-MX" sz="2000" b="1" dirty="0">
                <a:latin typeface="Arial" panose="020B0604020202020204" pitchFamily="34" charset="0"/>
                <a:cs typeface="Arial" panose="020B0604020202020204" pitchFamily="34" charset="0"/>
              </a:rPr>
              <a:t>Analizando los componentes tenemos:</a:t>
            </a:r>
          </a:p>
          <a:p>
            <a:pPr algn="just"/>
            <a:endParaRPr lang="es-MX" altLang="es-MX" sz="500" dirty="0">
              <a:latin typeface="Arial" panose="020B0604020202020204" pitchFamily="34" charset="0"/>
              <a:cs typeface="Arial" panose="020B0604020202020204" pitchFamily="34" charset="0"/>
            </a:endParaRPr>
          </a:p>
          <a:p>
            <a:pPr algn="just"/>
            <a:r>
              <a:rPr lang="es-MX" altLang="es-MX" sz="2000" dirty="0" smtClean="0">
                <a:latin typeface="Arial" panose="020B0604020202020204" pitchFamily="34" charset="0"/>
                <a:cs typeface="Arial" panose="020B0604020202020204" pitchFamily="34" charset="0"/>
              </a:rPr>
              <a:t>El </a:t>
            </a:r>
            <a:r>
              <a:rPr lang="es-MX" altLang="es-MX" sz="2000" dirty="0">
                <a:latin typeface="Arial" panose="020B0604020202020204" pitchFamily="34" charset="0"/>
                <a:cs typeface="Arial" panose="020B0604020202020204" pitchFamily="34" charset="0"/>
              </a:rPr>
              <a:t>Marco Integrado define </a:t>
            </a:r>
            <a:r>
              <a:rPr lang="es-MX" altLang="es-MX" sz="2000" dirty="0" smtClean="0">
                <a:latin typeface="Arial" panose="020B0604020202020204" pitchFamily="34" charset="0"/>
                <a:cs typeface="Arial" panose="020B0604020202020204" pitchFamily="34" charset="0"/>
              </a:rPr>
              <a:t>el </a:t>
            </a:r>
            <a:r>
              <a:rPr lang="es-MX" altLang="es-MX" sz="2000" dirty="0">
                <a:latin typeface="Arial" panose="020B0604020202020204" pitchFamily="34" charset="0"/>
                <a:cs typeface="Arial" panose="020B0604020202020204" pitchFamily="34" charset="0"/>
              </a:rPr>
              <a:t>Control Interno como </a:t>
            </a:r>
            <a:r>
              <a:rPr lang="es-MX" altLang="es-MX" sz="2000" dirty="0" smtClean="0">
                <a:latin typeface="Arial" panose="020B0604020202020204" pitchFamily="34" charset="0"/>
                <a:cs typeface="Arial" panose="020B0604020202020204" pitchFamily="34" charset="0"/>
              </a:rPr>
              <a:t>un proceso dinámico de </a:t>
            </a:r>
            <a:r>
              <a:rPr lang="es-MX" altLang="es-MX" sz="2000" dirty="0">
                <a:latin typeface="Arial" panose="020B0604020202020204" pitchFamily="34" charset="0"/>
                <a:cs typeface="Arial" panose="020B0604020202020204" pitchFamily="34" charset="0"/>
              </a:rPr>
              <a:t>5 componentes, 17 principios y </a:t>
            </a:r>
            <a:r>
              <a:rPr lang="es-MX" altLang="es-MX" sz="2000" dirty="0" smtClean="0">
                <a:latin typeface="Arial" panose="020B0604020202020204" pitchFamily="34" charset="0"/>
                <a:cs typeface="Arial" panose="020B0604020202020204" pitchFamily="34" charset="0"/>
              </a:rPr>
              <a:t>87 puntos de interés.</a:t>
            </a:r>
            <a:endParaRPr lang="es-MX" altLang="es-MX" sz="2000" dirty="0">
              <a:latin typeface="Arial" panose="020B0604020202020204" pitchFamily="34" charset="0"/>
              <a:cs typeface="Arial" panose="020B0604020202020204" pitchFamily="34" charset="0"/>
            </a:endParaRPr>
          </a:p>
        </p:txBody>
      </p:sp>
      <p:sp>
        <p:nvSpPr>
          <p:cNvPr id="14" name="13 CuadroTexto"/>
          <p:cNvSpPr txBox="1"/>
          <p:nvPr/>
        </p:nvSpPr>
        <p:spPr>
          <a:xfrm>
            <a:off x="8694712" y="6597352"/>
            <a:ext cx="341784" cy="307777"/>
          </a:xfrm>
          <a:prstGeom prst="rect">
            <a:avLst/>
          </a:prstGeom>
          <a:noFill/>
        </p:spPr>
        <p:txBody>
          <a:bodyPr wrap="square" rtlCol="0">
            <a:spAutoFit/>
          </a:bodyPr>
          <a:lstStyle/>
          <a:p>
            <a:r>
              <a:rPr lang="es-MX" sz="1400" b="1" dirty="0" smtClean="0">
                <a:solidFill>
                  <a:schemeClr val="bg1"/>
                </a:solidFill>
              </a:rPr>
              <a:t>6</a:t>
            </a:r>
            <a:endParaRPr lang="es-MX" sz="1400" b="1" dirty="0">
              <a:solidFill>
                <a:schemeClr val="bg1"/>
              </a:solidFill>
            </a:endParaRPr>
          </a:p>
        </p:txBody>
      </p:sp>
    </p:spTree>
    <p:extLst>
      <p:ext uri="{BB962C8B-B14F-4D97-AF65-F5344CB8AC3E}">
        <p14:creationId xmlns:p14="http://schemas.microsoft.com/office/powerpoint/2010/main" val="2924220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40360"/>
            <a:ext cx="3311525"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 Rectángulo"/>
          <p:cNvSpPr>
            <a:spLocks noChangeArrowheads="1"/>
          </p:cNvSpPr>
          <p:nvPr/>
        </p:nvSpPr>
        <p:spPr bwMode="auto">
          <a:xfrm>
            <a:off x="612007" y="1052736"/>
            <a:ext cx="79914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MX" altLang="es-MX" sz="2000" dirty="0" smtClean="0">
                <a:latin typeface="Arial" panose="020B0604020202020204" pitchFamily="34" charset="0"/>
                <a:cs typeface="Arial" panose="020B0604020202020204" pitchFamily="34" charset="0"/>
              </a:rPr>
              <a:t>El Marco fortalece la </a:t>
            </a:r>
            <a:r>
              <a:rPr lang="es-MX" altLang="es-MX" sz="2000" dirty="0">
                <a:latin typeface="Arial" panose="020B0604020202020204" pitchFamily="34" charset="0"/>
                <a:cs typeface="Arial" panose="020B0604020202020204" pitchFamily="34" charset="0"/>
              </a:rPr>
              <a:t>relación directa entre los objetivos de la </a:t>
            </a:r>
            <a:r>
              <a:rPr lang="es-MX" altLang="es-MX" sz="2000" dirty="0" smtClean="0">
                <a:latin typeface="Arial" panose="020B0604020202020204" pitchFamily="34" charset="0"/>
                <a:cs typeface="Arial" panose="020B0604020202020204" pitchFamily="34" charset="0"/>
              </a:rPr>
              <a:t>institución con </a:t>
            </a:r>
            <a:r>
              <a:rPr lang="es-MX" altLang="es-MX" sz="2000" dirty="0">
                <a:latin typeface="Arial" panose="020B0604020202020204" pitchFamily="34" charset="0"/>
                <a:cs typeface="Arial" panose="020B0604020202020204" pitchFamily="34" charset="0"/>
              </a:rPr>
              <a:t>los cinco componentes de control </a:t>
            </a:r>
            <a:r>
              <a:rPr lang="es-MX" altLang="es-MX" sz="2000" dirty="0" smtClean="0">
                <a:latin typeface="Arial" panose="020B0604020202020204" pitchFamily="34" charset="0"/>
                <a:cs typeface="Arial" panose="020B0604020202020204" pitchFamily="34" charset="0"/>
              </a:rPr>
              <a:t>interno, los 17 principios, los puntos de interés </a:t>
            </a:r>
            <a:r>
              <a:rPr lang="es-MX" altLang="es-MX" sz="2000" dirty="0">
                <a:latin typeface="Arial" panose="020B0604020202020204" pitchFamily="34" charset="0"/>
                <a:cs typeface="Arial" panose="020B0604020202020204" pitchFamily="34" charset="0"/>
              </a:rPr>
              <a:t>y la estructura organizacional. </a:t>
            </a:r>
          </a:p>
        </p:txBody>
      </p:sp>
      <p:sp>
        <p:nvSpPr>
          <p:cNvPr id="7" name="6 Rectángulo"/>
          <p:cNvSpPr>
            <a:spLocks noChangeArrowheads="1"/>
          </p:cNvSpPr>
          <p:nvPr/>
        </p:nvSpPr>
        <p:spPr bwMode="auto">
          <a:xfrm>
            <a:off x="4607744" y="3103800"/>
            <a:ext cx="379682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MX" altLang="es-MX" sz="2000" dirty="0" smtClean="0">
                <a:latin typeface="Arial" panose="020B0604020202020204" pitchFamily="34" charset="0"/>
                <a:cs typeface="Arial" panose="020B0604020202020204" pitchFamily="34" charset="0"/>
              </a:rPr>
              <a:t>Los componentes </a:t>
            </a:r>
            <a:r>
              <a:rPr lang="es-MX" altLang="es-MX" sz="2000" dirty="0">
                <a:latin typeface="Arial" panose="020B0604020202020204" pitchFamily="34" charset="0"/>
                <a:cs typeface="Arial" panose="020B0604020202020204" pitchFamily="34" charset="0"/>
              </a:rPr>
              <a:t>de control interno </a:t>
            </a:r>
            <a:r>
              <a:rPr lang="es-MX" altLang="es-MX" sz="2000" dirty="0" smtClean="0">
                <a:latin typeface="Arial" panose="020B0604020202020204" pitchFamily="34" charset="0"/>
                <a:cs typeface="Arial" panose="020B0604020202020204" pitchFamily="34" charset="0"/>
              </a:rPr>
              <a:t>proporcionan los elementos necesarios </a:t>
            </a:r>
            <a:r>
              <a:rPr lang="es-MX" altLang="es-MX" sz="2000" dirty="0">
                <a:latin typeface="Arial" panose="020B0604020202020204" pitchFamily="34" charset="0"/>
                <a:cs typeface="Arial" panose="020B0604020202020204" pitchFamily="34" charset="0"/>
              </a:rPr>
              <a:t>que debe cumplir una institución para alcanzar </a:t>
            </a:r>
            <a:r>
              <a:rPr lang="es-MX" altLang="es-MX" sz="2000" dirty="0" smtClean="0">
                <a:latin typeface="Arial" panose="020B0604020202020204" pitchFamily="34" charset="0"/>
                <a:cs typeface="Arial" panose="020B0604020202020204" pitchFamily="34" charset="0"/>
              </a:rPr>
              <a:t>de mejor manera sus </a:t>
            </a:r>
            <a:r>
              <a:rPr lang="es-MX" altLang="es-MX" sz="2000" dirty="0">
                <a:latin typeface="Arial" panose="020B0604020202020204" pitchFamily="34" charset="0"/>
                <a:cs typeface="Arial" panose="020B0604020202020204" pitchFamily="34" charset="0"/>
              </a:rPr>
              <a:t>objetivos institucionales. </a:t>
            </a:r>
          </a:p>
          <a:p>
            <a:pPr marL="342900" indent="-342900" algn="just">
              <a:buFontTx/>
              <a:buAutoNum type="arabicPeriod"/>
            </a:pPr>
            <a:endParaRPr lang="es-MX" altLang="es-MX" sz="2000" dirty="0" smtClean="0">
              <a:latin typeface="Arial" panose="020B0604020202020204" pitchFamily="34" charset="0"/>
              <a:cs typeface="Arial" panose="020B0604020202020204" pitchFamily="34" charset="0"/>
            </a:endParaRPr>
          </a:p>
        </p:txBody>
      </p:sp>
      <p:sp>
        <p:nvSpPr>
          <p:cNvPr id="9" name="8 CuadroTexto"/>
          <p:cNvSpPr txBox="1"/>
          <p:nvPr/>
        </p:nvSpPr>
        <p:spPr>
          <a:xfrm>
            <a:off x="8694712" y="6597352"/>
            <a:ext cx="341784" cy="307777"/>
          </a:xfrm>
          <a:prstGeom prst="rect">
            <a:avLst/>
          </a:prstGeom>
          <a:noFill/>
        </p:spPr>
        <p:txBody>
          <a:bodyPr wrap="square" rtlCol="0">
            <a:spAutoFit/>
          </a:bodyPr>
          <a:lstStyle/>
          <a:p>
            <a:r>
              <a:rPr lang="es-MX" sz="1400" b="1" dirty="0" smtClean="0">
                <a:solidFill>
                  <a:schemeClr val="bg1"/>
                </a:solidFill>
              </a:rPr>
              <a:t>7</a:t>
            </a:r>
            <a:endParaRPr lang="es-MX" sz="1400" b="1" dirty="0">
              <a:solidFill>
                <a:schemeClr val="bg1"/>
              </a:solidFill>
            </a:endParaRPr>
          </a:p>
        </p:txBody>
      </p:sp>
    </p:spTree>
    <p:extLst>
      <p:ext uri="{BB962C8B-B14F-4D97-AF65-F5344CB8AC3E}">
        <p14:creationId xmlns:p14="http://schemas.microsoft.com/office/powerpoint/2010/main" val="3223295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8532440" y="6597352"/>
            <a:ext cx="504056" cy="307777"/>
          </a:xfrm>
          <a:prstGeom prst="rect">
            <a:avLst/>
          </a:prstGeom>
          <a:noFill/>
        </p:spPr>
        <p:txBody>
          <a:bodyPr wrap="square" rtlCol="0">
            <a:spAutoFit/>
          </a:bodyPr>
          <a:lstStyle/>
          <a:p>
            <a:r>
              <a:rPr lang="es-MX" sz="1400" b="1" dirty="0" smtClean="0">
                <a:solidFill>
                  <a:schemeClr val="bg1"/>
                </a:solidFill>
              </a:rPr>
              <a:t>8</a:t>
            </a:r>
            <a:endParaRPr lang="es-MX" sz="1400" b="1" dirty="0">
              <a:solidFill>
                <a:schemeClr val="bg1"/>
              </a:solidFill>
            </a:endParaRPr>
          </a:p>
        </p:txBody>
      </p:sp>
      <p:sp>
        <p:nvSpPr>
          <p:cNvPr id="6" name="3 Título"/>
          <p:cNvSpPr>
            <a:spLocks noGrp="1"/>
          </p:cNvSpPr>
          <p:nvPr>
            <p:ph type="title" idx="4294967295"/>
          </p:nvPr>
        </p:nvSpPr>
        <p:spPr>
          <a:xfrm>
            <a:off x="179512" y="908720"/>
            <a:ext cx="8604956" cy="76624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r>
              <a:rPr lang="es-MX" altLang="es-MX" sz="3100" b="1" dirty="0" smtClean="0">
                <a:latin typeface="Arial" panose="020B0604020202020204" pitchFamily="34" charset="0"/>
                <a:cs typeface="Arial" panose="020B0604020202020204" pitchFamily="34" charset="0"/>
              </a:rPr>
              <a:t>3. </a:t>
            </a:r>
            <a:r>
              <a:rPr lang="es-MX" sz="3100" b="1" dirty="0">
                <a:latin typeface="Arial" panose="020B0604020202020204" pitchFamily="34" charset="0"/>
                <a:cs typeface="Arial" panose="020B0604020202020204" pitchFamily="34" charset="0"/>
              </a:rPr>
              <a:t>Importancia e Impacto para el </a:t>
            </a:r>
            <a:r>
              <a:rPr lang="es-MX" sz="3100" b="1" dirty="0" smtClean="0">
                <a:latin typeface="Arial" panose="020B0604020202020204" pitchFamily="34" charset="0"/>
                <a:cs typeface="Arial" panose="020B0604020202020204" pitchFamily="34" charset="0"/>
              </a:rPr>
              <a:t/>
            </a:r>
            <a:br>
              <a:rPr lang="es-MX" sz="3100" b="1" dirty="0" smtClean="0">
                <a:latin typeface="Arial" panose="020B0604020202020204" pitchFamily="34" charset="0"/>
                <a:cs typeface="Arial" panose="020B0604020202020204" pitchFamily="34" charset="0"/>
              </a:rPr>
            </a:br>
            <a:r>
              <a:rPr lang="es-MX" sz="3100" b="1" dirty="0" smtClean="0">
                <a:latin typeface="Arial" panose="020B0604020202020204" pitchFamily="34" charset="0"/>
                <a:cs typeface="Arial" panose="020B0604020202020204" pitchFamily="34" charset="0"/>
              </a:rPr>
              <a:t>Sector Público</a:t>
            </a:r>
            <a:endParaRPr lang="es-MX" altLang="es-MX" sz="3100" b="1" dirty="0">
              <a:latin typeface="Arial" panose="020B0604020202020204" pitchFamily="34" charset="0"/>
              <a:cs typeface="Arial" panose="020B0604020202020204" pitchFamily="34" charset="0"/>
            </a:endParaRPr>
          </a:p>
        </p:txBody>
      </p:sp>
      <p:sp>
        <p:nvSpPr>
          <p:cNvPr id="10" name="9 Rectángulo"/>
          <p:cNvSpPr/>
          <p:nvPr/>
        </p:nvSpPr>
        <p:spPr>
          <a:xfrm>
            <a:off x="266307" y="2420883"/>
            <a:ext cx="8532948" cy="3816429"/>
          </a:xfrm>
          <a:prstGeom prst="rect">
            <a:avLst/>
          </a:prstGeom>
        </p:spPr>
        <p:txBody>
          <a:bodyPr wrap="square">
            <a:spAutoFit/>
          </a:bodyPr>
          <a:lstStyle/>
          <a:p>
            <a:pPr marL="457200" indent="-457200" algn="just">
              <a:spcBef>
                <a:spcPts val="600"/>
              </a:spcBef>
              <a:buFont typeface="Arial" pitchFamily="34" charset="0"/>
              <a:buChar char="•"/>
            </a:pPr>
            <a:r>
              <a:rPr lang="es-MX" sz="2600" dirty="0" smtClean="0">
                <a:solidFill>
                  <a:srgbClr val="000000"/>
                </a:solidFill>
                <a:latin typeface="Arial" panose="020B0604020202020204" pitchFamily="34" charset="0"/>
                <a:cs typeface="Arial" panose="020B0604020202020204" pitchFamily="34" charset="0"/>
              </a:rPr>
              <a:t>Apoya el logro de los objetivos.</a:t>
            </a:r>
          </a:p>
          <a:p>
            <a:pPr marL="457200" indent="-457200" algn="just">
              <a:spcBef>
                <a:spcPts val="600"/>
              </a:spcBef>
              <a:buFont typeface="Arial" pitchFamily="34" charset="0"/>
              <a:buChar char="•"/>
            </a:pPr>
            <a:endParaRPr lang="es-MX" sz="1000" dirty="0" smtClean="0">
              <a:solidFill>
                <a:srgbClr val="000000"/>
              </a:solidFill>
              <a:latin typeface="Arial" panose="020B0604020202020204" pitchFamily="34" charset="0"/>
              <a:cs typeface="Arial" panose="020B0604020202020204" pitchFamily="34" charset="0"/>
            </a:endParaRPr>
          </a:p>
          <a:p>
            <a:pPr marL="457200" indent="-457200" algn="just">
              <a:spcBef>
                <a:spcPts val="600"/>
              </a:spcBef>
              <a:buFont typeface="Arial" pitchFamily="34" charset="0"/>
              <a:buChar char="•"/>
            </a:pPr>
            <a:r>
              <a:rPr lang="es-MX" sz="2600" dirty="0" smtClean="0">
                <a:solidFill>
                  <a:srgbClr val="000000"/>
                </a:solidFill>
                <a:latin typeface="Arial" panose="020B0604020202020204" pitchFamily="34" charset="0"/>
                <a:cs typeface="Arial" panose="020B0604020202020204" pitchFamily="34" charset="0"/>
              </a:rPr>
              <a:t>Fomenta la integridad y el combate a la corrupción.</a:t>
            </a:r>
          </a:p>
          <a:p>
            <a:pPr marL="457200" indent="-457200" algn="just">
              <a:spcBef>
                <a:spcPts val="600"/>
              </a:spcBef>
              <a:buFont typeface="Arial" pitchFamily="34" charset="0"/>
              <a:buChar char="•"/>
            </a:pPr>
            <a:endParaRPr lang="es-MX" sz="1000" dirty="0" smtClean="0">
              <a:solidFill>
                <a:srgbClr val="000000"/>
              </a:solidFill>
              <a:latin typeface="Arial" panose="020B0604020202020204" pitchFamily="34" charset="0"/>
              <a:cs typeface="Arial" panose="020B0604020202020204" pitchFamily="34" charset="0"/>
            </a:endParaRPr>
          </a:p>
          <a:p>
            <a:pPr marL="457200" indent="-457200" algn="just">
              <a:spcBef>
                <a:spcPts val="600"/>
              </a:spcBef>
              <a:buFont typeface="Arial" pitchFamily="34" charset="0"/>
              <a:buChar char="•"/>
            </a:pPr>
            <a:r>
              <a:rPr lang="es-MX" sz="2600" dirty="0" smtClean="0">
                <a:solidFill>
                  <a:srgbClr val="000000"/>
                </a:solidFill>
                <a:latin typeface="Arial" panose="020B0604020202020204" pitchFamily="34" charset="0"/>
                <a:cs typeface="Arial" panose="020B0604020202020204" pitchFamily="34" charset="0"/>
              </a:rPr>
              <a:t>Previene la materialización de riesgos que pueden afectar el logro de metas y objetivos.</a:t>
            </a:r>
          </a:p>
          <a:p>
            <a:pPr marL="457200" indent="-457200" algn="just">
              <a:spcBef>
                <a:spcPts val="600"/>
              </a:spcBef>
              <a:buFont typeface="Arial" pitchFamily="34" charset="0"/>
              <a:buChar char="•"/>
            </a:pPr>
            <a:endParaRPr lang="es-MX" sz="1000" dirty="0" smtClean="0">
              <a:solidFill>
                <a:srgbClr val="000000"/>
              </a:solidFill>
              <a:latin typeface="Arial" panose="020B0604020202020204" pitchFamily="34" charset="0"/>
              <a:cs typeface="Arial" panose="020B0604020202020204" pitchFamily="34" charset="0"/>
            </a:endParaRPr>
          </a:p>
          <a:p>
            <a:pPr marL="457200" indent="-457200" algn="just">
              <a:spcBef>
                <a:spcPts val="600"/>
              </a:spcBef>
              <a:buFont typeface="Arial" pitchFamily="34" charset="0"/>
              <a:buChar char="•"/>
            </a:pPr>
            <a:r>
              <a:rPr lang="es-MX" sz="2600" dirty="0" smtClean="0">
                <a:solidFill>
                  <a:srgbClr val="000000"/>
                </a:solidFill>
                <a:latin typeface="Arial" panose="020B0604020202020204" pitchFamily="34" charset="0"/>
                <a:cs typeface="Arial" panose="020B0604020202020204" pitchFamily="34" charset="0"/>
              </a:rPr>
              <a:t>Coadyuva a la obtención y presentación de información financiera y de operación en términos de confiabilidad y oportunidad.</a:t>
            </a:r>
          </a:p>
        </p:txBody>
      </p:sp>
      <p:sp>
        <p:nvSpPr>
          <p:cNvPr id="2" name="1 Rectángulo"/>
          <p:cNvSpPr/>
          <p:nvPr/>
        </p:nvSpPr>
        <p:spPr>
          <a:xfrm>
            <a:off x="179512" y="1700808"/>
            <a:ext cx="2342308" cy="523220"/>
          </a:xfrm>
          <a:prstGeom prst="rect">
            <a:avLst/>
          </a:prstGeom>
          <a:solidFill>
            <a:schemeClr val="tx2">
              <a:lumMod val="20000"/>
              <a:lumOff val="80000"/>
            </a:schemeClr>
          </a:solidFill>
          <a:ln>
            <a:solidFill>
              <a:schemeClr val="tx2"/>
            </a:solidFill>
          </a:ln>
        </p:spPr>
        <p:txBody>
          <a:bodyPr wrap="none">
            <a:spAutoFit/>
          </a:bodyPr>
          <a:lstStyle/>
          <a:p>
            <a:pPr algn="just">
              <a:spcBef>
                <a:spcPts val="600"/>
              </a:spcBef>
            </a:pPr>
            <a:r>
              <a:rPr lang="es-MX" sz="2800" b="1" i="1" dirty="0">
                <a:solidFill>
                  <a:srgbClr val="000000"/>
                </a:solidFill>
                <a:latin typeface="Arial" panose="020B0604020202020204" pitchFamily="34" charset="0"/>
                <a:cs typeface="Arial" panose="020B0604020202020204" pitchFamily="34" charset="0"/>
              </a:rPr>
              <a:t>Importancia:</a:t>
            </a:r>
          </a:p>
        </p:txBody>
      </p:sp>
    </p:spTree>
    <p:extLst>
      <p:ext uri="{BB962C8B-B14F-4D97-AF65-F5344CB8AC3E}">
        <p14:creationId xmlns:p14="http://schemas.microsoft.com/office/powerpoint/2010/main" val="3286561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TotalTime>
  <Words>1050</Words>
  <Application>Microsoft Office PowerPoint</Application>
  <PresentationFormat>Presentación en pantalla (4:3)</PresentationFormat>
  <Paragraphs>125</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Presentación de PowerPoint</vt:lpstr>
      <vt:lpstr>Presentación de PowerPoint</vt:lpstr>
      <vt:lpstr>1. Introducción</vt:lpstr>
      <vt:lpstr>Presentación de PowerPoint</vt:lpstr>
      <vt:lpstr>Presentación de PowerPoint</vt:lpstr>
      <vt:lpstr>Presentación de PowerPoint</vt:lpstr>
      <vt:lpstr>Presentación de PowerPoint</vt:lpstr>
      <vt:lpstr>Presentación de PowerPoint</vt:lpstr>
      <vt:lpstr>3. Importancia e Impacto para el  Sector Público</vt:lpstr>
      <vt:lpstr>Presentación de PowerPoint</vt:lpstr>
      <vt:lpstr>Presentación de PowerPoint</vt:lpstr>
      <vt:lpstr>Presentación de PowerPoint</vt:lpstr>
      <vt:lpstr>4. Guías y Herramientas Técnicas para el Fortalecimiento del Control Interno</vt:lpstr>
      <vt:lpstr>5. Acciones Relevantes que Genera para la Administración</vt:lpstr>
      <vt:lpstr>6. Retos para su Implantación</vt:lpstr>
      <vt:lpstr>7. Pasos Siguientes para Armonizar el  Marco Integrado de Control Interno  para el Sector Público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amondragon</dc:creator>
  <cp:lastModifiedBy>Jose-Manuel</cp:lastModifiedBy>
  <cp:revision>83</cp:revision>
  <cp:lastPrinted>2014-11-20T01:21:49Z</cp:lastPrinted>
  <dcterms:created xsi:type="dcterms:W3CDTF">2011-08-16T22:47:02Z</dcterms:created>
  <dcterms:modified xsi:type="dcterms:W3CDTF">2016-07-08T15:26:03Z</dcterms:modified>
</cp:coreProperties>
</file>