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7" r:id="rId3"/>
    <p:sldId id="258" r:id="rId4"/>
    <p:sldId id="299" r:id="rId5"/>
    <p:sldId id="337" r:id="rId6"/>
    <p:sldId id="298" r:id="rId7"/>
    <p:sldId id="350" r:id="rId8"/>
    <p:sldId id="335" r:id="rId9"/>
    <p:sldId id="327" r:id="rId10"/>
    <p:sldId id="334" r:id="rId11"/>
    <p:sldId id="301" r:id="rId12"/>
    <p:sldId id="338" r:id="rId13"/>
    <p:sldId id="341" r:id="rId14"/>
    <p:sldId id="343" r:id="rId15"/>
    <p:sldId id="342" r:id="rId16"/>
    <p:sldId id="348" r:id="rId17"/>
    <p:sldId id="346" r:id="rId18"/>
    <p:sldId id="345" r:id="rId19"/>
    <p:sldId id="347" r:id="rId20"/>
    <p:sldId id="336" r:id="rId21"/>
    <p:sldId id="302" r:id="rId22"/>
    <p:sldId id="303" r:id="rId23"/>
    <p:sldId id="351" r:id="rId24"/>
    <p:sldId id="305" r:id="rId25"/>
    <p:sldId id="306" r:id="rId26"/>
    <p:sldId id="349" r:id="rId27"/>
    <p:sldId id="332" r:id="rId28"/>
    <p:sldId id="276" r:id="rId29"/>
  </p:sldIdLst>
  <p:sldSz cx="9537700" cy="7205663"/>
  <p:notesSz cx="6858000" cy="9144000"/>
  <p:defaultTextStyle>
    <a:defPPr>
      <a:defRPr lang="en-US"/>
    </a:defPPr>
    <a:lvl1pPr marL="0" algn="l" defTabSz="478368" rtl="0" eaLnBrk="1" latinLnBrk="0" hangingPunct="1">
      <a:defRPr sz="1900" kern="1200">
        <a:solidFill>
          <a:schemeClr val="tx1"/>
        </a:solidFill>
        <a:latin typeface="+mn-lt"/>
        <a:ea typeface="+mn-ea"/>
        <a:cs typeface="+mn-cs"/>
      </a:defRPr>
    </a:lvl1pPr>
    <a:lvl2pPr marL="478368" algn="l" defTabSz="478368" rtl="0" eaLnBrk="1" latinLnBrk="0" hangingPunct="1">
      <a:defRPr sz="1900" kern="1200">
        <a:solidFill>
          <a:schemeClr val="tx1"/>
        </a:solidFill>
        <a:latin typeface="+mn-lt"/>
        <a:ea typeface="+mn-ea"/>
        <a:cs typeface="+mn-cs"/>
      </a:defRPr>
    </a:lvl2pPr>
    <a:lvl3pPr marL="956737" algn="l" defTabSz="478368" rtl="0" eaLnBrk="1" latinLnBrk="0" hangingPunct="1">
      <a:defRPr sz="1900" kern="1200">
        <a:solidFill>
          <a:schemeClr val="tx1"/>
        </a:solidFill>
        <a:latin typeface="+mn-lt"/>
        <a:ea typeface="+mn-ea"/>
        <a:cs typeface="+mn-cs"/>
      </a:defRPr>
    </a:lvl3pPr>
    <a:lvl4pPr marL="1435105" algn="l" defTabSz="478368" rtl="0" eaLnBrk="1" latinLnBrk="0" hangingPunct="1">
      <a:defRPr sz="1900" kern="1200">
        <a:solidFill>
          <a:schemeClr val="tx1"/>
        </a:solidFill>
        <a:latin typeface="+mn-lt"/>
        <a:ea typeface="+mn-ea"/>
        <a:cs typeface="+mn-cs"/>
      </a:defRPr>
    </a:lvl4pPr>
    <a:lvl5pPr marL="1913473" algn="l" defTabSz="478368" rtl="0" eaLnBrk="1" latinLnBrk="0" hangingPunct="1">
      <a:defRPr sz="1900" kern="1200">
        <a:solidFill>
          <a:schemeClr val="tx1"/>
        </a:solidFill>
        <a:latin typeface="+mn-lt"/>
        <a:ea typeface="+mn-ea"/>
        <a:cs typeface="+mn-cs"/>
      </a:defRPr>
    </a:lvl5pPr>
    <a:lvl6pPr marL="2391842" algn="l" defTabSz="478368" rtl="0" eaLnBrk="1" latinLnBrk="0" hangingPunct="1">
      <a:defRPr sz="1900" kern="1200">
        <a:solidFill>
          <a:schemeClr val="tx1"/>
        </a:solidFill>
        <a:latin typeface="+mn-lt"/>
        <a:ea typeface="+mn-ea"/>
        <a:cs typeface="+mn-cs"/>
      </a:defRPr>
    </a:lvl6pPr>
    <a:lvl7pPr marL="2870210" algn="l" defTabSz="478368" rtl="0" eaLnBrk="1" latinLnBrk="0" hangingPunct="1">
      <a:defRPr sz="1900" kern="1200">
        <a:solidFill>
          <a:schemeClr val="tx1"/>
        </a:solidFill>
        <a:latin typeface="+mn-lt"/>
        <a:ea typeface="+mn-ea"/>
        <a:cs typeface="+mn-cs"/>
      </a:defRPr>
    </a:lvl7pPr>
    <a:lvl8pPr marL="3348579" algn="l" defTabSz="478368" rtl="0" eaLnBrk="1" latinLnBrk="0" hangingPunct="1">
      <a:defRPr sz="1900" kern="1200">
        <a:solidFill>
          <a:schemeClr val="tx1"/>
        </a:solidFill>
        <a:latin typeface="+mn-lt"/>
        <a:ea typeface="+mn-ea"/>
        <a:cs typeface="+mn-cs"/>
      </a:defRPr>
    </a:lvl8pPr>
    <a:lvl9pPr marL="3826947" algn="l" defTabSz="478368"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7206" autoAdjust="0"/>
  </p:normalViewPr>
  <p:slideViewPr>
    <p:cSldViewPr snapToGrid="0" snapToObjects="1">
      <p:cViewPr varScale="1">
        <p:scale>
          <a:sx n="88" d="100"/>
          <a:sy n="88" d="100"/>
        </p:scale>
        <p:origin x="-112" y="-208"/>
      </p:cViewPr>
      <p:guideLst>
        <p:guide orient="horz" pos="538"/>
        <p:guide pos="705"/>
        <p:guide pos="1914"/>
        <p:guide pos="127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5328" y="2238426"/>
            <a:ext cx="8107045" cy="1544547"/>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430655" y="4083209"/>
            <a:ext cx="6676390" cy="1841447"/>
          </a:xfrm>
        </p:spPr>
        <p:txBody>
          <a:bodyPr/>
          <a:lstStyle>
            <a:lvl1pPr marL="0" indent="0" algn="ctr">
              <a:buNone/>
              <a:defRPr>
                <a:solidFill>
                  <a:schemeClr val="tx1">
                    <a:tint val="75000"/>
                  </a:schemeClr>
                </a:solidFill>
              </a:defRPr>
            </a:lvl1pPr>
            <a:lvl2pPr marL="478368" indent="0" algn="ctr">
              <a:buNone/>
              <a:defRPr>
                <a:solidFill>
                  <a:schemeClr val="tx1">
                    <a:tint val="75000"/>
                  </a:schemeClr>
                </a:solidFill>
              </a:defRPr>
            </a:lvl2pPr>
            <a:lvl3pPr marL="956737" indent="0" algn="ctr">
              <a:buNone/>
              <a:defRPr>
                <a:solidFill>
                  <a:schemeClr val="tx1">
                    <a:tint val="75000"/>
                  </a:schemeClr>
                </a:solidFill>
              </a:defRPr>
            </a:lvl3pPr>
            <a:lvl4pPr marL="1435105" indent="0" algn="ctr">
              <a:buNone/>
              <a:defRPr>
                <a:solidFill>
                  <a:schemeClr val="tx1">
                    <a:tint val="75000"/>
                  </a:schemeClr>
                </a:solidFill>
              </a:defRPr>
            </a:lvl4pPr>
            <a:lvl5pPr marL="1913473" indent="0" algn="ctr">
              <a:buNone/>
              <a:defRPr>
                <a:solidFill>
                  <a:schemeClr val="tx1">
                    <a:tint val="75000"/>
                  </a:schemeClr>
                </a:solidFill>
              </a:defRPr>
            </a:lvl5pPr>
            <a:lvl6pPr marL="2391842" indent="0" algn="ctr">
              <a:buNone/>
              <a:defRPr>
                <a:solidFill>
                  <a:schemeClr val="tx1">
                    <a:tint val="75000"/>
                  </a:schemeClr>
                </a:solidFill>
              </a:defRPr>
            </a:lvl6pPr>
            <a:lvl7pPr marL="2870210" indent="0" algn="ctr">
              <a:buNone/>
              <a:defRPr>
                <a:solidFill>
                  <a:schemeClr val="tx1">
                    <a:tint val="75000"/>
                  </a:schemeClr>
                </a:solidFill>
              </a:defRPr>
            </a:lvl7pPr>
            <a:lvl8pPr marL="3348579" indent="0" algn="ctr">
              <a:buNone/>
              <a:defRPr>
                <a:solidFill>
                  <a:schemeClr val="tx1">
                    <a:tint val="75000"/>
                  </a:schemeClr>
                </a:solidFill>
              </a:defRPr>
            </a:lvl8pPr>
            <a:lvl9pPr marL="3826947"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D206F01F-F2D1-614E-A4D3-FB58CF237DCB}" type="datetimeFigureOut">
              <a:rPr lang="en-US" smtClean="0"/>
              <a:t>02/07/14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172339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D206F01F-F2D1-614E-A4D3-FB58CF237DCB}" type="datetimeFigureOut">
              <a:rPr lang="en-US" smtClean="0"/>
              <a:t>02/07/14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1675612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4832" y="288561"/>
            <a:ext cx="2145983" cy="614816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76885" y="288561"/>
            <a:ext cx="6278986" cy="614816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D206F01F-F2D1-614E-A4D3-FB58CF237DCB}" type="datetimeFigureOut">
              <a:rPr lang="en-US" smtClean="0"/>
              <a:t>02/07/14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1300053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D206F01F-F2D1-614E-A4D3-FB58CF237DCB}" type="datetimeFigureOut">
              <a:rPr lang="en-US" smtClean="0"/>
              <a:t>02/07/14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295017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3413" y="4630306"/>
            <a:ext cx="8107045" cy="1431125"/>
          </a:xfrm>
        </p:spPr>
        <p:txBody>
          <a:bodyPr anchor="t"/>
          <a:lstStyle>
            <a:lvl1pPr algn="l">
              <a:defRPr sz="42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53413" y="3054068"/>
            <a:ext cx="8107045" cy="1576238"/>
          </a:xfrm>
        </p:spPr>
        <p:txBody>
          <a:bodyPr anchor="b"/>
          <a:lstStyle>
            <a:lvl1pPr marL="0" indent="0">
              <a:buNone/>
              <a:defRPr sz="2100">
                <a:solidFill>
                  <a:schemeClr val="tx1">
                    <a:tint val="75000"/>
                  </a:schemeClr>
                </a:solidFill>
              </a:defRPr>
            </a:lvl1pPr>
            <a:lvl2pPr marL="478368" indent="0">
              <a:buNone/>
              <a:defRPr sz="1900">
                <a:solidFill>
                  <a:schemeClr val="tx1">
                    <a:tint val="75000"/>
                  </a:schemeClr>
                </a:solidFill>
              </a:defRPr>
            </a:lvl2pPr>
            <a:lvl3pPr marL="956737" indent="0">
              <a:buNone/>
              <a:defRPr sz="1700">
                <a:solidFill>
                  <a:schemeClr val="tx1">
                    <a:tint val="75000"/>
                  </a:schemeClr>
                </a:solidFill>
              </a:defRPr>
            </a:lvl3pPr>
            <a:lvl4pPr marL="1435105" indent="0">
              <a:buNone/>
              <a:defRPr sz="1500">
                <a:solidFill>
                  <a:schemeClr val="tx1">
                    <a:tint val="75000"/>
                  </a:schemeClr>
                </a:solidFill>
              </a:defRPr>
            </a:lvl4pPr>
            <a:lvl5pPr marL="1913473" indent="0">
              <a:buNone/>
              <a:defRPr sz="1500">
                <a:solidFill>
                  <a:schemeClr val="tx1">
                    <a:tint val="75000"/>
                  </a:schemeClr>
                </a:solidFill>
              </a:defRPr>
            </a:lvl5pPr>
            <a:lvl6pPr marL="2391842" indent="0">
              <a:buNone/>
              <a:defRPr sz="1500">
                <a:solidFill>
                  <a:schemeClr val="tx1">
                    <a:tint val="75000"/>
                  </a:schemeClr>
                </a:solidFill>
              </a:defRPr>
            </a:lvl6pPr>
            <a:lvl7pPr marL="2870210" indent="0">
              <a:buNone/>
              <a:defRPr sz="1500">
                <a:solidFill>
                  <a:schemeClr val="tx1">
                    <a:tint val="75000"/>
                  </a:schemeClr>
                </a:solidFill>
              </a:defRPr>
            </a:lvl7pPr>
            <a:lvl8pPr marL="3348579" indent="0">
              <a:buNone/>
              <a:defRPr sz="1500">
                <a:solidFill>
                  <a:schemeClr val="tx1">
                    <a:tint val="75000"/>
                  </a:schemeClr>
                </a:solidFill>
              </a:defRPr>
            </a:lvl8pPr>
            <a:lvl9pPr marL="3826947" indent="0">
              <a:buNone/>
              <a:defRPr sz="15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D206F01F-F2D1-614E-A4D3-FB58CF237DCB}" type="datetimeFigureOut">
              <a:rPr lang="en-US" smtClean="0"/>
              <a:t>02/07/14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87571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76885" y="1681322"/>
            <a:ext cx="4212484" cy="475540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848331" y="1681322"/>
            <a:ext cx="4212484" cy="475540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D206F01F-F2D1-614E-A4D3-FB58CF237DCB}" type="datetimeFigureOut">
              <a:rPr lang="en-US" smtClean="0"/>
              <a:t>02/07/14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207167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76885" y="1612935"/>
            <a:ext cx="4214141" cy="672194"/>
          </a:xfrm>
        </p:spPr>
        <p:txBody>
          <a:bodyPr anchor="b"/>
          <a:lstStyle>
            <a:lvl1pPr marL="0" indent="0">
              <a:buNone/>
              <a:defRPr sz="2500" b="1"/>
            </a:lvl1pPr>
            <a:lvl2pPr marL="478368" indent="0">
              <a:buNone/>
              <a:defRPr sz="2100" b="1"/>
            </a:lvl2pPr>
            <a:lvl3pPr marL="956737" indent="0">
              <a:buNone/>
              <a:defRPr sz="1900" b="1"/>
            </a:lvl3pPr>
            <a:lvl4pPr marL="1435105" indent="0">
              <a:buNone/>
              <a:defRPr sz="1700" b="1"/>
            </a:lvl4pPr>
            <a:lvl5pPr marL="1913473" indent="0">
              <a:buNone/>
              <a:defRPr sz="1700" b="1"/>
            </a:lvl5pPr>
            <a:lvl6pPr marL="2391842" indent="0">
              <a:buNone/>
              <a:defRPr sz="1700" b="1"/>
            </a:lvl6pPr>
            <a:lvl7pPr marL="2870210" indent="0">
              <a:buNone/>
              <a:defRPr sz="1700" b="1"/>
            </a:lvl7pPr>
            <a:lvl8pPr marL="3348579" indent="0">
              <a:buNone/>
              <a:defRPr sz="1700" b="1"/>
            </a:lvl8pPr>
            <a:lvl9pPr marL="3826947" indent="0">
              <a:buNone/>
              <a:defRPr sz="1700" b="1"/>
            </a:lvl9pPr>
          </a:lstStyle>
          <a:p>
            <a:pPr lvl="0"/>
            <a:r>
              <a:rPr lang="es-ES_tradnl" smtClean="0"/>
              <a:t>Click to edit Master text styles</a:t>
            </a:r>
          </a:p>
        </p:txBody>
      </p:sp>
      <p:sp>
        <p:nvSpPr>
          <p:cNvPr id="4" name="Content Placeholder 3"/>
          <p:cNvSpPr>
            <a:spLocks noGrp="1"/>
          </p:cNvSpPr>
          <p:nvPr>
            <p:ph sz="half" idx="2"/>
          </p:nvPr>
        </p:nvSpPr>
        <p:spPr>
          <a:xfrm>
            <a:off x="476885" y="2285129"/>
            <a:ext cx="4214141" cy="415159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845020" y="1612935"/>
            <a:ext cx="4215796" cy="672194"/>
          </a:xfrm>
        </p:spPr>
        <p:txBody>
          <a:bodyPr anchor="b"/>
          <a:lstStyle>
            <a:lvl1pPr marL="0" indent="0">
              <a:buNone/>
              <a:defRPr sz="2500" b="1"/>
            </a:lvl1pPr>
            <a:lvl2pPr marL="478368" indent="0">
              <a:buNone/>
              <a:defRPr sz="2100" b="1"/>
            </a:lvl2pPr>
            <a:lvl3pPr marL="956737" indent="0">
              <a:buNone/>
              <a:defRPr sz="1900" b="1"/>
            </a:lvl3pPr>
            <a:lvl4pPr marL="1435105" indent="0">
              <a:buNone/>
              <a:defRPr sz="1700" b="1"/>
            </a:lvl4pPr>
            <a:lvl5pPr marL="1913473" indent="0">
              <a:buNone/>
              <a:defRPr sz="1700" b="1"/>
            </a:lvl5pPr>
            <a:lvl6pPr marL="2391842" indent="0">
              <a:buNone/>
              <a:defRPr sz="1700" b="1"/>
            </a:lvl6pPr>
            <a:lvl7pPr marL="2870210" indent="0">
              <a:buNone/>
              <a:defRPr sz="1700" b="1"/>
            </a:lvl7pPr>
            <a:lvl8pPr marL="3348579" indent="0">
              <a:buNone/>
              <a:defRPr sz="1700" b="1"/>
            </a:lvl8pPr>
            <a:lvl9pPr marL="3826947" indent="0">
              <a:buNone/>
              <a:defRPr sz="1700" b="1"/>
            </a:lvl9pPr>
          </a:lstStyle>
          <a:p>
            <a:pPr lvl="0"/>
            <a:r>
              <a:rPr lang="es-ES_tradnl" smtClean="0"/>
              <a:t>Click to edit Master text styles</a:t>
            </a:r>
          </a:p>
        </p:txBody>
      </p:sp>
      <p:sp>
        <p:nvSpPr>
          <p:cNvPr id="6" name="Content Placeholder 5"/>
          <p:cNvSpPr>
            <a:spLocks noGrp="1"/>
          </p:cNvSpPr>
          <p:nvPr>
            <p:ph sz="quarter" idx="4"/>
          </p:nvPr>
        </p:nvSpPr>
        <p:spPr>
          <a:xfrm>
            <a:off x="4845020" y="2285129"/>
            <a:ext cx="4215796" cy="415159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D206F01F-F2D1-614E-A4D3-FB58CF237DCB}" type="datetimeFigureOut">
              <a:rPr lang="en-US" smtClean="0"/>
              <a:t>02/07/14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2062363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D206F01F-F2D1-614E-A4D3-FB58CF237DCB}" type="datetimeFigureOut">
              <a:rPr lang="en-US" smtClean="0"/>
              <a:t>02/07/14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382643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6F01F-F2D1-614E-A4D3-FB58CF237DCB}" type="datetimeFigureOut">
              <a:rPr lang="en-US" smtClean="0"/>
              <a:t>02/07/14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2089617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885" y="286892"/>
            <a:ext cx="3137838" cy="1220960"/>
          </a:xfrm>
        </p:spPr>
        <p:txBody>
          <a:bodyPr anchor="b"/>
          <a:lstStyle>
            <a:lvl1pPr algn="l">
              <a:defRPr sz="2100" b="1"/>
            </a:lvl1pPr>
          </a:lstStyle>
          <a:p>
            <a:r>
              <a:rPr lang="es-ES_tradnl" smtClean="0"/>
              <a:t>Click to edit Master title style</a:t>
            </a:r>
            <a:endParaRPr lang="en-US"/>
          </a:p>
        </p:txBody>
      </p:sp>
      <p:sp>
        <p:nvSpPr>
          <p:cNvPr id="3" name="Content Placeholder 2"/>
          <p:cNvSpPr>
            <a:spLocks noGrp="1"/>
          </p:cNvSpPr>
          <p:nvPr>
            <p:ph idx="1"/>
          </p:nvPr>
        </p:nvSpPr>
        <p:spPr>
          <a:xfrm>
            <a:off x="3728976" y="286893"/>
            <a:ext cx="5331839" cy="6149834"/>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76885" y="1507852"/>
            <a:ext cx="3137838" cy="4928874"/>
          </a:xfrm>
        </p:spPr>
        <p:txBody>
          <a:bodyPr/>
          <a:lstStyle>
            <a:lvl1pPr marL="0" indent="0">
              <a:buNone/>
              <a:defRPr sz="1500"/>
            </a:lvl1pPr>
            <a:lvl2pPr marL="478368" indent="0">
              <a:buNone/>
              <a:defRPr sz="1300"/>
            </a:lvl2pPr>
            <a:lvl3pPr marL="956737" indent="0">
              <a:buNone/>
              <a:defRPr sz="1000"/>
            </a:lvl3pPr>
            <a:lvl4pPr marL="1435105" indent="0">
              <a:buNone/>
              <a:defRPr sz="900"/>
            </a:lvl4pPr>
            <a:lvl5pPr marL="1913473" indent="0">
              <a:buNone/>
              <a:defRPr sz="900"/>
            </a:lvl5pPr>
            <a:lvl6pPr marL="2391842" indent="0">
              <a:buNone/>
              <a:defRPr sz="900"/>
            </a:lvl6pPr>
            <a:lvl7pPr marL="2870210" indent="0">
              <a:buNone/>
              <a:defRPr sz="900"/>
            </a:lvl7pPr>
            <a:lvl8pPr marL="3348579" indent="0">
              <a:buNone/>
              <a:defRPr sz="900"/>
            </a:lvl8pPr>
            <a:lvl9pPr marL="3826947"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D206F01F-F2D1-614E-A4D3-FB58CF237DCB}" type="datetimeFigureOut">
              <a:rPr lang="en-US" smtClean="0"/>
              <a:t>02/07/14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3994591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69456" y="5043964"/>
            <a:ext cx="5722620" cy="595469"/>
          </a:xfrm>
        </p:spPr>
        <p:txBody>
          <a:bodyPr anchor="b"/>
          <a:lstStyle>
            <a:lvl1pPr algn="l">
              <a:defRPr sz="2100" b="1"/>
            </a:lvl1pPr>
          </a:lstStyle>
          <a:p>
            <a:r>
              <a:rPr lang="es-ES_tradnl" smtClean="0"/>
              <a:t>Click to edit Master title style</a:t>
            </a:r>
            <a:endParaRPr lang="en-US"/>
          </a:p>
        </p:txBody>
      </p:sp>
      <p:sp>
        <p:nvSpPr>
          <p:cNvPr id="3" name="Picture Placeholder 2"/>
          <p:cNvSpPr>
            <a:spLocks noGrp="1"/>
          </p:cNvSpPr>
          <p:nvPr>
            <p:ph type="pic" idx="1"/>
          </p:nvPr>
        </p:nvSpPr>
        <p:spPr>
          <a:xfrm>
            <a:off x="1869456" y="643839"/>
            <a:ext cx="5722620" cy="4323398"/>
          </a:xfrm>
        </p:spPr>
        <p:txBody>
          <a:bodyPr/>
          <a:lstStyle>
            <a:lvl1pPr marL="0" indent="0">
              <a:buNone/>
              <a:defRPr sz="3300"/>
            </a:lvl1pPr>
            <a:lvl2pPr marL="478368" indent="0">
              <a:buNone/>
              <a:defRPr sz="2900"/>
            </a:lvl2pPr>
            <a:lvl3pPr marL="956737" indent="0">
              <a:buNone/>
              <a:defRPr sz="2500"/>
            </a:lvl3pPr>
            <a:lvl4pPr marL="1435105" indent="0">
              <a:buNone/>
              <a:defRPr sz="2100"/>
            </a:lvl4pPr>
            <a:lvl5pPr marL="1913473" indent="0">
              <a:buNone/>
              <a:defRPr sz="2100"/>
            </a:lvl5pPr>
            <a:lvl6pPr marL="2391842" indent="0">
              <a:buNone/>
              <a:defRPr sz="2100"/>
            </a:lvl6pPr>
            <a:lvl7pPr marL="2870210" indent="0">
              <a:buNone/>
              <a:defRPr sz="2100"/>
            </a:lvl7pPr>
            <a:lvl8pPr marL="3348579" indent="0">
              <a:buNone/>
              <a:defRPr sz="2100"/>
            </a:lvl8pPr>
            <a:lvl9pPr marL="3826947" indent="0">
              <a:buNone/>
              <a:defRPr sz="2100"/>
            </a:lvl9pPr>
          </a:lstStyle>
          <a:p>
            <a:endParaRPr lang="en-US"/>
          </a:p>
        </p:txBody>
      </p:sp>
      <p:sp>
        <p:nvSpPr>
          <p:cNvPr id="4" name="Text Placeholder 3"/>
          <p:cNvSpPr>
            <a:spLocks noGrp="1"/>
          </p:cNvSpPr>
          <p:nvPr>
            <p:ph type="body" sz="half" idx="2"/>
          </p:nvPr>
        </p:nvSpPr>
        <p:spPr>
          <a:xfrm>
            <a:off x="1869456" y="5639433"/>
            <a:ext cx="5722620" cy="845664"/>
          </a:xfrm>
        </p:spPr>
        <p:txBody>
          <a:bodyPr/>
          <a:lstStyle>
            <a:lvl1pPr marL="0" indent="0">
              <a:buNone/>
              <a:defRPr sz="1500"/>
            </a:lvl1pPr>
            <a:lvl2pPr marL="478368" indent="0">
              <a:buNone/>
              <a:defRPr sz="1300"/>
            </a:lvl2pPr>
            <a:lvl3pPr marL="956737" indent="0">
              <a:buNone/>
              <a:defRPr sz="1000"/>
            </a:lvl3pPr>
            <a:lvl4pPr marL="1435105" indent="0">
              <a:buNone/>
              <a:defRPr sz="900"/>
            </a:lvl4pPr>
            <a:lvl5pPr marL="1913473" indent="0">
              <a:buNone/>
              <a:defRPr sz="900"/>
            </a:lvl5pPr>
            <a:lvl6pPr marL="2391842" indent="0">
              <a:buNone/>
              <a:defRPr sz="900"/>
            </a:lvl6pPr>
            <a:lvl7pPr marL="2870210" indent="0">
              <a:buNone/>
              <a:defRPr sz="900"/>
            </a:lvl7pPr>
            <a:lvl8pPr marL="3348579" indent="0">
              <a:buNone/>
              <a:defRPr sz="900"/>
            </a:lvl8pPr>
            <a:lvl9pPr marL="3826947"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D206F01F-F2D1-614E-A4D3-FB58CF237DCB}" type="datetimeFigureOut">
              <a:rPr lang="en-US" smtClean="0"/>
              <a:t>02/07/14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4412477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45"/>
            <a:ext cx="9536258" cy="7204573"/>
          </a:xfrm>
          <a:prstGeom prst="rect">
            <a:avLst/>
          </a:prstGeom>
        </p:spPr>
      </p:pic>
      <p:sp>
        <p:nvSpPr>
          <p:cNvPr id="2" name="Title Placeholder 1"/>
          <p:cNvSpPr>
            <a:spLocks noGrp="1"/>
          </p:cNvSpPr>
          <p:nvPr>
            <p:ph type="title"/>
          </p:nvPr>
        </p:nvSpPr>
        <p:spPr>
          <a:xfrm>
            <a:off x="476885" y="288561"/>
            <a:ext cx="8583930" cy="1200944"/>
          </a:xfrm>
          <a:prstGeom prst="rect">
            <a:avLst/>
          </a:prstGeom>
        </p:spPr>
        <p:txBody>
          <a:bodyPr vert="horz" lIns="95674" tIns="47837" rIns="95674" bIns="47837"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76885" y="1681322"/>
            <a:ext cx="8583930" cy="4755405"/>
          </a:xfrm>
          <a:prstGeom prst="rect">
            <a:avLst/>
          </a:prstGeom>
        </p:spPr>
        <p:txBody>
          <a:bodyPr vert="horz" lIns="95674" tIns="47837" rIns="95674" bIns="47837"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76885" y="6678583"/>
            <a:ext cx="2225463" cy="383635"/>
          </a:xfrm>
          <a:prstGeom prst="rect">
            <a:avLst/>
          </a:prstGeom>
        </p:spPr>
        <p:txBody>
          <a:bodyPr vert="horz" lIns="95674" tIns="47837" rIns="95674" bIns="47837" rtlCol="0" anchor="ctr"/>
          <a:lstStyle>
            <a:lvl1pPr algn="l">
              <a:defRPr sz="1300">
                <a:solidFill>
                  <a:schemeClr val="tx1">
                    <a:tint val="75000"/>
                  </a:schemeClr>
                </a:solidFill>
                <a:latin typeface="Arial"/>
                <a:cs typeface="Arial"/>
              </a:defRPr>
            </a:lvl1pPr>
          </a:lstStyle>
          <a:p>
            <a:fld id="{D206F01F-F2D1-614E-A4D3-FB58CF237DCB}" type="datetimeFigureOut">
              <a:rPr lang="en-US" smtClean="0"/>
              <a:pPr/>
              <a:t>02/07/14</a:t>
            </a:fld>
            <a:endParaRPr lang="en-US"/>
          </a:p>
        </p:txBody>
      </p:sp>
      <p:sp>
        <p:nvSpPr>
          <p:cNvPr id="5" name="Footer Placeholder 4"/>
          <p:cNvSpPr>
            <a:spLocks noGrp="1"/>
          </p:cNvSpPr>
          <p:nvPr>
            <p:ph type="ftr" sz="quarter" idx="3"/>
          </p:nvPr>
        </p:nvSpPr>
        <p:spPr>
          <a:xfrm>
            <a:off x="3258714" y="6678583"/>
            <a:ext cx="3020272" cy="383635"/>
          </a:xfrm>
          <a:prstGeom prst="rect">
            <a:avLst/>
          </a:prstGeom>
        </p:spPr>
        <p:txBody>
          <a:bodyPr vert="horz" lIns="95674" tIns="47837" rIns="95674" bIns="47837" rtlCol="0" anchor="ctr"/>
          <a:lstStyle>
            <a:lvl1pPr algn="ctr">
              <a:defRPr sz="13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835352" y="6678583"/>
            <a:ext cx="2225463" cy="383635"/>
          </a:xfrm>
          <a:prstGeom prst="rect">
            <a:avLst/>
          </a:prstGeom>
        </p:spPr>
        <p:txBody>
          <a:bodyPr vert="horz" lIns="95674" tIns="47837" rIns="95674" bIns="47837" rtlCol="0" anchor="ctr"/>
          <a:lstStyle>
            <a:lvl1pPr algn="r">
              <a:defRPr sz="1300">
                <a:solidFill>
                  <a:schemeClr val="tx1">
                    <a:tint val="75000"/>
                  </a:schemeClr>
                </a:solidFill>
                <a:latin typeface="Arial"/>
                <a:cs typeface="Arial"/>
              </a:defRPr>
            </a:lvl1pPr>
          </a:lstStyle>
          <a:p>
            <a:fld id="{C65E17D6-94DF-F542-8C90-85399E536F70}" type="slidenum">
              <a:rPr lang="en-US" smtClean="0"/>
              <a:pPr/>
              <a:t>‹#›</a:t>
            </a:fld>
            <a:endParaRPr lang="en-US"/>
          </a:p>
        </p:txBody>
      </p:sp>
    </p:spTree>
    <p:extLst>
      <p:ext uri="{BB962C8B-B14F-4D97-AF65-F5344CB8AC3E}">
        <p14:creationId xmlns:p14="http://schemas.microsoft.com/office/powerpoint/2010/main" val="2991512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8368" rtl="0" eaLnBrk="1" latinLnBrk="0" hangingPunct="1">
        <a:spcBef>
          <a:spcPct val="0"/>
        </a:spcBef>
        <a:buNone/>
        <a:defRPr sz="4600" kern="1200">
          <a:solidFill>
            <a:schemeClr val="tx1"/>
          </a:solidFill>
          <a:latin typeface="Arial"/>
          <a:ea typeface="+mj-ea"/>
          <a:cs typeface="Arial"/>
        </a:defRPr>
      </a:lvl1pPr>
    </p:titleStyle>
    <p:bodyStyle>
      <a:lvl1pPr marL="358776" indent="-358776" algn="l" defTabSz="478368" rtl="0" eaLnBrk="1" latinLnBrk="0" hangingPunct="1">
        <a:spcBef>
          <a:spcPct val="20000"/>
        </a:spcBef>
        <a:buFont typeface="Arial"/>
        <a:buChar char="•"/>
        <a:defRPr sz="3300" kern="1200">
          <a:solidFill>
            <a:schemeClr val="tx1"/>
          </a:solidFill>
          <a:latin typeface="Arial"/>
          <a:ea typeface="+mn-ea"/>
          <a:cs typeface="Arial"/>
        </a:defRPr>
      </a:lvl1pPr>
      <a:lvl2pPr marL="777349" indent="-298980" algn="l" defTabSz="478368" rtl="0" eaLnBrk="1" latinLnBrk="0" hangingPunct="1">
        <a:spcBef>
          <a:spcPct val="20000"/>
        </a:spcBef>
        <a:buFont typeface="Arial"/>
        <a:buChar char="–"/>
        <a:defRPr sz="2900" kern="1200">
          <a:solidFill>
            <a:schemeClr val="tx1"/>
          </a:solidFill>
          <a:latin typeface="Arial"/>
          <a:ea typeface="+mn-ea"/>
          <a:cs typeface="Arial"/>
        </a:defRPr>
      </a:lvl2pPr>
      <a:lvl3pPr marL="1195921" indent="-239184" algn="l" defTabSz="478368" rtl="0" eaLnBrk="1" latinLnBrk="0" hangingPunct="1">
        <a:spcBef>
          <a:spcPct val="20000"/>
        </a:spcBef>
        <a:buFont typeface="Arial"/>
        <a:buChar char="•"/>
        <a:defRPr sz="2500" kern="1200">
          <a:solidFill>
            <a:schemeClr val="tx1"/>
          </a:solidFill>
          <a:latin typeface="Arial"/>
          <a:ea typeface="+mn-ea"/>
          <a:cs typeface="Arial"/>
        </a:defRPr>
      </a:lvl3pPr>
      <a:lvl4pPr marL="1674289" indent="-239184" algn="l" defTabSz="478368" rtl="0" eaLnBrk="1" latinLnBrk="0" hangingPunct="1">
        <a:spcBef>
          <a:spcPct val="20000"/>
        </a:spcBef>
        <a:buFont typeface="Arial"/>
        <a:buChar char="–"/>
        <a:defRPr sz="2100" kern="1200">
          <a:solidFill>
            <a:schemeClr val="tx1"/>
          </a:solidFill>
          <a:latin typeface="Arial"/>
          <a:ea typeface="+mn-ea"/>
          <a:cs typeface="Arial"/>
        </a:defRPr>
      </a:lvl4pPr>
      <a:lvl5pPr marL="2152658" indent="-239184" algn="l" defTabSz="478368" rtl="0" eaLnBrk="1" latinLnBrk="0" hangingPunct="1">
        <a:spcBef>
          <a:spcPct val="20000"/>
        </a:spcBef>
        <a:buFont typeface="Arial"/>
        <a:buChar char="»"/>
        <a:defRPr sz="2100" kern="1200">
          <a:solidFill>
            <a:schemeClr val="tx1"/>
          </a:solidFill>
          <a:latin typeface="Arial"/>
          <a:ea typeface="+mn-ea"/>
          <a:cs typeface="Arial"/>
        </a:defRPr>
      </a:lvl5pPr>
      <a:lvl6pPr marL="2631026" indent="-239184" algn="l" defTabSz="478368" rtl="0" eaLnBrk="1" latinLnBrk="0" hangingPunct="1">
        <a:spcBef>
          <a:spcPct val="20000"/>
        </a:spcBef>
        <a:buFont typeface="Arial"/>
        <a:buChar char="•"/>
        <a:defRPr sz="2100" kern="1200">
          <a:solidFill>
            <a:schemeClr val="tx1"/>
          </a:solidFill>
          <a:latin typeface="+mn-lt"/>
          <a:ea typeface="+mn-ea"/>
          <a:cs typeface="+mn-cs"/>
        </a:defRPr>
      </a:lvl6pPr>
      <a:lvl7pPr marL="3109394" indent="-239184" algn="l" defTabSz="478368" rtl="0" eaLnBrk="1" latinLnBrk="0" hangingPunct="1">
        <a:spcBef>
          <a:spcPct val="20000"/>
        </a:spcBef>
        <a:buFont typeface="Arial"/>
        <a:buChar char="•"/>
        <a:defRPr sz="2100" kern="1200">
          <a:solidFill>
            <a:schemeClr val="tx1"/>
          </a:solidFill>
          <a:latin typeface="+mn-lt"/>
          <a:ea typeface="+mn-ea"/>
          <a:cs typeface="+mn-cs"/>
        </a:defRPr>
      </a:lvl7pPr>
      <a:lvl8pPr marL="3587763" indent="-239184" algn="l" defTabSz="478368" rtl="0" eaLnBrk="1" latinLnBrk="0" hangingPunct="1">
        <a:spcBef>
          <a:spcPct val="20000"/>
        </a:spcBef>
        <a:buFont typeface="Arial"/>
        <a:buChar char="•"/>
        <a:defRPr sz="2100" kern="1200">
          <a:solidFill>
            <a:schemeClr val="tx1"/>
          </a:solidFill>
          <a:latin typeface="+mn-lt"/>
          <a:ea typeface="+mn-ea"/>
          <a:cs typeface="+mn-cs"/>
        </a:defRPr>
      </a:lvl8pPr>
      <a:lvl9pPr marL="4066131" indent="-239184" algn="l" defTabSz="478368"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78368" rtl="0" eaLnBrk="1" latinLnBrk="0" hangingPunct="1">
        <a:defRPr sz="1900" kern="1200">
          <a:solidFill>
            <a:schemeClr val="tx1"/>
          </a:solidFill>
          <a:latin typeface="+mn-lt"/>
          <a:ea typeface="+mn-ea"/>
          <a:cs typeface="+mn-cs"/>
        </a:defRPr>
      </a:lvl1pPr>
      <a:lvl2pPr marL="478368" algn="l" defTabSz="478368" rtl="0" eaLnBrk="1" latinLnBrk="0" hangingPunct="1">
        <a:defRPr sz="1900" kern="1200">
          <a:solidFill>
            <a:schemeClr val="tx1"/>
          </a:solidFill>
          <a:latin typeface="+mn-lt"/>
          <a:ea typeface="+mn-ea"/>
          <a:cs typeface="+mn-cs"/>
        </a:defRPr>
      </a:lvl2pPr>
      <a:lvl3pPr marL="956737" algn="l" defTabSz="478368" rtl="0" eaLnBrk="1" latinLnBrk="0" hangingPunct="1">
        <a:defRPr sz="1900" kern="1200">
          <a:solidFill>
            <a:schemeClr val="tx1"/>
          </a:solidFill>
          <a:latin typeface="+mn-lt"/>
          <a:ea typeface="+mn-ea"/>
          <a:cs typeface="+mn-cs"/>
        </a:defRPr>
      </a:lvl3pPr>
      <a:lvl4pPr marL="1435105" algn="l" defTabSz="478368" rtl="0" eaLnBrk="1" latinLnBrk="0" hangingPunct="1">
        <a:defRPr sz="1900" kern="1200">
          <a:solidFill>
            <a:schemeClr val="tx1"/>
          </a:solidFill>
          <a:latin typeface="+mn-lt"/>
          <a:ea typeface="+mn-ea"/>
          <a:cs typeface="+mn-cs"/>
        </a:defRPr>
      </a:lvl4pPr>
      <a:lvl5pPr marL="1913473" algn="l" defTabSz="478368" rtl="0" eaLnBrk="1" latinLnBrk="0" hangingPunct="1">
        <a:defRPr sz="1900" kern="1200">
          <a:solidFill>
            <a:schemeClr val="tx1"/>
          </a:solidFill>
          <a:latin typeface="+mn-lt"/>
          <a:ea typeface="+mn-ea"/>
          <a:cs typeface="+mn-cs"/>
        </a:defRPr>
      </a:lvl5pPr>
      <a:lvl6pPr marL="2391842" algn="l" defTabSz="478368" rtl="0" eaLnBrk="1" latinLnBrk="0" hangingPunct="1">
        <a:defRPr sz="1900" kern="1200">
          <a:solidFill>
            <a:schemeClr val="tx1"/>
          </a:solidFill>
          <a:latin typeface="+mn-lt"/>
          <a:ea typeface="+mn-ea"/>
          <a:cs typeface="+mn-cs"/>
        </a:defRPr>
      </a:lvl6pPr>
      <a:lvl7pPr marL="2870210" algn="l" defTabSz="478368" rtl="0" eaLnBrk="1" latinLnBrk="0" hangingPunct="1">
        <a:defRPr sz="1900" kern="1200">
          <a:solidFill>
            <a:schemeClr val="tx1"/>
          </a:solidFill>
          <a:latin typeface="+mn-lt"/>
          <a:ea typeface="+mn-ea"/>
          <a:cs typeface="+mn-cs"/>
        </a:defRPr>
      </a:lvl7pPr>
      <a:lvl8pPr marL="3348579" algn="l" defTabSz="478368" rtl="0" eaLnBrk="1" latinLnBrk="0" hangingPunct="1">
        <a:defRPr sz="1900" kern="1200">
          <a:solidFill>
            <a:schemeClr val="tx1"/>
          </a:solidFill>
          <a:latin typeface="+mn-lt"/>
          <a:ea typeface="+mn-ea"/>
          <a:cs typeface="+mn-cs"/>
        </a:defRPr>
      </a:lvl8pPr>
      <a:lvl9pPr marL="3826947" algn="l" defTabSz="47836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7"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ortada_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37700" cy="7205663"/>
          </a:xfrm>
          <a:prstGeom prst="rect">
            <a:avLst/>
          </a:prstGeom>
        </p:spPr>
      </p:pic>
    </p:spTree>
    <p:extLst>
      <p:ext uri="{BB962C8B-B14F-4D97-AF65-F5344CB8AC3E}">
        <p14:creationId xmlns:p14="http://schemas.microsoft.com/office/powerpoint/2010/main" val="27076137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048422" y="854005"/>
            <a:ext cx="5923604" cy="1308229"/>
          </a:xfrm>
        </p:spPr>
        <p:txBody>
          <a:bodyPr>
            <a:normAutofit/>
          </a:bodyPr>
          <a:lstStyle/>
          <a:p>
            <a:pPr algn="l"/>
            <a:r>
              <a:rPr lang="es-MX" sz="1500" b="1" dirty="0">
                <a:solidFill>
                  <a:schemeClr val="tx1"/>
                </a:solidFill>
              </a:rPr>
              <a:t>Inclusión de prespuesto a partidas</a:t>
            </a:r>
          </a:p>
          <a:p>
            <a:pPr algn="l"/>
            <a:r>
              <a:rPr lang="es-MX" sz="1500" dirty="0">
                <a:solidFill>
                  <a:schemeClr val="tx1"/>
                </a:solidFill>
              </a:rPr>
              <a:t>Se </a:t>
            </a:r>
            <a:r>
              <a:rPr lang="es-MX" sz="1500" dirty="0">
                <a:solidFill>
                  <a:schemeClr val="tx1"/>
                </a:solidFill>
              </a:rPr>
              <a:t>incluye en algunas partidas cuyo monto era insuficiente para la operación, presupuesto proveniente de remanentes.</a:t>
            </a:r>
          </a:p>
          <a:p>
            <a:pPr algn="l"/>
            <a:endParaRPr lang="es-ES" sz="1500" dirty="0">
              <a:solidFill>
                <a:schemeClr val="tx1"/>
              </a:solidFill>
            </a:endParaRPr>
          </a:p>
          <a:p>
            <a:pPr algn="l"/>
            <a:endParaRPr lang="es-ES" sz="1500" dirty="0">
              <a:solidFill>
                <a:schemeClr val="tx1"/>
              </a:solidFill>
            </a:endParaRPr>
          </a:p>
          <a:p>
            <a:pPr algn="l"/>
            <a:endParaRPr lang="es-MX" sz="1500" dirty="0">
              <a:solidFill>
                <a:schemeClr val="tx1"/>
              </a:solidFill>
            </a:endParaRPr>
          </a:p>
        </p:txBody>
      </p:sp>
      <p:pic>
        <p:nvPicPr>
          <p:cNvPr id="17" name="Imagen 16" descr="Screen Shot 2014-06-26 at 14.39.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720" y="824515"/>
            <a:ext cx="974853" cy="996088"/>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110654886"/>
              </p:ext>
            </p:extLst>
          </p:nvPr>
        </p:nvGraphicFramePr>
        <p:xfrm>
          <a:off x="1057331" y="2643405"/>
          <a:ext cx="7647498" cy="2504495"/>
        </p:xfrm>
        <a:graphic>
          <a:graphicData uri="http://schemas.openxmlformats.org/drawingml/2006/table">
            <a:tbl>
              <a:tblPr>
                <a:tableStyleId>{5C22544A-7EE6-4342-B048-85BDC9FD1C3A}</a:tableStyleId>
              </a:tblPr>
              <a:tblGrid>
                <a:gridCol w="1553329"/>
                <a:gridCol w="1941661"/>
                <a:gridCol w="1994616"/>
                <a:gridCol w="2157892"/>
              </a:tblGrid>
              <a:tr h="432248">
                <a:tc>
                  <a:txBody>
                    <a:bodyPr/>
                    <a:lstStyle/>
                    <a:p>
                      <a:pPr algn="ctr" fontAlgn="ctr"/>
                      <a:r>
                        <a:rPr lang="es-MX" sz="1700" u="none" strike="noStrike" dirty="0">
                          <a:effectLst/>
                          <a:latin typeface="Arial"/>
                          <a:cs typeface="Arial"/>
                        </a:rPr>
                        <a:t> </a:t>
                      </a:r>
                      <a:endParaRPr lang="es-MX" sz="1700" b="1" i="0" u="none" strike="noStrike" dirty="0">
                        <a:solidFill>
                          <a:srgbClr val="000000"/>
                        </a:solidFill>
                        <a:effectLst/>
                        <a:latin typeface="Arial"/>
                        <a:cs typeface="Arial"/>
                      </a:endParaRPr>
                    </a:p>
                  </a:txBody>
                  <a:tcPr marL="0" marR="0" marT="0" marB="0" anchor="ctr">
                    <a:solidFill>
                      <a:schemeClr val="bg1">
                        <a:lumMod val="65000"/>
                      </a:schemeClr>
                    </a:solidFill>
                  </a:tcPr>
                </a:tc>
                <a:tc>
                  <a:txBody>
                    <a:bodyPr/>
                    <a:lstStyle/>
                    <a:p>
                      <a:pPr algn="ctr" fontAlgn="ctr"/>
                      <a:r>
                        <a:rPr lang="es-MX" sz="2500" b="1" u="none" strike="noStrike" dirty="0">
                          <a:effectLst/>
                          <a:latin typeface="Arial"/>
                          <a:cs typeface="Arial"/>
                        </a:rPr>
                        <a:t>IITEJ</a:t>
                      </a:r>
                      <a:endParaRPr lang="es-MX" sz="2500" b="1" i="0" u="none" strike="noStrike" dirty="0">
                        <a:solidFill>
                          <a:srgbClr val="000000"/>
                        </a:solidFill>
                        <a:effectLst/>
                        <a:latin typeface="Arial"/>
                        <a:cs typeface="Arial"/>
                      </a:endParaRPr>
                    </a:p>
                  </a:txBody>
                  <a:tcPr marL="0" marR="0" marT="0" marB="0" anchor="ctr">
                    <a:solidFill>
                      <a:schemeClr val="bg1">
                        <a:lumMod val="65000"/>
                      </a:schemeClr>
                    </a:solidFill>
                  </a:tcPr>
                </a:tc>
                <a:tc>
                  <a:txBody>
                    <a:bodyPr/>
                    <a:lstStyle/>
                    <a:p>
                      <a:pPr algn="ctr" fontAlgn="ctr"/>
                      <a:r>
                        <a:rPr lang="es-MX" sz="2500" b="1" u="none" strike="noStrike" dirty="0">
                          <a:effectLst/>
                          <a:latin typeface="Arial"/>
                          <a:cs typeface="Arial"/>
                        </a:rPr>
                        <a:t>SEIJAL</a:t>
                      </a:r>
                      <a:endParaRPr lang="es-MX" sz="2500" b="1" i="0" u="none" strike="noStrike" dirty="0">
                        <a:solidFill>
                          <a:srgbClr val="000000"/>
                        </a:solidFill>
                        <a:effectLst/>
                        <a:latin typeface="Arial"/>
                        <a:cs typeface="Arial"/>
                      </a:endParaRPr>
                    </a:p>
                  </a:txBody>
                  <a:tcPr marL="0" marR="0" marT="0" marB="0" anchor="ctr">
                    <a:solidFill>
                      <a:schemeClr val="bg1">
                        <a:lumMod val="65000"/>
                      </a:schemeClr>
                    </a:solidFill>
                  </a:tcPr>
                </a:tc>
                <a:tc>
                  <a:txBody>
                    <a:bodyPr/>
                    <a:lstStyle/>
                    <a:p>
                      <a:pPr algn="ctr" fontAlgn="ctr"/>
                      <a:r>
                        <a:rPr lang="es-MX" sz="2500" b="1" u="none" strike="noStrike" dirty="0">
                          <a:effectLst/>
                          <a:latin typeface="Arial"/>
                          <a:cs typeface="Arial"/>
                        </a:rPr>
                        <a:t>IIEG</a:t>
                      </a:r>
                      <a:endParaRPr lang="es-MX" sz="2500" b="1" i="0" u="none" strike="noStrike" dirty="0">
                        <a:solidFill>
                          <a:srgbClr val="000000"/>
                        </a:solidFill>
                        <a:effectLst/>
                        <a:latin typeface="Arial"/>
                        <a:cs typeface="Arial"/>
                      </a:endParaRPr>
                    </a:p>
                  </a:txBody>
                  <a:tcPr marL="0" marR="0" marT="0" marB="0" anchor="ctr">
                    <a:solidFill>
                      <a:schemeClr val="bg1">
                        <a:lumMod val="65000"/>
                      </a:schemeClr>
                    </a:solidFill>
                  </a:tcPr>
                </a:tc>
              </a:tr>
              <a:tr h="463845">
                <a:tc>
                  <a:txBody>
                    <a:bodyPr/>
                    <a:lstStyle/>
                    <a:p>
                      <a:pPr algn="ctr" fontAlgn="b"/>
                      <a:r>
                        <a:rPr lang="es-MX" sz="1300" b="1" u="none" strike="noStrike" dirty="0">
                          <a:effectLst/>
                          <a:latin typeface="Arial"/>
                          <a:cs typeface="Arial"/>
                        </a:rPr>
                        <a:t>PARTIDAS</a:t>
                      </a:r>
                      <a:endParaRPr lang="es-MX" sz="1300" b="1" i="0" u="none" strike="noStrike" dirty="0">
                        <a:solidFill>
                          <a:srgbClr val="000000"/>
                        </a:solidFill>
                        <a:effectLst/>
                        <a:latin typeface="Arial"/>
                        <a:cs typeface="Arial"/>
                      </a:endParaRPr>
                    </a:p>
                  </a:txBody>
                  <a:tcPr marL="0" marR="0" marT="0" marB="0" anchor="ctr">
                    <a:solidFill>
                      <a:schemeClr val="bg1">
                        <a:lumMod val="85000"/>
                      </a:schemeClr>
                    </a:solidFill>
                  </a:tcPr>
                </a:tc>
                <a:tc>
                  <a:txBody>
                    <a:bodyPr/>
                    <a:lstStyle/>
                    <a:p>
                      <a:pPr algn="ctr" fontAlgn="b"/>
                      <a:r>
                        <a:rPr lang="es-MX" sz="1100" u="none" strike="noStrike" dirty="0">
                          <a:effectLst/>
                          <a:latin typeface="Arial"/>
                          <a:cs typeface="Arial"/>
                        </a:rPr>
                        <a:t>Aprobado por su </a:t>
                      </a:r>
                      <a:r>
                        <a:rPr lang="es-MX" sz="1100" u="none" strike="noStrike" dirty="0" smtClean="0">
                          <a:effectLst/>
                          <a:latin typeface="Arial"/>
                          <a:cs typeface="Arial"/>
                        </a:rPr>
                        <a:t/>
                      </a:r>
                      <a:br>
                        <a:rPr lang="es-MX" sz="1100" u="none" strike="noStrike" dirty="0" smtClean="0">
                          <a:effectLst/>
                          <a:latin typeface="Arial"/>
                          <a:cs typeface="Arial"/>
                        </a:rPr>
                      </a:br>
                      <a:r>
                        <a:rPr lang="es-MX" sz="1100" u="none" strike="noStrike" dirty="0" smtClean="0">
                          <a:effectLst/>
                          <a:latin typeface="Arial"/>
                          <a:cs typeface="Arial"/>
                        </a:rPr>
                        <a:t>Consejo </a:t>
                      </a:r>
                      <a:r>
                        <a:rPr lang="es-MX" sz="1100" u="none" strike="noStrike" dirty="0">
                          <a:effectLst/>
                          <a:latin typeface="Arial"/>
                          <a:cs typeface="Arial"/>
                        </a:rPr>
                        <a:t>Directivo</a:t>
                      </a:r>
                      <a:endParaRPr lang="es-MX" sz="1100" b="1" i="0" u="none" strike="noStrike" dirty="0">
                        <a:solidFill>
                          <a:srgbClr val="FF0000"/>
                        </a:solidFill>
                        <a:effectLst/>
                        <a:latin typeface="Arial"/>
                        <a:cs typeface="Arial"/>
                      </a:endParaRPr>
                    </a:p>
                  </a:txBody>
                  <a:tcPr marL="0" marR="0" marT="0" marB="0" anchor="ctr">
                    <a:solidFill>
                      <a:schemeClr val="bg1">
                        <a:lumMod val="85000"/>
                      </a:schemeClr>
                    </a:solidFill>
                  </a:tcPr>
                </a:tc>
                <a:tc>
                  <a:txBody>
                    <a:bodyPr/>
                    <a:lstStyle/>
                    <a:p>
                      <a:pPr algn="ctr" fontAlgn="b"/>
                      <a:r>
                        <a:rPr lang="es-MX" sz="1100" u="none" strike="noStrike" dirty="0">
                          <a:effectLst/>
                          <a:latin typeface="Arial"/>
                          <a:cs typeface="Arial"/>
                        </a:rPr>
                        <a:t>Aprobado por su </a:t>
                      </a:r>
                      <a:r>
                        <a:rPr lang="es-MX" sz="1100" u="none" strike="noStrike" dirty="0" smtClean="0">
                          <a:effectLst/>
                          <a:latin typeface="Arial"/>
                          <a:cs typeface="Arial"/>
                        </a:rPr>
                        <a:t/>
                      </a:r>
                      <a:br>
                        <a:rPr lang="es-MX" sz="1100" u="none" strike="noStrike" dirty="0" smtClean="0">
                          <a:effectLst/>
                          <a:latin typeface="Arial"/>
                          <a:cs typeface="Arial"/>
                        </a:rPr>
                      </a:br>
                      <a:r>
                        <a:rPr lang="es-MX" sz="1100" u="none" strike="noStrike" dirty="0" smtClean="0">
                          <a:effectLst/>
                          <a:latin typeface="Arial"/>
                          <a:cs typeface="Arial"/>
                        </a:rPr>
                        <a:t>Consejo </a:t>
                      </a:r>
                      <a:r>
                        <a:rPr lang="es-MX" sz="1100" u="none" strike="noStrike" dirty="0">
                          <a:effectLst/>
                          <a:latin typeface="Arial"/>
                          <a:cs typeface="Arial"/>
                        </a:rPr>
                        <a:t>Directivo</a:t>
                      </a:r>
                      <a:endParaRPr lang="es-MX" sz="1100" b="1" i="0" u="none" strike="noStrike" dirty="0">
                        <a:solidFill>
                          <a:srgbClr val="FF0000"/>
                        </a:solidFill>
                        <a:effectLst/>
                        <a:latin typeface="Arial"/>
                        <a:cs typeface="Arial"/>
                      </a:endParaRPr>
                    </a:p>
                  </a:txBody>
                  <a:tcPr marL="0" marR="0" marT="0" marB="0" anchor="ctr">
                    <a:solidFill>
                      <a:schemeClr val="bg1">
                        <a:lumMod val="85000"/>
                      </a:schemeClr>
                    </a:solidFill>
                  </a:tcPr>
                </a:tc>
                <a:tc>
                  <a:txBody>
                    <a:bodyPr/>
                    <a:lstStyle/>
                    <a:p>
                      <a:pPr algn="ctr" fontAlgn="ctr"/>
                      <a:r>
                        <a:rPr lang="es-MX" sz="1200" u="none" strike="noStrike" dirty="0">
                          <a:effectLst/>
                          <a:latin typeface="Arial"/>
                          <a:cs typeface="Arial"/>
                        </a:rPr>
                        <a:t>Para aprobación de </a:t>
                      </a:r>
                      <a:r>
                        <a:rPr lang="es-MX" sz="1200" u="none" strike="noStrike" dirty="0" smtClean="0">
                          <a:effectLst/>
                          <a:latin typeface="Arial"/>
                          <a:cs typeface="Arial"/>
                        </a:rPr>
                        <a:t/>
                      </a:r>
                      <a:br>
                        <a:rPr lang="es-MX" sz="1200" u="none" strike="noStrike" dirty="0" smtClean="0">
                          <a:effectLst/>
                          <a:latin typeface="Arial"/>
                          <a:cs typeface="Arial"/>
                        </a:rPr>
                      </a:br>
                      <a:r>
                        <a:rPr lang="es-MX" sz="1200" u="none" strike="noStrike" dirty="0" smtClean="0">
                          <a:effectLst/>
                          <a:latin typeface="Arial"/>
                          <a:cs typeface="Arial"/>
                        </a:rPr>
                        <a:t>Junta </a:t>
                      </a:r>
                      <a:r>
                        <a:rPr lang="es-MX" sz="1200" u="none" strike="noStrike" dirty="0">
                          <a:effectLst/>
                          <a:latin typeface="Arial"/>
                          <a:cs typeface="Arial"/>
                        </a:rPr>
                        <a:t>de Gobierno</a:t>
                      </a:r>
                      <a:endParaRPr lang="es-MX" sz="1200" b="0" i="0" u="none" strike="noStrike" dirty="0">
                        <a:solidFill>
                          <a:srgbClr val="FF0000"/>
                        </a:solidFill>
                        <a:effectLst/>
                        <a:latin typeface="Arial"/>
                        <a:cs typeface="Arial"/>
                      </a:endParaRPr>
                    </a:p>
                  </a:txBody>
                  <a:tcPr marL="0" marR="0" marT="0" marB="0" anchor="ctr">
                    <a:solidFill>
                      <a:schemeClr val="bg1">
                        <a:lumMod val="85000"/>
                      </a:schemeClr>
                    </a:solidFill>
                  </a:tcPr>
                </a:tc>
              </a:tr>
              <a:tr h="350924">
                <a:tc>
                  <a:txBody>
                    <a:bodyPr/>
                    <a:lstStyle/>
                    <a:p>
                      <a:pPr algn="ctr" fontAlgn="b"/>
                      <a:r>
                        <a:rPr lang="es-MX" sz="1300" b="1" u="none" strike="noStrike" dirty="0">
                          <a:effectLst/>
                          <a:latin typeface="Arial"/>
                          <a:cs typeface="Arial"/>
                        </a:rPr>
                        <a:t>4151 00</a:t>
                      </a:r>
                      <a:endParaRPr lang="es-MX" sz="1300" b="1" i="0" u="none" strike="noStrike" dirty="0">
                        <a:solidFill>
                          <a:srgbClr val="000000"/>
                        </a:solidFill>
                        <a:effectLst/>
                        <a:latin typeface="Arial"/>
                        <a:cs typeface="Arial"/>
                      </a:endParaRPr>
                    </a:p>
                  </a:txBody>
                  <a:tcPr marL="0" marR="0" marT="0" marB="0" anchor="ctr">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s-MX" sz="1300" u="none" strike="noStrike" dirty="0">
                          <a:effectLst/>
                          <a:latin typeface="Arial"/>
                          <a:cs typeface="Arial"/>
                        </a:rPr>
                        <a:t> </a:t>
                      </a:r>
                      <a:r>
                        <a:rPr lang="es-MX" sz="1300" u="none" strike="noStrike" dirty="0" smtClean="0">
                          <a:effectLst/>
                          <a:latin typeface="Arial"/>
                          <a:cs typeface="Arial"/>
                        </a:rPr>
                        <a:t>$ 17,677,236 </a:t>
                      </a:r>
                      <a:endParaRPr lang="es-MX" sz="1300" b="1" i="0" u="none" strike="noStrike" dirty="0">
                        <a:solidFill>
                          <a:srgbClr val="000000"/>
                        </a:solidFill>
                        <a:effectLst/>
                        <a:latin typeface="Arial"/>
                        <a:cs typeface="Arial"/>
                      </a:endParaRPr>
                    </a:p>
                  </a:txBody>
                  <a:tcPr marL="0" marR="0" marT="0" marB="0" anchor="ctr">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s-MX" sz="1300" u="none" strike="noStrike" dirty="0">
                          <a:effectLst/>
                          <a:latin typeface="Arial"/>
                          <a:cs typeface="Arial"/>
                        </a:rPr>
                        <a:t> </a:t>
                      </a:r>
                      <a:r>
                        <a:rPr lang="es-MX" sz="1300" u="none" strike="noStrike" dirty="0" smtClean="0">
                          <a:effectLst/>
                          <a:latin typeface="Arial"/>
                          <a:cs typeface="Arial"/>
                        </a:rPr>
                        <a:t>$ 10,508,000 </a:t>
                      </a:r>
                      <a:endParaRPr lang="es-MX" sz="1300" b="1" i="0" u="none" strike="noStrike" dirty="0">
                        <a:solidFill>
                          <a:srgbClr val="000000"/>
                        </a:solidFill>
                        <a:effectLst/>
                        <a:latin typeface="Arial"/>
                        <a:cs typeface="Arial"/>
                      </a:endParaRPr>
                    </a:p>
                  </a:txBody>
                  <a:tcPr marL="0" marR="0" marT="0" marB="0" anchor="ctr">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s-MX" sz="1300" u="none" strike="noStrike" dirty="0">
                          <a:effectLst/>
                          <a:latin typeface="Arial"/>
                          <a:cs typeface="Arial"/>
                        </a:rPr>
                        <a:t> </a:t>
                      </a:r>
                      <a:r>
                        <a:rPr lang="es-MX" sz="1300" u="none" strike="noStrike" dirty="0" smtClean="0">
                          <a:effectLst/>
                          <a:latin typeface="Arial"/>
                          <a:cs typeface="Arial"/>
                        </a:rPr>
                        <a:t>$ 28,185,236 </a:t>
                      </a:r>
                      <a:endParaRPr lang="es-MX" sz="1300" b="1" i="0" u="none" strike="noStrike" dirty="0">
                        <a:solidFill>
                          <a:srgbClr val="000000"/>
                        </a:solidFill>
                        <a:effectLst/>
                        <a:latin typeface="Arial"/>
                        <a:cs typeface="Arial"/>
                      </a:endParaRPr>
                    </a:p>
                  </a:txBody>
                  <a:tcPr marL="0" marR="0" marT="0" marB="0" anchor="ctr">
                    <a:lnB w="3175" cap="flat" cmpd="sng" algn="ctr">
                      <a:solidFill>
                        <a:scrgbClr r="0" g="0" b="0"/>
                      </a:solidFill>
                      <a:prstDash val="solid"/>
                      <a:round/>
                      <a:headEnd type="none" w="med" len="med"/>
                      <a:tailEnd type="none" w="med" len="med"/>
                    </a:lnB>
                    <a:solidFill>
                      <a:schemeClr val="bg1"/>
                    </a:solidFill>
                  </a:tcPr>
                </a:tc>
              </a:tr>
              <a:tr h="307059">
                <a:tc>
                  <a:txBody>
                    <a:bodyPr/>
                    <a:lstStyle/>
                    <a:p>
                      <a:pPr algn="ctr" fontAlgn="b"/>
                      <a:r>
                        <a:rPr lang="es-MX" sz="1300" b="1" u="none" strike="noStrike" dirty="0">
                          <a:effectLst/>
                          <a:latin typeface="Arial"/>
                          <a:cs typeface="Arial"/>
                        </a:rPr>
                        <a:t>4152 00</a:t>
                      </a:r>
                      <a:endParaRPr lang="es-MX" sz="1300" b="1" i="0" u="none" strike="noStrike" dirty="0">
                        <a:solidFill>
                          <a:srgbClr val="000000"/>
                        </a:solidFill>
                        <a:effectLst/>
                        <a:latin typeface="Arial"/>
                        <a:cs typeface="Arial"/>
                      </a:endParaRPr>
                    </a:p>
                  </a:txBody>
                  <a:tcPr marL="0"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s-MX" sz="1300" u="none" strike="noStrike" dirty="0">
                          <a:effectLst/>
                          <a:latin typeface="Arial"/>
                          <a:cs typeface="Arial"/>
                        </a:rPr>
                        <a:t> $ </a:t>
                      </a:r>
                      <a:r>
                        <a:rPr lang="es-MX" sz="1300" u="none" strike="noStrike" dirty="0" smtClean="0">
                          <a:effectLst/>
                          <a:latin typeface="Arial"/>
                          <a:cs typeface="Arial"/>
                        </a:rPr>
                        <a:t> 706,000 </a:t>
                      </a:r>
                      <a:endParaRPr lang="es-MX" sz="1300" b="1" i="0" u="none" strike="noStrike" dirty="0">
                        <a:solidFill>
                          <a:srgbClr val="000000"/>
                        </a:solidFill>
                        <a:effectLst/>
                        <a:latin typeface="Arial"/>
                        <a:cs typeface="Arial"/>
                      </a:endParaRPr>
                    </a:p>
                  </a:txBody>
                  <a:tcPr marL="0"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s-MX" sz="1300" u="none" strike="noStrike" dirty="0">
                          <a:effectLst/>
                          <a:latin typeface="Arial"/>
                          <a:cs typeface="Arial"/>
                        </a:rPr>
                        <a:t> </a:t>
                      </a:r>
                      <a:r>
                        <a:rPr lang="es-MX" sz="1300" u="none" strike="noStrike" dirty="0" smtClean="0">
                          <a:effectLst/>
                          <a:latin typeface="Arial"/>
                          <a:cs typeface="Arial"/>
                        </a:rPr>
                        <a:t>$ 509,000 </a:t>
                      </a:r>
                      <a:endParaRPr lang="es-MX" sz="1300" b="1" i="0" u="none" strike="noStrike" dirty="0">
                        <a:solidFill>
                          <a:srgbClr val="000000"/>
                        </a:solidFill>
                        <a:effectLst/>
                        <a:latin typeface="Arial"/>
                        <a:cs typeface="Arial"/>
                      </a:endParaRPr>
                    </a:p>
                  </a:txBody>
                  <a:tcPr marL="0"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s-MX" sz="1300" u="none" strike="noStrike" dirty="0">
                          <a:effectLst/>
                          <a:latin typeface="Arial"/>
                          <a:cs typeface="Arial"/>
                        </a:rPr>
                        <a:t> </a:t>
                      </a:r>
                      <a:r>
                        <a:rPr lang="es-MX" sz="1300" u="none" strike="noStrike" dirty="0" smtClean="0">
                          <a:effectLst/>
                          <a:latin typeface="Arial"/>
                          <a:cs typeface="Arial"/>
                        </a:rPr>
                        <a:t>$ 1,215,000 </a:t>
                      </a:r>
                      <a:endParaRPr lang="es-MX" sz="1300" b="1" i="0" u="none" strike="noStrike" dirty="0">
                        <a:solidFill>
                          <a:srgbClr val="000000"/>
                        </a:solidFill>
                        <a:effectLst/>
                        <a:latin typeface="Arial"/>
                        <a:cs typeface="Arial"/>
                      </a:endParaRPr>
                    </a:p>
                  </a:txBody>
                  <a:tcPr marL="0"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307059">
                <a:tc>
                  <a:txBody>
                    <a:bodyPr/>
                    <a:lstStyle/>
                    <a:p>
                      <a:pPr algn="ctr" fontAlgn="b"/>
                      <a:r>
                        <a:rPr lang="es-MX" sz="1300" b="1" u="none" strike="noStrike" dirty="0">
                          <a:effectLst/>
                          <a:latin typeface="Arial"/>
                          <a:cs typeface="Arial"/>
                        </a:rPr>
                        <a:t>4153 00</a:t>
                      </a:r>
                      <a:endParaRPr lang="es-MX" sz="1300" b="1" i="0" u="none" strike="noStrike" dirty="0">
                        <a:solidFill>
                          <a:srgbClr val="000000"/>
                        </a:solidFill>
                        <a:effectLst/>
                        <a:latin typeface="Arial"/>
                        <a:cs typeface="Arial"/>
                      </a:endParaRPr>
                    </a:p>
                  </a:txBody>
                  <a:tcPr marL="0"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s-MX" sz="1300" u="none" strike="noStrike" dirty="0">
                          <a:effectLst/>
                          <a:latin typeface="Arial"/>
                          <a:cs typeface="Arial"/>
                        </a:rPr>
                        <a:t> $ </a:t>
                      </a:r>
                      <a:r>
                        <a:rPr lang="es-MX" sz="1300" u="none" strike="noStrike" dirty="0" smtClean="0">
                          <a:effectLst/>
                          <a:latin typeface="Arial"/>
                          <a:cs typeface="Arial"/>
                        </a:rPr>
                        <a:t> 2,807,764 </a:t>
                      </a:r>
                      <a:endParaRPr lang="es-MX" sz="1300" b="1" i="0" u="none" strike="noStrike" dirty="0">
                        <a:solidFill>
                          <a:srgbClr val="000000"/>
                        </a:solidFill>
                        <a:effectLst/>
                        <a:latin typeface="Arial"/>
                        <a:cs typeface="Arial"/>
                      </a:endParaRPr>
                    </a:p>
                  </a:txBody>
                  <a:tcPr marL="0"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s-MX" sz="1300" u="none" strike="noStrike" dirty="0">
                          <a:effectLst/>
                          <a:latin typeface="Arial"/>
                          <a:cs typeface="Arial"/>
                        </a:rPr>
                        <a:t> </a:t>
                      </a:r>
                      <a:r>
                        <a:rPr lang="es-MX" sz="1300" u="none" strike="noStrike" dirty="0" smtClean="0">
                          <a:effectLst/>
                          <a:latin typeface="Arial"/>
                          <a:cs typeface="Arial"/>
                        </a:rPr>
                        <a:t>$ 1,256,000 </a:t>
                      </a:r>
                      <a:endParaRPr lang="es-MX" sz="1300" b="1" i="0" u="none" strike="noStrike" dirty="0">
                        <a:solidFill>
                          <a:srgbClr val="000000"/>
                        </a:solidFill>
                        <a:effectLst/>
                        <a:latin typeface="Arial"/>
                        <a:cs typeface="Arial"/>
                      </a:endParaRPr>
                    </a:p>
                  </a:txBody>
                  <a:tcPr marL="0"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s-MX" sz="1300" u="none" strike="noStrike" dirty="0">
                          <a:effectLst/>
                          <a:latin typeface="Arial"/>
                          <a:cs typeface="Arial"/>
                        </a:rPr>
                        <a:t> </a:t>
                      </a:r>
                      <a:r>
                        <a:rPr lang="es-MX" sz="1300" u="none" strike="noStrike" dirty="0" smtClean="0">
                          <a:effectLst/>
                          <a:latin typeface="Arial"/>
                          <a:cs typeface="Arial"/>
                        </a:rPr>
                        <a:t>$ 4,063,764 </a:t>
                      </a:r>
                      <a:endParaRPr lang="es-MX" sz="1300" b="1" i="0" u="none" strike="noStrike" dirty="0">
                        <a:solidFill>
                          <a:srgbClr val="000000"/>
                        </a:solidFill>
                        <a:effectLst/>
                        <a:latin typeface="Arial"/>
                        <a:cs typeface="Arial"/>
                      </a:endParaRPr>
                    </a:p>
                  </a:txBody>
                  <a:tcPr marL="0"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321680">
                <a:tc>
                  <a:txBody>
                    <a:bodyPr/>
                    <a:lstStyle/>
                    <a:p>
                      <a:pPr algn="ctr" fontAlgn="b"/>
                      <a:r>
                        <a:rPr lang="es-MX" sz="1300" b="1" u="none" strike="noStrike" dirty="0">
                          <a:effectLst/>
                          <a:latin typeface="Arial"/>
                          <a:cs typeface="Arial"/>
                        </a:rPr>
                        <a:t>4155 00</a:t>
                      </a:r>
                      <a:endParaRPr lang="es-MX" sz="1300" b="1" i="0" u="none" strike="noStrike" dirty="0">
                        <a:solidFill>
                          <a:srgbClr val="000000"/>
                        </a:solidFill>
                        <a:effectLst/>
                        <a:latin typeface="Arial"/>
                        <a:cs typeface="Arial"/>
                      </a:endParaRPr>
                    </a:p>
                  </a:txBody>
                  <a:tcPr marL="0"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s-MX" sz="1300" u="none" strike="noStrike" dirty="0">
                          <a:effectLst/>
                          <a:latin typeface="Arial"/>
                          <a:cs typeface="Arial"/>
                        </a:rPr>
                        <a:t> </a:t>
                      </a:r>
                      <a:r>
                        <a:rPr lang="es-MX" sz="1300" u="none" strike="noStrike" dirty="0" smtClean="0">
                          <a:effectLst/>
                          <a:latin typeface="Arial"/>
                          <a:cs typeface="Arial"/>
                        </a:rPr>
                        <a:t>$ 1,576,000 </a:t>
                      </a:r>
                      <a:endParaRPr lang="es-MX" sz="1300" b="1" i="0" u="none" strike="noStrike" dirty="0">
                        <a:solidFill>
                          <a:srgbClr val="000000"/>
                        </a:solidFill>
                        <a:effectLst/>
                        <a:latin typeface="Arial"/>
                        <a:cs typeface="Arial"/>
                      </a:endParaRPr>
                    </a:p>
                  </a:txBody>
                  <a:tcPr marL="0"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s-MX" sz="1300" u="none" strike="noStrike" dirty="0">
                          <a:effectLst/>
                          <a:latin typeface="Arial"/>
                          <a:cs typeface="Arial"/>
                        </a:rPr>
                        <a:t> </a:t>
                      </a:r>
                      <a:r>
                        <a:rPr lang="es-MX" sz="1300" u="none" strike="noStrike" dirty="0" smtClean="0">
                          <a:effectLst/>
                          <a:latin typeface="Arial"/>
                          <a:cs typeface="Arial"/>
                        </a:rPr>
                        <a:t>$ 159,000 </a:t>
                      </a:r>
                      <a:endParaRPr lang="es-MX" sz="1300" b="1" i="0" u="none" strike="noStrike" dirty="0">
                        <a:solidFill>
                          <a:srgbClr val="000000"/>
                        </a:solidFill>
                        <a:effectLst/>
                        <a:latin typeface="Arial"/>
                        <a:cs typeface="Arial"/>
                      </a:endParaRPr>
                    </a:p>
                  </a:txBody>
                  <a:tcPr marL="0"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c>
                  <a:txBody>
                    <a:bodyPr/>
                    <a:lstStyle/>
                    <a:p>
                      <a:pPr algn="ctr" fontAlgn="b"/>
                      <a:r>
                        <a:rPr lang="es-MX" sz="1300" u="none" strike="noStrike" dirty="0">
                          <a:effectLst/>
                          <a:latin typeface="Arial"/>
                          <a:cs typeface="Arial"/>
                        </a:rPr>
                        <a:t> </a:t>
                      </a:r>
                      <a:r>
                        <a:rPr lang="es-MX" sz="1300" u="none" strike="noStrike" dirty="0" smtClean="0">
                          <a:effectLst/>
                          <a:latin typeface="Arial"/>
                          <a:cs typeface="Arial"/>
                        </a:rPr>
                        <a:t>$ 1,735,000 </a:t>
                      </a:r>
                      <a:endParaRPr lang="es-MX" sz="1300" b="1" i="0" u="none" strike="noStrike" dirty="0">
                        <a:solidFill>
                          <a:srgbClr val="000000"/>
                        </a:solidFill>
                        <a:effectLst/>
                        <a:latin typeface="Arial"/>
                        <a:cs typeface="Arial"/>
                      </a:endParaRPr>
                    </a:p>
                  </a:txBody>
                  <a:tcPr marL="0" marR="0" marT="0" marB="0" anchor="ct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chemeClr val="bg1"/>
                    </a:solidFill>
                  </a:tcPr>
                </a:tc>
              </a:tr>
              <a:tr h="321680">
                <a:tc>
                  <a:txBody>
                    <a:bodyPr/>
                    <a:lstStyle/>
                    <a:p>
                      <a:pPr algn="ctr" fontAlgn="b"/>
                      <a:r>
                        <a:rPr lang="es-MX" sz="1300" b="1" u="none" strike="noStrike" dirty="0">
                          <a:effectLst/>
                          <a:latin typeface="Arial"/>
                          <a:cs typeface="Arial"/>
                        </a:rPr>
                        <a:t>TOTALES</a:t>
                      </a:r>
                      <a:endParaRPr lang="es-MX" sz="1300" b="1" i="0" u="none" strike="noStrike" dirty="0">
                        <a:solidFill>
                          <a:srgbClr val="000000"/>
                        </a:solidFill>
                        <a:effectLst/>
                        <a:latin typeface="Arial"/>
                        <a:cs typeface="Arial"/>
                      </a:endParaRPr>
                    </a:p>
                  </a:txBody>
                  <a:tcPr marL="0" marR="0" marT="0" marB="0" anchor="b">
                    <a:lnT w="3175" cap="flat" cmpd="sng" algn="ctr">
                      <a:solidFill>
                        <a:scrgbClr r="0" g="0" b="0"/>
                      </a:solidFill>
                      <a:prstDash val="solid"/>
                      <a:round/>
                      <a:headEnd type="none" w="med" len="med"/>
                      <a:tailEnd type="none" w="med" len="med"/>
                    </a:lnT>
                    <a:solidFill>
                      <a:schemeClr val="bg1"/>
                    </a:solidFill>
                  </a:tcPr>
                </a:tc>
                <a:tc>
                  <a:txBody>
                    <a:bodyPr/>
                    <a:lstStyle/>
                    <a:p>
                      <a:pPr algn="ctr" fontAlgn="b"/>
                      <a:r>
                        <a:rPr lang="es-MX" sz="1300" b="1" u="none" strike="noStrike" dirty="0">
                          <a:effectLst/>
                          <a:latin typeface="Arial"/>
                          <a:cs typeface="Arial"/>
                        </a:rPr>
                        <a:t> </a:t>
                      </a:r>
                      <a:r>
                        <a:rPr lang="es-MX" sz="1300" b="1" u="none" strike="noStrike" dirty="0" smtClean="0">
                          <a:effectLst/>
                          <a:latin typeface="Arial"/>
                          <a:cs typeface="Arial"/>
                        </a:rPr>
                        <a:t>$ 22,767,000 </a:t>
                      </a:r>
                      <a:endParaRPr lang="es-MX" sz="1300" b="1" i="0" u="none" strike="noStrike" dirty="0">
                        <a:solidFill>
                          <a:srgbClr val="000000"/>
                        </a:solidFill>
                        <a:effectLst/>
                        <a:latin typeface="Arial"/>
                        <a:cs typeface="Arial"/>
                      </a:endParaRPr>
                    </a:p>
                  </a:txBody>
                  <a:tcPr marL="0" marR="0" marT="0" marB="0" anchor="b">
                    <a:lnT w="3175" cap="flat" cmpd="sng" algn="ctr">
                      <a:solidFill>
                        <a:scrgbClr r="0" g="0" b="0"/>
                      </a:solidFill>
                      <a:prstDash val="solid"/>
                      <a:round/>
                      <a:headEnd type="none" w="med" len="med"/>
                      <a:tailEnd type="none" w="med" len="med"/>
                    </a:lnT>
                    <a:solidFill>
                      <a:schemeClr val="bg1"/>
                    </a:solidFill>
                  </a:tcPr>
                </a:tc>
                <a:tc>
                  <a:txBody>
                    <a:bodyPr/>
                    <a:lstStyle/>
                    <a:p>
                      <a:pPr algn="ctr" fontAlgn="b"/>
                      <a:r>
                        <a:rPr lang="es-MX" sz="1300" b="1" u="none" strike="noStrike" dirty="0">
                          <a:effectLst/>
                          <a:latin typeface="Arial"/>
                          <a:cs typeface="Arial"/>
                        </a:rPr>
                        <a:t> </a:t>
                      </a:r>
                      <a:r>
                        <a:rPr lang="es-MX" sz="1300" b="1" u="none" strike="noStrike" dirty="0" smtClean="0">
                          <a:effectLst/>
                          <a:latin typeface="Arial"/>
                          <a:cs typeface="Arial"/>
                        </a:rPr>
                        <a:t>$ 12,432,000 </a:t>
                      </a:r>
                      <a:endParaRPr lang="es-MX" sz="1300" b="1" i="0" u="none" strike="noStrike" dirty="0">
                        <a:solidFill>
                          <a:srgbClr val="000000"/>
                        </a:solidFill>
                        <a:effectLst/>
                        <a:latin typeface="Arial"/>
                        <a:cs typeface="Arial"/>
                      </a:endParaRPr>
                    </a:p>
                  </a:txBody>
                  <a:tcPr marL="0" marR="0" marT="0" marB="0" anchor="b">
                    <a:lnT w="3175" cap="flat" cmpd="sng" algn="ctr">
                      <a:solidFill>
                        <a:scrgbClr r="0" g="0" b="0"/>
                      </a:solidFill>
                      <a:prstDash val="solid"/>
                      <a:round/>
                      <a:headEnd type="none" w="med" len="med"/>
                      <a:tailEnd type="none" w="med" len="med"/>
                    </a:lnT>
                    <a:solidFill>
                      <a:schemeClr val="bg1"/>
                    </a:solidFill>
                  </a:tcPr>
                </a:tc>
                <a:tc>
                  <a:txBody>
                    <a:bodyPr/>
                    <a:lstStyle/>
                    <a:p>
                      <a:pPr algn="ctr" fontAlgn="b"/>
                      <a:r>
                        <a:rPr lang="es-MX" sz="1300" b="1" u="none" strike="noStrike" dirty="0">
                          <a:effectLst/>
                          <a:latin typeface="Arial"/>
                          <a:cs typeface="Arial"/>
                        </a:rPr>
                        <a:t> </a:t>
                      </a:r>
                      <a:r>
                        <a:rPr lang="es-MX" sz="1300" b="1" u="none" strike="noStrike" dirty="0" smtClean="0">
                          <a:effectLst/>
                          <a:latin typeface="Arial"/>
                          <a:cs typeface="Arial"/>
                        </a:rPr>
                        <a:t>$ 35,199,000 </a:t>
                      </a:r>
                      <a:endParaRPr lang="es-MX" sz="1300" b="1" i="0" u="none" strike="noStrike" dirty="0">
                        <a:solidFill>
                          <a:srgbClr val="000000"/>
                        </a:solidFill>
                        <a:effectLst/>
                        <a:latin typeface="Arial"/>
                        <a:cs typeface="Arial"/>
                      </a:endParaRPr>
                    </a:p>
                  </a:txBody>
                  <a:tcPr marL="0" marR="0" marT="0" marB="0" anchor="b">
                    <a:lnT w="3175" cap="flat" cmpd="sng" algn="ctr">
                      <a:solidFill>
                        <a:scrgbClr r="0" g="0" b="0"/>
                      </a:solidFill>
                      <a:prstDash val="solid"/>
                      <a:round/>
                      <a:headEnd type="none" w="med" len="med"/>
                      <a:tailEnd type="none" w="med" len="med"/>
                    </a:lnT>
                    <a:solidFill>
                      <a:schemeClr val="bg1"/>
                    </a:solidFill>
                  </a:tcPr>
                </a:tc>
              </a:tr>
            </a:tbl>
          </a:graphicData>
        </a:graphic>
      </p:graphicFrame>
    </p:spTree>
    <p:extLst>
      <p:ext uri="{BB962C8B-B14F-4D97-AF65-F5344CB8AC3E}">
        <p14:creationId xmlns:p14="http://schemas.microsoft.com/office/powerpoint/2010/main" val="34242160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048421" y="854005"/>
            <a:ext cx="5862177" cy="5412768"/>
          </a:xfrm>
          <a:prstGeom prst="rect">
            <a:avLst/>
          </a:prstGeom>
        </p:spPr>
        <p:txBody>
          <a:bodyPr vert="horz" lIns="95674" tIns="47837" rIns="95674" bIns="47837"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0" indent="0">
              <a:buNone/>
            </a:pPr>
            <a:r>
              <a:rPr lang="es-MX" sz="1500" b="1" dirty="0">
                <a:solidFill>
                  <a:srgbClr val="800000"/>
                </a:solidFill>
                <a:latin typeface="Arial"/>
                <a:cs typeface="Arial"/>
              </a:rPr>
              <a:t>7</a:t>
            </a:r>
            <a:r>
              <a:rPr lang="es-MX" sz="1500" b="1" dirty="0">
                <a:solidFill>
                  <a:srgbClr val="800000"/>
                </a:solidFill>
                <a:latin typeface="Arial"/>
                <a:cs typeface="Arial"/>
              </a:rPr>
              <a:t>. Propuesta para aprobación de transferencias </a:t>
            </a:r>
            <a:r>
              <a:rPr lang="es-MX" sz="1500" b="1" dirty="0">
                <a:solidFill>
                  <a:srgbClr val="800000"/>
                </a:solidFill>
                <a:latin typeface="Arial"/>
                <a:cs typeface="Arial"/>
              </a:rPr>
              <a:t>presupuestales</a:t>
            </a:r>
            <a:r>
              <a:rPr lang="es-MX" sz="1500" dirty="0">
                <a:solidFill>
                  <a:srgbClr val="800000"/>
                </a:solidFill>
                <a:latin typeface="Arial"/>
                <a:cs typeface="Arial"/>
              </a:rPr>
              <a:t>.  </a:t>
            </a:r>
          </a:p>
          <a:p>
            <a:pPr marL="0" indent="0">
              <a:buNone/>
            </a:pPr>
            <a:endParaRPr lang="es-MX" sz="1500" dirty="0">
              <a:solidFill>
                <a:schemeClr val="tx1"/>
              </a:solidFill>
              <a:latin typeface="Arial"/>
              <a:cs typeface="Arial"/>
            </a:endParaRPr>
          </a:p>
          <a:p>
            <a:pPr marL="0" indent="0">
              <a:buNone/>
            </a:pPr>
            <a:r>
              <a:rPr lang="es-MX" sz="1500" b="1" dirty="0">
                <a:solidFill>
                  <a:schemeClr val="tx1"/>
                </a:solidFill>
                <a:latin typeface="Arial"/>
                <a:cs typeface="Arial"/>
              </a:rPr>
              <a:t>Origen de los recursos para </a:t>
            </a:r>
            <a:r>
              <a:rPr lang="es-MX" sz="1500" b="1" dirty="0">
                <a:solidFill>
                  <a:schemeClr val="tx1"/>
                </a:solidFill>
                <a:latin typeface="Arial"/>
                <a:cs typeface="Arial"/>
              </a:rPr>
              <a:t>la construcción del nuevo edificio de </a:t>
            </a:r>
            <a:r>
              <a:rPr lang="es-MX" sz="1500" b="1" dirty="0">
                <a:solidFill>
                  <a:schemeClr val="tx1"/>
                </a:solidFill>
                <a:latin typeface="Arial"/>
                <a:cs typeface="Arial"/>
              </a:rPr>
              <a:t>oficinas </a:t>
            </a:r>
            <a:r>
              <a:rPr lang="es-MX" sz="1500" b="1" dirty="0">
                <a:solidFill>
                  <a:schemeClr val="tx1"/>
                </a:solidFill>
                <a:latin typeface="Arial"/>
                <a:cs typeface="Arial"/>
              </a:rPr>
              <a:t>del IIEG </a:t>
            </a:r>
            <a:r>
              <a:rPr lang="es-MX" sz="1500" b="1" dirty="0">
                <a:solidFill>
                  <a:schemeClr val="tx1"/>
                </a:solidFill>
                <a:latin typeface="Arial"/>
                <a:cs typeface="Arial"/>
              </a:rPr>
              <a:t>.</a:t>
            </a:r>
            <a:endParaRPr lang="es-MX" sz="1500" b="1" dirty="0">
              <a:solidFill>
                <a:schemeClr val="tx1"/>
              </a:solidFill>
              <a:latin typeface="Arial"/>
              <a:cs typeface="Arial"/>
            </a:endParaRPr>
          </a:p>
          <a:p>
            <a:pPr marL="0" indent="0">
              <a:buNone/>
            </a:pPr>
            <a:endParaRPr lang="es-MX" sz="1500" b="1" dirty="0">
              <a:solidFill>
                <a:schemeClr val="tx1"/>
              </a:solidFill>
              <a:latin typeface="Arial"/>
              <a:cs typeface="Arial"/>
            </a:endParaRPr>
          </a:p>
          <a:p>
            <a:pPr marL="0" indent="0">
              <a:buNone/>
            </a:pPr>
            <a:endParaRPr lang="es-MX" sz="1500" dirty="0">
              <a:solidFill>
                <a:schemeClr val="tx1"/>
              </a:solidFill>
              <a:latin typeface="Arial"/>
              <a:cs typeface="Arial"/>
            </a:endParaRPr>
          </a:p>
          <a:p>
            <a:pPr marL="0" indent="0">
              <a:buNone/>
            </a:pPr>
            <a:endParaRPr lang="es-MX" sz="1500" dirty="0">
              <a:solidFill>
                <a:schemeClr val="tx1"/>
              </a:solidFill>
              <a:latin typeface="Arial"/>
              <a:cs typeface="Arial"/>
            </a:endParaRPr>
          </a:p>
          <a:p>
            <a:pPr marL="0" indent="0">
              <a:buNone/>
            </a:pPr>
            <a:r>
              <a:rPr lang="es-MX" sz="1500" b="1" dirty="0">
                <a:solidFill>
                  <a:schemeClr val="tx1"/>
                </a:solidFill>
                <a:latin typeface="Arial"/>
                <a:cs typeface="Arial"/>
              </a:rPr>
              <a:t>• Reducción </a:t>
            </a:r>
            <a:r>
              <a:rPr lang="es-MX" sz="1500" b="1" dirty="0">
                <a:solidFill>
                  <a:schemeClr val="tx1"/>
                </a:solidFill>
                <a:latin typeface="Arial"/>
                <a:cs typeface="Arial"/>
              </a:rPr>
              <a:t>de 6 plazas </a:t>
            </a:r>
            <a:endParaRPr lang="es-MX" sz="1500" b="1" dirty="0">
              <a:solidFill>
                <a:schemeClr val="tx1"/>
              </a:solidFill>
              <a:latin typeface="Arial"/>
              <a:cs typeface="Arial"/>
            </a:endParaRPr>
          </a:p>
          <a:p>
            <a:pPr marL="0" indent="0">
              <a:buNone/>
            </a:pPr>
            <a:r>
              <a:rPr lang="es-MX" sz="1500" dirty="0">
                <a:solidFill>
                  <a:schemeClr val="tx1"/>
                </a:solidFill>
                <a:latin typeface="Arial"/>
                <a:cs typeface="Arial"/>
              </a:rPr>
              <a:t>(</a:t>
            </a:r>
            <a:r>
              <a:rPr lang="es-MX" sz="1500" dirty="0">
                <a:solidFill>
                  <a:schemeClr val="tx1"/>
                </a:solidFill>
                <a:latin typeface="Arial"/>
                <a:cs typeface="Arial"/>
              </a:rPr>
              <a:t>4 nivel directivo, 2 nivel medio), </a:t>
            </a:r>
            <a:endParaRPr lang="es-MX" sz="1500" dirty="0">
              <a:solidFill>
                <a:schemeClr val="tx1"/>
              </a:solidFill>
              <a:latin typeface="Arial"/>
              <a:cs typeface="Arial"/>
            </a:endParaRPr>
          </a:p>
          <a:p>
            <a:pPr marL="0" indent="0">
              <a:buNone/>
            </a:pPr>
            <a:r>
              <a:rPr lang="es-MX" sz="1500" dirty="0">
                <a:solidFill>
                  <a:schemeClr val="tx1"/>
                </a:solidFill>
                <a:latin typeface="Arial"/>
                <a:cs typeface="Arial"/>
              </a:rPr>
              <a:t>en </a:t>
            </a:r>
            <a:r>
              <a:rPr lang="es-MX" sz="1500" dirty="0">
                <a:solidFill>
                  <a:schemeClr val="tx1"/>
                </a:solidFill>
                <a:latin typeface="Arial"/>
                <a:cs typeface="Arial"/>
              </a:rPr>
              <a:t>el ejercicio fiscal 2013. </a:t>
            </a:r>
            <a:endParaRPr lang="es-MX" sz="1500" dirty="0">
              <a:solidFill>
                <a:schemeClr val="tx1"/>
              </a:solidFill>
              <a:latin typeface="Arial"/>
              <a:cs typeface="Arial"/>
            </a:endParaRPr>
          </a:p>
          <a:p>
            <a:pPr marL="0" indent="0">
              <a:buNone/>
            </a:pPr>
            <a:r>
              <a:rPr lang="es-MX" sz="1500" dirty="0">
                <a:solidFill>
                  <a:schemeClr val="tx1"/>
                </a:solidFill>
                <a:latin typeface="Arial"/>
                <a:cs typeface="Arial"/>
              </a:rPr>
              <a:t>MONTO</a:t>
            </a:r>
            <a:r>
              <a:rPr lang="es-MX" sz="1500" dirty="0">
                <a:solidFill>
                  <a:schemeClr val="tx1"/>
                </a:solidFill>
                <a:latin typeface="Arial"/>
                <a:cs typeface="Arial"/>
              </a:rPr>
              <a:t>: $3’954,969</a:t>
            </a:r>
          </a:p>
          <a:p>
            <a:pPr marL="0" indent="0">
              <a:buNone/>
            </a:pPr>
            <a:endParaRPr lang="es-MX" sz="1500" dirty="0">
              <a:solidFill>
                <a:schemeClr val="tx1"/>
              </a:solidFill>
              <a:latin typeface="Arial"/>
              <a:cs typeface="Arial"/>
            </a:endParaRPr>
          </a:p>
          <a:p>
            <a:pPr marL="0" indent="0">
              <a:buNone/>
            </a:pPr>
            <a:r>
              <a:rPr lang="es-MX" sz="1500" b="1" dirty="0">
                <a:solidFill>
                  <a:schemeClr val="tx1"/>
                </a:solidFill>
                <a:latin typeface="Arial"/>
                <a:cs typeface="Arial"/>
              </a:rPr>
              <a:t>• Ingresos </a:t>
            </a:r>
            <a:r>
              <a:rPr lang="es-MX" sz="1500" b="1" dirty="0">
                <a:solidFill>
                  <a:schemeClr val="tx1"/>
                </a:solidFill>
                <a:latin typeface="Arial"/>
                <a:cs typeface="Arial"/>
              </a:rPr>
              <a:t>propios </a:t>
            </a:r>
            <a:endParaRPr lang="es-MX" sz="1500" b="1" dirty="0">
              <a:solidFill>
                <a:schemeClr val="tx1"/>
              </a:solidFill>
              <a:latin typeface="Arial"/>
              <a:cs typeface="Arial"/>
            </a:endParaRPr>
          </a:p>
          <a:p>
            <a:pPr marL="0" indent="0">
              <a:buNone/>
            </a:pPr>
            <a:r>
              <a:rPr lang="es-MX" sz="1500" dirty="0">
                <a:solidFill>
                  <a:schemeClr val="tx1"/>
                </a:solidFill>
                <a:latin typeface="Arial"/>
                <a:cs typeface="Arial"/>
              </a:rPr>
              <a:t>por  </a:t>
            </a:r>
            <a:r>
              <a:rPr lang="es-MX" sz="1500" dirty="0">
                <a:solidFill>
                  <a:schemeClr val="tx1"/>
                </a:solidFill>
                <a:latin typeface="Arial"/>
                <a:cs typeface="Arial"/>
              </a:rPr>
              <a:t>Convenios y Contratos, así como por intereses bancarios.</a:t>
            </a:r>
          </a:p>
          <a:p>
            <a:pPr marL="0" indent="0">
              <a:buNone/>
            </a:pPr>
            <a:endParaRPr lang="es-MX" sz="1500" dirty="0">
              <a:solidFill>
                <a:schemeClr val="tx1"/>
              </a:solidFill>
              <a:latin typeface="Arial"/>
              <a:cs typeface="Arial"/>
            </a:endParaRPr>
          </a:p>
          <a:p>
            <a:pPr marL="0" indent="0">
              <a:buNone/>
            </a:pPr>
            <a:endParaRPr lang="es-MX" sz="1500" dirty="0">
              <a:solidFill>
                <a:schemeClr val="tx1"/>
              </a:solidFill>
              <a:latin typeface="Arial"/>
              <a:cs typeface="Arial"/>
            </a:endParaRPr>
          </a:p>
          <a:p>
            <a:pPr marL="0" indent="0">
              <a:buNone/>
            </a:pPr>
            <a:r>
              <a:rPr lang="es-MX" sz="1500" b="1" dirty="0">
                <a:solidFill>
                  <a:schemeClr val="tx1"/>
                </a:solidFill>
                <a:latin typeface="Arial"/>
                <a:cs typeface="Arial"/>
              </a:rPr>
              <a:t>• Remanente </a:t>
            </a:r>
            <a:r>
              <a:rPr lang="es-MX" sz="1500" b="1" dirty="0">
                <a:solidFill>
                  <a:schemeClr val="tx1"/>
                </a:solidFill>
                <a:latin typeface="Arial"/>
                <a:cs typeface="Arial"/>
              </a:rPr>
              <a:t>de ejercicios </a:t>
            </a:r>
          </a:p>
        </p:txBody>
      </p:sp>
      <p:pic>
        <p:nvPicPr>
          <p:cNvPr id="5" name="Imagen 4" descr="Screen Shot 2014-06-26 at 14.41.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512" y="1374123"/>
            <a:ext cx="972739" cy="961108"/>
          </a:xfrm>
          <a:prstGeom prst="rect">
            <a:avLst/>
          </a:prstGeom>
        </p:spPr>
      </p:pic>
    </p:spTree>
    <p:extLst>
      <p:ext uri="{BB962C8B-B14F-4D97-AF65-F5344CB8AC3E}">
        <p14:creationId xmlns:p14="http://schemas.microsoft.com/office/powerpoint/2010/main" val="13024436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486820" y="1245213"/>
            <a:ext cx="2661832" cy="4820135"/>
          </a:xfrm>
          <a:prstGeom prst="rect">
            <a:avLst/>
          </a:prstGeom>
          <a:solidFill>
            <a:schemeClr val="accent1">
              <a:lumMod val="20000"/>
              <a:lumOff val="80000"/>
            </a:schemeClr>
          </a:solidFill>
          <a:ln w="317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95674" tIns="47837" rIns="95674" bIns="47837" rtlCol="0" anchor="ctr"/>
          <a:lstStyle/>
          <a:p>
            <a:pPr algn="ctr"/>
            <a:endParaRPr lang="es-ES"/>
          </a:p>
        </p:txBody>
      </p:sp>
      <p:sp>
        <p:nvSpPr>
          <p:cNvPr id="20" name="Rectángulo 19"/>
          <p:cNvSpPr/>
          <p:nvPr/>
        </p:nvSpPr>
        <p:spPr>
          <a:xfrm>
            <a:off x="3426013" y="1230787"/>
            <a:ext cx="2661832" cy="4820135"/>
          </a:xfrm>
          <a:prstGeom prst="rect">
            <a:avLst/>
          </a:prstGeom>
          <a:solidFill>
            <a:schemeClr val="accent1">
              <a:lumMod val="20000"/>
              <a:lumOff val="80000"/>
            </a:schemeClr>
          </a:solidFill>
          <a:ln w="317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95674" tIns="47837" rIns="95674" bIns="47837" rtlCol="0" anchor="ctr"/>
          <a:lstStyle/>
          <a:p>
            <a:pPr algn="ctr"/>
            <a:endParaRPr lang="es-ES"/>
          </a:p>
        </p:txBody>
      </p:sp>
      <p:sp>
        <p:nvSpPr>
          <p:cNvPr id="21" name="Rectángulo 20"/>
          <p:cNvSpPr/>
          <p:nvPr/>
        </p:nvSpPr>
        <p:spPr>
          <a:xfrm>
            <a:off x="6358271" y="1230787"/>
            <a:ext cx="2661832" cy="4820135"/>
          </a:xfrm>
          <a:prstGeom prst="rect">
            <a:avLst/>
          </a:prstGeom>
          <a:solidFill>
            <a:schemeClr val="accent1">
              <a:lumMod val="20000"/>
              <a:lumOff val="80000"/>
            </a:schemeClr>
          </a:solidFill>
          <a:ln w="317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95674" tIns="47837" rIns="95674" bIns="47837" rtlCol="0" anchor="ctr"/>
          <a:lstStyle/>
          <a:p>
            <a:pPr algn="ctr"/>
            <a:endParaRPr lang="es-ES"/>
          </a:p>
        </p:txBody>
      </p:sp>
      <p:pic>
        <p:nvPicPr>
          <p:cNvPr id="4" name="Picture 2" descr="C:\CDTR\Presentación CDTR 2014\Relaciones Externas y Vinculación\Proyectos\Casa IITEJ\Estudio Tec Especializado Anexo I Y II Prop Tec\PROPUESTA ARQUITECTONICA IITEJ\COEPO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15" y="1312939"/>
            <a:ext cx="2455414" cy="1613450"/>
          </a:xfrm>
          <a:prstGeom prst="rect">
            <a:avLst/>
          </a:prstGeom>
          <a:noFill/>
          <a:extLst>
            <a:ext uri="{909E8E84-426E-40dd-AFC4-6F175D3DCCD1}">
              <a14:hiddenFill xmlns:a14="http://schemas.microsoft.com/office/drawing/2010/main">
                <a:solidFill>
                  <a:srgbClr val="FFFFFF"/>
                </a:solidFill>
              </a14:hiddenFill>
            </a:ext>
          </a:extLst>
        </p:spPr>
      </p:pic>
      <p:sp>
        <p:nvSpPr>
          <p:cNvPr id="5" name="5 Rectángulo"/>
          <p:cNvSpPr/>
          <p:nvPr/>
        </p:nvSpPr>
        <p:spPr>
          <a:xfrm>
            <a:off x="503819" y="4994147"/>
            <a:ext cx="1286827" cy="896827"/>
          </a:xfrm>
          <a:prstGeom prst="rect">
            <a:avLst/>
          </a:prstGeom>
        </p:spPr>
        <p:txBody>
          <a:bodyPr wrap="square" lIns="95674" tIns="47837" rIns="95674" bIns="47837">
            <a:spAutoFit/>
          </a:bodyPr>
          <a:lstStyle/>
          <a:p>
            <a:r>
              <a:rPr lang="es-MX" sz="1300" b="1" dirty="0">
                <a:latin typeface="Arial"/>
                <a:cs typeface="Arial"/>
              </a:rPr>
              <a:t>Superficie</a:t>
            </a:r>
            <a:endParaRPr lang="es-MX" sz="1300" b="1" dirty="0">
              <a:latin typeface="Arial"/>
              <a:cs typeface="Arial"/>
            </a:endParaRPr>
          </a:p>
          <a:p>
            <a:r>
              <a:rPr lang="es-MX" sz="1300" dirty="0">
                <a:latin typeface="Arial"/>
                <a:cs typeface="Arial"/>
              </a:rPr>
              <a:t>Terreno: </a:t>
            </a:r>
          </a:p>
          <a:p>
            <a:r>
              <a:rPr lang="es-MX" sz="1300" dirty="0">
                <a:latin typeface="Arial"/>
                <a:cs typeface="Arial"/>
              </a:rPr>
              <a:t>Construcción:</a:t>
            </a:r>
          </a:p>
          <a:p>
            <a:r>
              <a:rPr lang="es-MX" sz="1300" dirty="0">
                <a:latin typeface="Arial"/>
                <a:cs typeface="Arial"/>
              </a:rPr>
              <a:t>Personal: </a:t>
            </a:r>
          </a:p>
        </p:txBody>
      </p:sp>
      <p:sp>
        <p:nvSpPr>
          <p:cNvPr id="6" name="7 Rectángulo"/>
          <p:cNvSpPr/>
          <p:nvPr/>
        </p:nvSpPr>
        <p:spPr>
          <a:xfrm>
            <a:off x="1798866" y="4983770"/>
            <a:ext cx="1079270" cy="1096882"/>
          </a:xfrm>
          <a:prstGeom prst="rect">
            <a:avLst/>
          </a:prstGeom>
        </p:spPr>
        <p:txBody>
          <a:bodyPr wrap="square" lIns="95674" tIns="47837" rIns="95674" bIns="47837">
            <a:spAutoFit/>
          </a:bodyPr>
          <a:lstStyle/>
          <a:p>
            <a:endParaRPr lang="es-MX" sz="1300" dirty="0">
              <a:latin typeface="Arial"/>
              <a:cs typeface="Arial"/>
            </a:endParaRPr>
          </a:p>
          <a:p>
            <a:r>
              <a:rPr lang="es-MX" sz="1300" dirty="0">
                <a:latin typeface="Arial"/>
                <a:cs typeface="Arial"/>
              </a:rPr>
              <a:t>222.41 </a:t>
            </a:r>
            <a:r>
              <a:rPr lang="es-MX" sz="1300" dirty="0">
                <a:latin typeface="Arial"/>
                <a:cs typeface="Arial"/>
              </a:rPr>
              <a:t>mts.</a:t>
            </a:r>
          </a:p>
          <a:p>
            <a:r>
              <a:rPr lang="es-MX" sz="1300" dirty="0">
                <a:latin typeface="Arial"/>
                <a:cs typeface="Arial"/>
              </a:rPr>
              <a:t>396.66 mts.</a:t>
            </a:r>
          </a:p>
          <a:p>
            <a:r>
              <a:rPr lang="es-MX" sz="1300" dirty="0">
                <a:latin typeface="Arial"/>
                <a:cs typeface="Arial"/>
              </a:rPr>
              <a:t>12 personas</a:t>
            </a:r>
          </a:p>
        </p:txBody>
      </p:sp>
      <p:sp>
        <p:nvSpPr>
          <p:cNvPr id="7" name="5 Rectángulo"/>
          <p:cNvSpPr/>
          <p:nvPr/>
        </p:nvSpPr>
        <p:spPr>
          <a:xfrm>
            <a:off x="369872" y="854004"/>
            <a:ext cx="1891967" cy="355717"/>
          </a:xfrm>
          <a:prstGeom prst="rect">
            <a:avLst/>
          </a:prstGeom>
        </p:spPr>
        <p:txBody>
          <a:bodyPr wrap="square" lIns="95674" tIns="47837" rIns="95674" bIns="47837">
            <a:spAutoFit/>
          </a:bodyPr>
          <a:lstStyle/>
          <a:p>
            <a:r>
              <a:rPr lang="es-MX" sz="1700" b="1" dirty="0">
                <a:solidFill>
                  <a:srgbClr val="800000"/>
                </a:solidFill>
                <a:latin typeface="Arial"/>
                <a:cs typeface="Arial"/>
              </a:rPr>
              <a:t>COEPO</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123"/>
          <a:stretch/>
        </p:blipFill>
        <p:spPr bwMode="auto">
          <a:xfrm>
            <a:off x="3534301" y="1312939"/>
            <a:ext cx="2436429" cy="16175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8745"/>
          <a:stretch/>
        </p:blipFill>
        <p:spPr bwMode="auto">
          <a:xfrm>
            <a:off x="6485283" y="1312938"/>
            <a:ext cx="2420991" cy="161756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coepo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215" y="2980415"/>
            <a:ext cx="2455414" cy="1857102"/>
          </a:xfrm>
          <a:prstGeom prst="rect">
            <a:avLst/>
          </a:prstGeom>
        </p:spPr>
      </p:pic>
      <p:sp>
        <p:nvSpPr>
          <p:cNvPr id="11" name="5 Rectángulo"/>
          <p:cNvSpPr/>
          <p:nvPr/>
        </p:nvSpPr>
        <p:spPr>
          <a:xfrm>
            <a:off x="3539128" y="4994147"/>
            <a:ext cx="1286827" cy="896827"/>
          </a:xfrm>
          <a:prstGeom prst="rect">
            <a:avLst/>
          </a:prstGeom>
        </p:spPr>
        <p:txBody>
          <a:bodyPr wrap="square" lIns="95674" tIns="47837" rIns="95674" bIns="47837">
            <a:spAutoFit/>
          </a:bodyPr>
          <a:lstStyle/>
          <a:p>
            <a:r>
              <a:rPr lang="es-MX" sz="1300" b="1" dirty="0">
                <a:latin typeface="Arial"/>
                <a:cs typeface="Arial"/>
              </a:rPr>
              <a:t>Superficie</a:t>
            </a:r>
            <a:endParaRPr lang="es-MX" sz="1300" b="1" dirty="0">
              <a:latin typeface="Arial"/>
              <a:cs typeface="Arial"/>
            </a:endParaRPr>
          </a:p>
          <a:p>
            <a:r>
              <a:rPr lang="es-MX" sz="1300" dirty="0">
                <a:latin typeface="Arial"/>
                <a:cs typeface="Arial"/>
              </a:rPr>
              <a:t>Terreno: </a:t>
            </a:r>
          </a:p>
          <a:p>
            <a:r>
              <a:rPr lang="es-MX" sz="1300" dirty="0">
                <a:latin typeface="Arial"/>
                <a:cs typeface="Arial"/>
              </a:rPr>
              <a:t>Construcción:</a:t>
            </a:r>
          </a:p>
          <a:p>
            <a:r>
              <a:rPr lang="es-MX" sz="1300" dirty="0">
                <a:latin typeface="Arial"/>
                <a:cs typeface="Arial"/>
              </a:rPr>
              <a:t>Personal:  </a:t>
            </a:r>
          </a:p>
        </p:txBody>
      </p:sp>
      <p:sp>
        <p:nvSpPr>
          <p:cNvPr id="12" name="7 Rectángulo"/>
          <p:cNvSpPr/>
          <p:nvPr/>
        </p:nvSpPr>
        <p:spPr>
          <a:xfrm>
            <a:off x="4834174" y="4983770"/>
            <a:ext cx="1196386" cy="1096882"/>
          </a:xfrm>
          <a:prstGeom prst="rect">
            <a:avLst/>
          </a:prstGeom>
        </p:spPr>
        <p:txBody>
          <a:bodyPr wrap="square" lIns="95674" tIns="47837" rIns="95674" bIns="47837">
            <a:spAutoFit/>
          </a:bodyPr>
          <a:lstStyle/>
          <a:p>
            <a:endParaRPr lang="es-MX" sz="1300" dirty="0">
              <a:latin typeface="Arial"/>
              <a:cs typeface="Arial"/>
            </a:endParaRPr>
          </a:p>
          <a:p>
            <a:r>
              <a:rPr lang="es-MX" sz="1300" dirty="0">
                <a:latin typeface="Arial"/>
                <a:cs typeface="Arial"/>
              </a:rPr>
              <a:t>4,318.00 </a:t>
            </a:r>
            <a:r>
              <a:rPr lang="es-MX" sz="1300" dirty="0">
                <a:latin typeface="Arial"/>
                <a:cs typeface="Arial"/>
              </a:rPr>
              <a:t>mts.</a:t>
            </a:r>
          </a:p>
          <a:p>
            <a:r>
              <a:rPr lang="es-MX" sz="1300" dirty="0">
                <a:latin typeface="Arial"/>
                <a:cs typeface="Arial"/>
              </a:rPr>
              <a:t>646.22 mts.</a:t>
            </a:r>
          </a:p>
          <a:p>
            <a:r>
              <a:rPr lang="es-MX" sz="1300" dirty="0">
                <a:latin typeface="Arial"/>
                <a:cs typeface="Arial"/>
              </a:rPr>
              <a:t>38 personas</a:t>
            </a:r>
          </a:p>
          <a:p>
            <a:endParaRPr lang="es-MX" sz="1300" dirty="0">
              <a:latin typeface="Arial"/>
              <a:cs typeface="Arial"/>
            </a:endParaRPr>
          </a:p>
        </p:txBody>
      </p:sp>
      <p:sp>
        <p:nvSpPr>
          <p:cNvPr id="13" name="5 Rectángulo"/>
          <p:cNvSpPr/>
          <p:nvPr/>
        </p:nvSpPr>
        <p:spPr>
          <a:xfrm>
            <a:off x="3405180" y="854004"/>
            <a:ext cx="1891967" cy="355717"/>
          </a:xfrm>
          <a:prstGeom prst="rect">
            <a:avLst/>
          </a:prstGeom>
        </p:spPr>
        <p:txBody>
          <a:bodyPr wrap="square" lIns="95674" tIns="47837" rIns="95674" bIns="47837">
            <a:spAutoFit/>
          </a:bodyPr>
          <a:lstStyle/>
          <a:p>
            <a:r>
              <a:rPr lang="es-MX" sz="1700" b="1" dirty="0">
                <a:solidFill>
                  <a:srgbClr val="800000"/>
                </a:solidFill>
                <a:latin typeface="Arial"/>
                <a:cs typeface="Arial"/>
              </a:rPr>
              <a:t>IITEJ</a:t>
            </a:r>
          </a:p>
        </p:txBody>
      </p:sp>
      <p:sp>
        <p:nvSpPr>
          <p:cNvPr id="14" name="5 Rectángulo"/>
          <p:cNvSpPr/>
          <p:nvPr/>
        </p:nvSpPr>
        <p:spPr>
          <a:xfrm>
            <a:off x="6492218" y="4994147"/>
            <a:ext cx="1286827" cy="896827"/>
          </a:xfrm>
          <a:prstGeom prst="rect">
            <a:avLst/>
          </a:prstGeom>
        </p:spPr>
        <p:txBody>
          <a:bodyPr wrap="square" lIns="95674" tIns="47837" rIns="95674" bIns="47837">
            <a:spAutoFit/>
          </a:bodyPr>
          <a:lstStyle/>
          <a:p>
            <a:r>
              <a:rPr lang="es-MX" sz="1300" b="1" dirty="0">
                <a:latin typeface="Arial"/>
                <a:cs typeface="Arial"/>
              </a:rPr>
              <a:t>Superficie</a:t>
            </a:r>
            <a:endParaRPr lang="es-MX" sz="1300" b="1" dirty="0">
              <a:latin typeface="Arial"/>
              <a:cs typeface="Arial"/>
            </a:endParaRPr>
          </a:p>
          <a:p>
            <a:r>
              <a:rPr lang="es-MX" sz="1300" dirty="0">
                <a:latin typeface="Arial"/>
                <a:cs typeface="Arial"/>
              </a:rPr>
              <a:t>Planta: </a:t>
            </a:r>
          </a:p>
          <a:p>
            <a:r>
              <a:rPr lang="es-MX" sz="1300" dirty="0">
                <a:latin typeface="Arial"/>
                <a:cs typeface="Arial"/>
              </a:rPr>
              <a:t>Construcción:</a:t>
            </a:r>
          </a:p>
          <a:p>
            <a:r>
              <a:rPr lang="es-MX" sz="1300" dirty="0">
                <a:latin typeface="Arial"/>
                <a:cs typeface="Arial"/>
              </a:rPr>
              <a:t>Personal: </a:t>
            </a:r>
          </a:p>
        </p:txBody>
      </p:sp>
      <p:sp>
        <p:nvSpPr>
          <p:cNvPr id="15" name="7 Rectángulo"/>
          <p:cNvSpPr/>
          <p:nvPr/>
        </p:nvSpPr>
        <p:spPr>
          <a:xfrm>
            <a:off x="7844550" y="4983770"/>
            <a:ext cx="1079270" cy="1096882"/>
          </a:xfrm>
          <a:prstGeom prst="rect">
            <a:avLst/>
          </a:prstGeom>
        </p:spPr>
        <p:txBody>
          <a:bodyPr wrap="square" lIns="95674" tIns="47837" rIns="95674" bIns="47837">
            <a:spAutoFit/>
          </a:bodyPr>
          <a:lstStyle/>
          <a:p>
            <a:endParaRPr lang="es-MX" sz="1300" dirty="0">
              <a:latin typeface="Arial"/>
              <a:cs typeface="Arial"/>
            </a:endParaRPr>
          </a:p>
          <a:p>
            <a:r>
              <a:rPr lang="es-MX" sz="1300" dirty="0">
                <a:latin typeface="Arial"/>
                <a:cs typeface="Arial"/>
              </a:rPr>
              <a:t>288.87 </a:t>
            </a:r>
            <a:r>
              <a:rPr lang="es-MX" sz="1300" dirty="0">
                <a:latin typeface="Arial"/>
                <a:cs typeface="Arial"/>
              </a:rPr>
              <a:t>mts.</a:t>
            </a:r>
          </a:p>
          <a:p>
            <a:r>
              <a:rPr lang="es-MX" sz="1300" dirty="0">
                <a:latin typeface="Arial"/>
                <a:cs typeface="Arial"/>
              </a:rPr>
              <a:t>315.13 mts.</a:t>
            </a:r>
          </a:p>
          <a:p>
            <a:r>
              <a:rPr lang="es-MX" sz="1300" dirty="0">
                <a:latin typeface="Arial"/>
                <a:cs typeface="Arial"/>
              </a:rPr>
              <a:t>30 personas</a:t>
            </a:r>
          </a:p>
        </p:txBody>
      </p:sp>
      <p:sp>
        <p:nvSpPr>
          <p:cNvPr id="16" name="5 Rectángulo"/>
          <p:cNvSpPr/>
          <p:nvPr/>
        </p:nvSpPr>
        <p:spPr>
          <a:xfrm>
            <a:off x="6358271" y="854004"/>
            <a:ext cx="1891967" cy="355717"/>
          </a:xfrm>
          <a:prstGeom prst="rect">
            <a:avLst/>
          </a:prstGeom>
        </p:spPr>
        <p:txBody>
          <a:bodyPr wrap="square" lIns="95674" tIns="47837" rIns="95674" bIns="47837">
            <a:spAutoFit/>
          </a:bodyPr>
          <a:lstStyle/>
          <a:p>
            <a:r>
              <a:rPr lang="es-MX" sz="1700" b="1" dirty="0">
                <a:solidFill>
                  <a:srgbClr val="800000"/>
                </a:solidFill>
                <a:latin typeface="Arial"/>
                <a:cs typeface="Arial"/>
              </a:rPr>
              <a:t>SEIJAL</a:t>
            </a:r>
          </a:p>
        </p:txBody>
      </p:sp>
      <p:pic>
        <p:nvPicPr>
          <p:cNvPr id="17" name="Imagen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5316" y="2981442"/>
            <a:ext cx="2455414" cy="1855047"/>
          </a:xfrm>
          <a:prstGeom prst="rect">
            <a:avLst/>
          </a:prstGeom>
        </p:spPr>
      </p:pic>
      <p:pic>
        <p:nvPicPr>
          <p:cNvPr id="18" name="Imagen 17"/>
          <p:cNvPicPr>
            <a:picLocks noChangeAspect="1"/>
          </p:cNvPicPr>
          <p:nvPr/>
        </p:nvPicPr>
        <p:blipFill rotWithShape="1">
          <a:blip r:embed="rId7">
            <a:extLst>
              <a:ext uri="{28A0092B-C50C-407E-A947-70E740481C1C}">
                <a14:useLocalDpi xmlns:a14="http://schemas.microsoft.com/office/drawing/2010/main" val="0"/>
              </a:ext>
            </a:extLst>
          </a:blip>
          <a:srcRect l="21637" r="3794"/>
          <a:stretch/>
        </p:blipFill>
        <p:spPr>
          <a:xfrm>
            <a:off x="6464940" y="2981442"/>
            <a:ext cx="2441334" cy="1855046"/>
          </a:xfrm>
          <a:prstGeom prst="rect">
            <a:avLst/>
          </a:prstGeom>
        </p:spPr>
      </p:pic>
    </p:spTree>
    <p:extLst>
      <p:ext uri="{BB962C8B-B14F-4D97-AF65-F5344CB8AC3E}">
        <p14:creationId xmlns:p14="http://schemas.microsoft.com/office/powerpoint/2010/main" val="41178381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Ubicación tres organism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476" y="1209720"/>
            <a:ext cx="8522857" cy="4986140"/>
          </a:xfrm>
          <a:prstGeom prst="rect">
            <a:avLst/>
          </a:prstGeom>
        </p:spPr>
      </p:pic>
      <p:sp>
        <p:nvSpPr>
          <p:cNvPr id="22" name="5 Rectángulo"/>
          <p:cNvSpPr/>
          <p:nvPr/>
        </p:nvSpPr>
        <p:spPr>
          <a:xfrm>
            <a:off x="369872" y="854004"/>
            <a:ext cx="1891967" cy="355717"/>
          </a:xfrm>
          <a:prstGeom prst="rect">
            <a:avLst/>
          </a:prstGeom>
        </p:spPr>
        <p:txBody>
          <a:bodyPr wrap="square" lIns="95674" tIns="47837" rIns="95674" bIns="47837">
            <a:spAutoFit/>
          </a:bodyPr>
          <a:lstStyle/>
          <a:p>
            <a:r>
              <a:rPr lang="es-MX" sz="1700" b="1" dirty="0">
                <a:solidFill>
                  <a:srgbClr val="800000"/>
                </a:solidFill>
                <a:latin typeface="Arial"/>
                <a:cs typeface="Arial"/>
              </a:rPr>
              <a:t>UBICACIÓN</a:t>
            </a:r>
          </a:p>
        </p:txBody>
      </p:sp>
    </p:spTree>
    <p:extLst>
      <p:ext uri="{BB962C8B-B14F-4D97-AF65-F5344CB8AC3E}">
        <p14:creationId xmlns:p14="http://schemas.microsoft.com/office/powerpoint/2010/main" val="19584772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p:cNvSpPr/>
          <p:nvPr/>
        </p:nvSpPr>
        <p:spPr>
          <a:xfrm>
            <a:off x="395832" y="1453043"/>
            <a:ext cx="1286827" cy="896827"/>
          </a:xfrm>
          <a:prstGeom prst="rect">
            <a:avLst/>
          </a:prstGeom>
        </p:spPr>
        <p:txBody>
          <a:bodyPr wrap="square" lIns="95674" tIns="47837" rIns="95674" bIns="47837">
            <a:spAutoFit/>
          </a:bodyPr>
          <a:lstStyle/>
          <a:p>
            <a:r>
              <a:rPr lang="es-MX" sz="1300" b="1" dirty="0">
                <a:latin typeface="Arial"/>
                <a:cs typeface="Arial"/>
              </a:rPr>
              <a:t>Superficie</a:t>
            </a:r>
            <a:endParaRPr lang="es-MX" sz="1300" b="1" dirty="0">
              <a:latin typeface="Arial"/>
              <a:cs typeface="Arial"/>
            </a:endParaRPr>
          </a:p>
          <a:p>
            <a:r>
              <a:rPr lang="es-MX" sz="1300" dirty="0">
                <a:latin typeface="Arial"/>
                <a:cs typeface="Arial"/>
              </a:rPr>
              <a:t>Terreno: </a:t>
            </a:r>
          </a:p>
          <a:p>
            <a:r>
              <a:rPr lang="es-MX" sz="1300" dirty="0">
                <a:latin typeface="Arial"/>
                <a:cs typeface="Arial"/>
              </a:rPr>
              <a:t>Construcción:</a:t>
            </a:r>
          </a:p>
          <a:p>
            <a:r>
              <a:rPr lang="es-MX" sz="1300" dirty="0">
                <a:latin typeface="Arial"/>
                <a:cs typeface="Arial"/>
              </a:rPr>
              <a:t>Personal: </a:t>
            </a:r>
          </a:p>
        </p:txBody>
      </p:sp>
      <p:sp>
        <p:nvSpPr>
          <p:cNvPr id="6" name="7 Rectángulo"/>
          <p:cNvSpPr/>
          <p:nvPr/>
        </p:nvSpPr>
        <p:spPr>
          <a:xfrm>
            <a:off x="1690879" y="1442666"/>
            <a:ext cx="1079270" cy="1096882"/>
          </a:xfrm>
          <a:prstGeom prst="rect">
            <a:avLst/>
          </a:prstGeom>
        </p:spPr>
        <p:txBody>
          <a:bodyPr wrap="square" lIns="95674" tIns="47837" rIns="95674" bIns="47837">
            <a:spAutoFit/>
          </a:bodyPr>
          <a:lstStyle/>
          <a:p>
            <a:endParaRPr lang="es-MX" sz="1300" dirty="0">
              <a:latin typeface="Arial"/>
              <a:cs typeface="Arial"/>
            </a:endParaRPr>
          </a:p>
          <a:p>
            <a:r>
              <a:rPr lang="es-MX" sz="1300" dirty="0">
                <a:latin typeface="Arial"/>
                <a:cs typeface="Arial"/>
              </a:rPr>
              <a:t>222.41 </a:t>
            </a:r>
            <a:r>
              <a:rPr lang="es-MX" sz="1300" dirty="0">
                <a:latin typeface="Arial"/>
                <a:cs typeface="Arial"/>
              </a:rPr>
              <a:t>mts.</a:t>
            </a:r>
          </a:p>
          <a:p>
            <a:r>
              <a:rPr lang="es-MX" sz="1300" dirty="0">
                <a:latin typeface="Arial"/>
                <a:cs typeface="Arial"/>
              </a:rPr>
              <a:t>396.66 mts.</a:t>
            </a:r>
          </a:p>
          <a:p>
            <a:r>
              <a:rPr lang="es-MX" sz="1300" dirty="0">
                <a:latin typeface="Arial"/>
                <a:cs typeface="Arial"/>
              </a:rPr>
              <a:t>12 personas</a:t>
            </a:r>
          </a:p>
        </p:txBody>
      </p:sp>
      <p:sp>
        <p:nvSpPr>
          <p:cNvPr id="7" name="5 Rectángulo"/>
          <p:cNvSpPr/>
          <p:nvPr/>
        </p:nvSpPr>
        <p:spPr>
          <a:xfrm>
            <a:off x="395831" y="859911"/>
            <a:ext cx="1891967" cy="355717"/>
          </a:xfrm>
          <a:prstGeom prst="rect">
            <a:avLst/>
          </a:prstGeom>
        </p:spPr>
        <p:txBody>
          <a:bodyPr wrap="square" lIns="95674" tIns="47837" rIns="95674" bIns="47837">
            <a:spAutoFit/>
          </a:bodyPr>
          <a:lstStyle/>
          <a:p>
            <a:r>
              <a:rPr lang="es-MX" sz="1700" b="1" dirty="0">
                <a:solidFill>
                  <a:srgbClr val="800000"/>
                </a:solidFill>
                <a:latin typeface="Arial"/>
                <a:cs typeface="Arial"/>
              </a:rPr>
              <a:t>COEPO</a:t>
            </a:r>
          </a:p>
        </p:txBody>
      </p:sp>
      <p:pic>
        <p:nvPicPr>
          <p:cNvPr id="2" name="Imagen 1" descr="COEPO Planta Alt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583" y="981464"/>
            <a:ext cx="4016353" cy="2549162"/>
          </a:xfrm>
          <a:prstGeom prst="rect">
            <a:avLst/>
          </a:prstGeom>
        </p:spPr>
      </p:pic>
      <p:pic>
        <p:nvPicPr>
          <p:cNvPr id="3" name="Imagen 2" descr="COEPO Planta Baja.jpg"/>
          <p:cNvPicPr>
            <a:picLocks noChangeAspect="1"/>
          </p:cNvPicPr>
          <p:nvPr/>
        </p:nvPicPr>
        <p:blipFill rotWithShape="1">
          <a:blip r:embed="rId3">
            <a:extLst>
              <a:ext uri="{28A0092B-C50C-407E-A947-70E740481C1C}">
                <a14:useLocalDpi xmlns:a14="http://schemas.microsoft.com/office/drawing/2010/main" val="0"/>
              </a:ext>
            </a:extLst>
          </a:blip>
          <a:srcRect b="2235"/>
          <a:stretch/>
        </p:blipFill>
        <p:spPr>
          <a:xfrm>
            <a:off x="3657354" y="3784108"/>
            <a:ext cx="3834089" cy="2404540"/>
          </a:xfrm>
          <a:prstGeom prst="rect">
            <a:avLst/>
          </a:prstGeom>
        </p:spPr>
      </p:pic>
    </p:spTree>
    <p:extLst>
      <p:ext uri="{BB962C8B-B14F-4D97-AF65-F5344CB8AC3E}">
        <p14:creationId xmlns:p14="http://schemas.microsoft.com/office/powerpoint/2010/main" val="34743002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5 Rectángulo"/>
          <p:cNvSpPr/>
          <p:nvPr/>
        </p:nvSpPr>
        <p:spPr>
          <a:xfrm>
            <a:off x="379191" y="1458214"/>
            <a:ext cx="1286827" cy="896827"/>
          </a:xfrm>
          <a:prstGeom prst="rect">
            <a:avLst/>
          </a:prstGeom>
        </p:spPr>
        <p:txBody>
          <a:bodyPr wrap="square" lIns="95674" tIns="47837" rIns="95674" bIns="47837">
            <a:spAutoFit/>
          </a:bodyPr>
          <a:lstStyle/>
          <a:p>
            <a:r>
              <a:rPr lang="es-MX" sz="1300" b="1" dirty="0">
                <a:latin typeface="Arial"/>
                <a:cs typeface="Arial"/>
              </a:rPr>
              <a:t>Superficie</a:t>
            </a:r>
            <a:endParaRPr lang="es-MX" sz="1300" b="1" dirty="0">
              <a:latin typeface="Arial"/>
              <a:cs typeface="Arial"/>
            </a:endParaRPr>
          </a:p>
          <a:p>
            <a:r>
              <a:rPr lang="es-MX" sz="1300" dirty="0">
                <a:latin typeface="Arial"/>
                <a:cs typeface="Arial"/>
              </a:rPr>
              <a:t>Planta: </a:t>
            </a:r>
          </a:p>
          <a:p>
            <a:r>
              <a:rPr lang="es-MX" sz="1300" dirty="0">
                <a:latin typeface="Arial"/>
                <a:cs typeface="Arial"/>
              </a:rPr>
              <a:t>Construcción:</a:t>
            </a:r>
          </a:p>
          <a:p>
            <a:r>
              <a:rPr lang="es-MX" sz="1300" dirty="0">
                <a:latin typeface="Arial"/>
                <a:cs typeface="Arial"/>
              </a:rPr>
              <a:t>Personal: </a:t>
            </a:r>
          </a:p>
        </p:txBody>
      </p:sp>
      <p:sp>
        <p:nvSpPr>
          <p:cNvPr id="25" name="7 Rectángulo"/>
          <p:cNvSpPr/>
          <p:nvPr/>
        </p:nvSpPr>
        <p:spPr>
          <a:xfrm>
            <a:off x="1731523" y="1447838"/>
            <a:ext cx="1079270" cy="1096882"/>
          </a:xfrm>
          <a:prstGeom prst="rect">
            <a:avLst/>
          </a:prstGeom>
        </p:spPr>
        <p:txBody>
          <a:bodyPr wrap="square" lIns="95674" tIns="47837" rIns="95674" bIns="47837">
            <a:spAutoFit/>
          </a:bodyPr>
          <a:lstStyle/>
          <a:p>
            <a:endParaRPr lang="es-MX" sz="1300" dirty="0">
              <a:latin typeface="Arial"/>
              <a:cs typeface="Arial"/>
            </a:endParaRPr>
          </a:p>
          <a:p>
            <a:r>
              <a:rPr lang="es-MX" sz="1300" dirty="0">
                <a:latin typeface="Arial"/>
                <a:cs typeface="Arial"/>
              </a:rPr>
              <a:t>288.87 </a:t>
            </a:r>
            <a:r>
              <a:rPr lang="es-MX" sz="1300" dirty="0">
                <a:latin typeface="Arial"/>
                <a:cs typeface="Arial"/>
              </a:rPr>
              <a:t>mts.</a:t>
            </a:r>
          </a:p>
          <a:p>
            <a:r>
              <a:rPr lang="es-MX" sz="1300" dirty="0">
                <a:latin typeface="Arial"/>
                <a:cs typeface="Arial"/>
              </a:rPr>
              <a:t>315.13 mts.</a:t>
            </a:r>
          </a:p>
          <a:p>
            <a:r>
              <a:rPr lang="es-MX" sz="1300" dirty="0">
                <a:latin typeface="Arial"/>
                <a:cs typeface="Arial"/>
              </a:rPr>
              <a:t>30 personas</a:t>
            </a:r>
          </a:p>
        </p:txBody>
      </p:sp>
      <p:sp>
        <p:nvSpPr>
          <p:cNvPr id="26" name="5 Rectángulo"/>
          <p:cNvSpPr/>
          <p:nvPr/>
        </p:nvSpPr>
        <p:spPr>
          <a:xfrm>
            <a:off x="393512" y="859177"/>
            <a:ext cx="1891967" cy="355717"/>
          </a:xfrm>
          <a:prstGeom prst="rect">
            <a:avLst/>
          </a:prstGeom>
        </p:spPr>
        <p:txBody>
          <a:bodyPr wrap="square" lIns="95674" tIns="47837" rIns="95674" bIns="47837">
            <a:spAutoFit/>
          </a:bodyPr>
          <a:lstStyle/>
          <a:p>
            <a:r>
              <a:rPr lang="es-MX" sz="1700" b="1" dirty="0">
                <a:solidFill>
                  <a:srgbClr val="800000"/>
                </a:solidFill>
                <a:latin typeface="Arial"/>
                <a:cs typeface="Arial"/>
              </a:rPr>
              <a:t>SEIJAL</a:t>
            </a:r>
          </a:p>
        </p:txBody>
      </p:sp>
      <p:pic>
        <p:nvPicPr>
          <p:cNvPr id="2" name="Imagen 1" descr="Plano SEIJAL.jpg"/>
          <p:cNvPicPr>
            <a:picLocks noChangeAspect="1"/>
          </p:cNvPicPr>
          <p:nvPr/>
        </p:nvPicPr>
        <p:blipFill rotWithShape="1">
          <a:blip r:embed="rId2">
            <a:extLst>
              <a:ext uri="{28A0092B-C50C-407E-A947-70E740481C1C}">
                <a14:useLocalDpi xmlns:a14="http://schemas.microsoft.com/office/drawing/2010/main" val="0"/>
              </a:ext>
            </a:extLst>
          </a:blip>
          <a:srcRect l="24889" t="1860" r="26764" b="8282"/>
          <a:stretch/>
        </p:blipFill>
        <p:spPr>
          <a:xfrm>
            <a:off x="3358243" y="489064"/>
            <a:ext cx="4439471" cy="5829416"/>
          </a:xfrm>
          <a:prstGeom prst="rect">
            <a:avLst/>
          </a:prstGeom>
        </p:spPr>
      </p:pic>
    </p:spTree>
    <p:extLst>
      <p:ext uri="{BB962C8B-B14F-4D97-AF65-F5344CB8AC3E}">
        <p14:creationId xmlns:p14="http://schemas.microsoft.com/office/powerpoint/2010/main" val="32197401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Rectángulo"/>
          <p:cNvSpPr/>
          <p:nvPr/>
        </p:nvSpPr>
        <p:spPr>
          <a:xfrm>
            <a:off x="387410" y="1455174"/>
            <a:ext cx="1286827" cy="896827"/>
          </a:xfrm>
          <a:prstGeom prst="rect">
            <a:avLst/>
          </a:prstGeom>
        </p:spPr>
        <p:txBody>
          <a:bodyPr wrap="square" lIns="95674" tIns="47837" rIns="95674" bIns="47837">
            <a:spAutoFit/>
          </a:bodyPr>
          <a:lstStyle/>
          <a:p>
            <a:r>
              <a:rPr lang="es-MX" sz="1300" b="1" dirty="0">
                <a:latin typeface="Arial"/>
                <a:cs typeface="Arial"/>
              </a:rPr>
              <a:t>Superficie</a:t>
            </a:r>
            <a:endParaRPr lang="es-MX" sz="1300" b="1" dirty="0">
              <a:latin typeface="Arial"/>
              <a:cs typeface="Arial"/>
            </a:endParaRPr>
          </a:p>
          <a:p>
            <a:r>
              <a:rPr lang="es-MX" sz="1300" dirty="0">
                <a:latin typeface="Arial"/>
                <a:cs typeface="Arial"/>
              </a:rPr>
              <a:t>Terreno: </a:t>
            </a:r>
          </a:p>
          <a:p>
            <a:r>
              <a:rPr lang="es-MX" sz="1300" dirty="0">
                <a:latin typeface="Arial"/>
                <a:cs typeface="Arial"/>
              </a:rPr>
              <a:t>Construcción:</a:t>
            </a:r>
          </a:p>
          <a:p>
            <a:r>
              <a:rPr lang="es-MX" sz="1300" dirty="0">
                <a:latin typeface="Arial"/>
                <a:cs typeface="Arial"/>
              </a:rPr>
              <a:t>Personal:  </a:t>
            </a:r>
          </a:p>
        </p:txBody>
      </p:sp>
      <p:sp>
        <p:nvSpPr>
          <p:cNvPr id="23" name="7 Rectángulo"/>
          <p:cNvSpPr/>
          <p:nvPr/>
        </p:nvSpPr>
        <p:spPr>
          <a:xfrm>
            <a:off x="1674237" y="1444797"/>
            <a:ext cx="1196386" cy="1096882"/>
          </a:xfrm>
          <a:prstGeom prst="rect">
            <a:avLst/>
          </a:prstGeom>
        </p:spPr>
        <p:txBody>
          <a:bodyPr wrap="square" lIns="95674" tIns="47837" rIns="95674" bIns="47837">
            <a:spAutoFit/>
          </a:bodyPr>
          <a:lstStyle/>
          <a:p>
            <a:endParaRPr lang="es-MX" sz="1300" dirty="0">
              <a:latin typeface="Arial"/>
              <a:cs typeface="Arial"/>
            </a:endParaRPr>
          </a:p>
          <a:p>
            <a:r>
              <a:rPr lang="es-MX" sz="1300" dirty="0">
                <a:latin typeface="Arial"/>
                <a:cs typeface="Arial"/>
              </a:rPr>
              <a:t>4,318.00 </a:t>
            </a:r>
            <a:r>
              <a:rPr lang="es-MX" sz="1300" dirty="0">
                <a:latin typeface="Arial"/>
                <a:cs typeface="Arial"/>
              </a:rPr>
              <a:t>mts.</a:t>
            </a:r>
          </a:p>
          <a:p>
            <a:r>
              <a:rPr lang="es-MX" sz="1300" dirty="0">
                <a:latin typeface="Arial"/>
                <a:cs typeface="Arial"/>
              </a:rPr>
              <a:t>646.22 mts.</a:t>
            </a:r>
          </a:p>
          <a:p>
            <a:r>
              <a:rPr lang="es-MX" sz="1300" dirty="0">
                <a:latin typeface="Arial"/>
                <a:cs typeface="Arial"/>
              </a:rPr>
              <a:t>38 personas</a:t>
            </a:r>
          </a:p>
          <a:p>
            <a:endParaRPr lang="es-MX" sz="1300" dirty="0">
              <a:latin typeface="Arial"/>
              <a:cs typeface="Arial"/>
            </a:endParaRPr>
          </a:p>
        </p:txBody>
      </p:sp>
      <p:pic>
        <p:nvPicPr>
          <p:cNvPr id="25" name="Imagen 24" descr="Estado Actual del IITEJ.jpg"/>
          <p:cNvPicPr>
            <a:picLocks noChangeAspect="1"/>
          </p:cNvPicPr>
          <p:nvPr/>
        </p:nvPicPr>
        <p:blipFill rotWithShape="1">
          <a:blip r:embed="rId2">
            <a:extLst>
              <a:ext uri="{28A0092B-C50C-407E-A947-70E740481C1C}">
                <a14:useLocalDpi xmlns:a14="http://schemas.microsoft.com/office/drawing/2010/main" val="0"/>
              </a:ext>
            </a:extLst>
          </a:blip>
          <a:srcRect t="1716" r="1155" b="2030"/>
          <a:stretch/>
        </p:blipFill>
        <p:spPr>
          <a:xfrm>
            <a:off x="3176191" y="1017017"/>
            <a:ext cx="6196819" cy="4169042"/>
          </a:xfrm>
          <a:prstGeom prst="rect">
            <a:avLst/>
          </a:prstGeom>
        </p:spPr>
      </p:pic>
      <p:sp>
        <p:nvSpPr>
          <p:cNvPr id="6" name="5 Rectángulo"/>
          <p:cNvSpPr/>
          <p:nvPr/>
        </p:nvSpPr>
        <p:spPr>
          <a:xfrm>
            <a:off x="379190" y="854004"/>
            <a:ext cx="2943198" cy="589051"/>
          </a:xfrm>
          <a:prstGeom prst="rect">
            <a:avLst/>
          </a:prstGeom>
        </p:spPr>
        <p:txBody>
          <a:bodyPr wrap="square" lIns="95674" tIns="47837" rIns="95674" bIns="47837">
            <a:spAutoFit/>
          </a:bodyPr>
          <a:lstStyle/>
          <a:p>
            <a:r>
              <a:rPr lang="es-MX" sz="1700" b="1" dirty="0">
                <a:solidFill>
                  <a:srgbClr val="800000"/>
                </a:solidFill>
                <a:latin typeface="Arial"/>
                <a:cs typeface="Arial"/>
              </a:rPr>
              <a:t>IITEJ</a:t>
            </a:r>
          </a:p>
          <a:p>
            <a:r>
              <a:rPr lang="es-MX" sz="1500" b="1" dirty="0">
                <a:latin typeface="Arial"/>
                <a:cs typeface="Arial"/>
              </a:rPr>
              <a:t>Cd</a:t>
            </a:r>
            <a:r>
              <a:rPr lang="es-MX" sz="1500" b="1" dirty="0">
                <a:latin typeface="Arial"/>
                <a:cs typeface="Arial"/>
              </a:rPr>
              <a:t>. Granja - Estado </a:t>
            </a:r>
            <a:r>
              <a:rPr lang="es-MX" sz="1500" b="1" dirty="0">
                <a:latin typeface="Arial"/>
                <a:cs typeface="Arial"/>
              </a:rPr>
              <a:t>Actual</a:t>
            </a:r>
            <a:endParaRPr lang="es-MX" sz="1500" b="1" dirty="0">
              <a:latin typeface="Arial"/>
              <a:cs typeface="Arial"/>
            </a:endParaRPr>
          </a:p>
        </p:txBody>
      </p:sp>
    </p:spTree>
    <p:extLst>
      <p:ext uri="{BB962C8B-B14F-4D97-AF65-F5344CB8AC3E}">
        <p14:creationId xmlns:p14="http://schemas.microsoft.com/office/powerpoint/2010/main" val="3734791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7 Rectángulo"/>
          <p:cNvSpPr/>
          <p:nvPr/>
        </p:nvSpPr>
        <p:spPr>
          <a:xfrm>
            <a:off x="1724438" y="1432712"/>
            <a:ext cx="1435019" cy="896827"/>
          </a:xfrm>
          <a:prstGeom prst="rect">
            <a:avLst/>
          </a:prstGeom>
        </p:spPr>
        <p:txBody>
          <a:bodyPr wrap="square" lIns="95674" tIns="47837" rIns="95674" bIns="47837">
            <a:spAutoFit/>
          </a:bodyPr>
          <a:lstStyle/>
          <a:p>
            <a:endParaRPr lang="es-MX" sz="1300" dirty="0">
              <a:latin typeface="Arial"/>
              <a:cs typeface="Arial"/>
            </a:endParaRPr>
          </a:p>
          <a:p>
            <a:r>
              <a:rPr lang="es-MX" sz="1300" dirty="0">
                <a:latin typeface="Arial"/>
                <a:cs typeface="Arial"/>
              </a:rPr>
              <a:t>4,318.00 mts.</a:t>
            </a:r>
          </a:p>
          <a:p>
            <a:r>
              <a:rPr lang="es-MX" sz="1300" dirty="0">
                <a:latin typeface="Arial"/>
                <a:cs typeface="Arial"/>
              </a:rPr>
              <a:t>1,272.20 mts.</a:t>
            </a:r>
          </a:p>
          <a:p>
            <a:r>
              <a:rPr lang="es-MX" sz="1300" dirty="0">
                <a:latin typeface="Arial"/>
                <a:cs typeface="Arial"/>
              </a:rPr>
              <a:t>87 personas</a:t>
            </a:r>
          </a:p>
        </p:txBody>
      </p:sp>
      <p:sp>
        <p:nvSpPr>
          <p:cNvPr id="24" name="5 Rectángulo"/>
          <p:cNvSpPr/>
          <p:nvPr/>
        </p:nvSpPr>
        <p:spPr>
          <a:xfrm>
            <a:off x="379191" y="854004"/>
            <a:ext cx="2431602" cy="589051"/>
          </a:xfrm>
          <a:prstGeom prst="rect">
            <a:avLst/>
          </a:prstGeom>
        </p:spPr>
        <p:txBody>
          <a:bodyPr wrap="square" lIns="95674" tIns="47837" rIns="95674" bIns="47837">
            <a:spAutoFit/>
          </a:bodyPr>
          <a:lstStyle/>
          <a:p>
            <a:r>
              <a:rPr lang="es-MX" sz="1700" b="1" dirty="0">
                <a:solidFill>
                  <a:srgbClr val="800000"/>
                </a:solidFill>
                <a:latin typeface="Arial"/>
                <a:cs typeface="Arial"/>
              </a:rPr>
              <a:t>IIEG</a:t>
            </a:r>
          </a:p>
          <a:p>
            <a:r>
              <a:rPr lang="es-MX" sz="1500" b="1" dirty="0">
                <a:latin typeface="Arial"/>
                <a:cs typeface="Arial"/>
              </a:rPr>
              <a:t>Cd. </a:t>
            </a:r>
            <a:r>
              <a:rPr lang="es-MX" sz="1500" b="1" dirty="0">
                <a:latin typeface="Arial"/>
                <a:cs typeface="Arial"/>
              </a:rPr>
              <a:t>Granja - Proyecto</a:t>
            </a:r>
            <a:endParaRPr lang="es-MX" sz="1500" b="1" dirty="0">
              <a:latin typeface="Arial"/>
              <a:cs typeface="Arial"/>
            </a:endParaRPr>
          </a:p>
        </p:txBody>
      </p:sp>
      <p:sp>
        <p:nvSpPr>
          <p:cNvPr id="6" name="5 Rectángulo"/>
          <p:cNvSpPr/>
          <p:nvPr/>
        </p:nvSpPr>
        <p:spPr>
          <a:xfrm>
            <a:off x="393360" y="1443088"/>
            <a:ext cx="1286827" cy="896827"/>
          </a:xfrm>
          <a:prstGeom prst="rect">
            <a:avLst/>
          </a:prstGeom>
        </p:spPr>
        <p:txBody>
          <a:bodyPr wrap="square" lIns="95674" tIns="47837" rIns="95674" bIns="47837">
            <a:spAutoFit/>
          </a:bodyPr>
          <a:lstStyle/>
          <a:p>
            <a:r>
              <a:rPr lang="es-MX" sz="1300" b="1" dirty="0">
                <a:latin typeface="Arial"/>
                <a:cs typeface="Arial"/>
              </a:rPr>
              <a:t>Superficie</a:t>
            </a:r>
            <a:endParaRPr lang="es-MX" sz="1300" b="1" dirty="0">
              <a:latin typeface="Arial"/>
              <a:cs typeface="Arial"/>
            </a:endParaRPr>
          </a:p>
          <a:p>
            <a:r>
              <a:rPr lang="es-MX" sz="1300" dirty="0">
                <a:latin typeface="Arial"/>
                <a:cs typeface="Arial"/>
              </a:rPr>
              <a:t>Terreno: </a:t>
            </a:r>
          </a:p>
          <a:p>
            <a:r>
              <a:rPr lang="es-MX" sz="1300" dirty="0">
                <a:latin typeface="Arial"/>
                <a:cs typeface="Arial"/>
              </a:rPr>
              <a:t>Construcción:</a:t>
            </a:r>
          </a:p>
          <a:p>
            <a:r>
              <a:rPr lang="es-MX" sz="1300" dirty="0">
                <a:latin typeface="Arial"/>
                <a:cs typeface="Arial"/>
              </a:rPr>
              <a:t>Personal: </a:t>
            </a:r>
          </a:p>
        </p:txBody>
      </p:sp>
      <p:pic>
        <p:nvPicPr>
          <p:cNvPr id="3" name="Imagen 2" descr="IIEG.jpg"/>
          <p:cNvPicPr>
            <a:picLocks noChangeAspect="1"/>
          </p:cNvPicPr>
          <p:nvPr/>
        </p:nvPicPr>
        <p:blipFill rotWithShape="1">
          <a:blip r:embed="rId2">
            <a:extLst>
              <a:ext uri="{28A0092B-C50C-407E-A947-70E740481C1C}">
                <a14:useLocalDpi xmlns:a14="http://schemas.microsoft.com/office/drawing/2010/main" val="0"/>
              </a:ext>
            </a:extLst>
          </a:blip>
          <a:srcRect l="1242" t="5909" r="1866" b="6209"/>
          <a:stretch/>
        </p:blipFill>
        <p:spPr>
          <a:xfrm rot="20184749">
            <a:off x="2727977" y="1925931"/>
            <a:ext cx="6632099" cy="2419681"/>
          </a:xfrm>
          <a:prstGeom prst="rect">
            <a:avLst/>
          </a:prstGeom>
        </p:spPr>
      </p:pic>
    </p:spTree>
    <p:extLst>
      <p:ext uri="{BB962C8B-B14F-4D97-AF65-F5344CB8AC3E}">
        <p14:creationId xmlns:p14="http://schemas.microsoft.com/office/powerpoint/2010/main" val="40953889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5 Rectángulo"/>
          <p:cNvSpPr/>
          <p:nvPr/>
        </p:nvSpPr>
        <p:spPr>
          <a:xfrm>
            <a:off x="379191" y="854005"/>
            <a:ext cx="2513267" cy="558273"/>
          </a:xfrm>
          <a:prstGeom prst="rect">
            <a:avLst/>
          </a:prstGeom>
        </p:spPr>
        <p:txBody>
          <a:bodyPr wrap="square" lIns="95674" tIns="47837" rIns="95674" bIns="47837">
            <a:spAutoFit/>
          </a:bodyPr>
          <a:lstStyle/>
          <a:p>
            <a:r>
              <a:rPr lang="es-MX" sz="1500" b="1" dirty="0">
                <a:solidFill>
                  <a:srgbClr val="800000"/>
                </a:solidFill>
                <a:latin typeface="Arial"/>
                <a:cs typeface="Arial"/>
              </a:rPr>
              <a:t>Nuevo Proyecto IIEG</a:t>
            </a:r>
          </a:p>
          <a:p>
            <a:r>
              <a:rPr lang="es-MX" sz="1500" b="1" dirty="0">
                <a:latin typeface="Arial"/>
                <a:cs typeface="Arial"/>
              </a:rPr>
              <a:t>Cd. </a:t>
            </a:r>
            <a:r>
              <a:rPr lang="es-MX" sz="1500" b="1" dirty="0">
                <a:latin typeface="Arial"/>
                <a:cs typeface="Arial"/>
              </a:rPr>
              <a:t>Granja</a:t>
            </a:r>
            <a:endParaRPr lang="es-MX" sz="1500" b="1" dirty="0">
              <a:latin typeface="Arial"/>
              <a:cs typeface="Arial"/>
            </a:endParaRPr>
          </a:p>
        </p:txBody>
      </p:sp>
      <p:pic>
        <p:nvPicPr>
          <p:cNvPr id="2" name="Imagen 1" descr="Perspectiva Ingreso Oficinas.jpg"/>
          <p:cNvPicPr>
            <a:picLocks noChangeAspect="1"/>
          </p:cNvPicPr>
          <p:nvPr/>
        </p:nvPicPr>
        <p:blipFill rotWithShape="1">
          <a:blip r:embed="rId2">
            <a:extLst>
              <a:ext uri="{28A0092B-C50C-407E-A947-70E740481C1C}">
                <a14:useLocalDpi xmlns:a14="http://schemas.microsoft.com/office/drawing/2010/main" val="0"/>
              </a:ext>
            </a:extLst>
          </a:blip>
          <a:srcRect b="7011"/>
          <a:stretch/>
        </p:blipFill>
        <p:spPr>
          <a:xfrm>
            <a:off x="379190" y="1403749"/>
            <a:ext cx="8749365" cy="4934405"/>
          </a:xfrm>
          <a:prstGeom prst="rect">
            <a:avLst/>
          </a:prstGeom>
        </p:spPr>
      </p:pic>
    </p:spTree>
    <p:extLst>
      <p:ext uri="{BB962C8B-B14F-4D97-AF65-F5344CB8AC3E}">
        <p14:creationId xmlns:p14="http://schemas.microsoft.com/office/powerpoint/2010/main" val="2980771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5 Rectángulo"/>
          <p:cNvSpPr/>
          <p:nvPr/>
        </p:nvSpPr>
        <p:spPr>
          <a:xfrm>
            <a:off x="379191" y="854005"/>
            <a:ext cx="2431602" cy="558273"/>
          </a:xfrm>
          <a:prstGeom prst="rect">
            <a:avLst/>
          </a:prstGeom>
        </p:spPr>
        <p:txBody>
          <a:bodyPr wrap="square" lIns="95674" tIns="47837" rIns="95674" bIns="47837">
            <a:spAutoFit/>
          </a:bodyPr>
          <a:lstStyle/>
          <a:p>
            <a:r>
              <a:rPr lang="es-MX" sz="1500" b="1" dirty="0">
                <a:solidFill>
                  <a:srgbClr val="800000"/>
                </a:solidFill>
                <a:latin typeface="Arial"/>
                <a:cs typeface="Arial"/>
              </a:rPr>
              <a:t>Nuevo Proyecto IIEG</a:t>
            </a:r>
          </a:p>
          <a:p>
            <a:r>
              <a:rPr lang="es-MX" sz="1500" b="1" dirty="0">
                <a:latin typeface="Arial"/>
                <a:cs typeface="Arial"/>
              </a:rPr>
              <a:t>Cd. </a:t>
            </a:r>
            <a:r>
              <a:rPr lang="es-MX" sz="1500" b="1" dirty="0">
                <a:latin typeface="Arial"/>
                <a:cs typeface="Arial"/>
              </a:rPr>
              <a:t>Granja</a:t>
            </a:r>
            <a:endParaRPr lang="es-MX" sz="1500" b="1" dirty="0">
              <a:latin typeface="Arial"/>
              <a:cs typeface="Arial"/>
            </a:endParaRPr>
          </a:p>
        </p:txBody>
      </p:sp>
      <p:grpSp>
        <p:nvGrpSpPr>
          <p:cNvPr id="5" name="Agrupar 4"/>
          <p:cNvGrpSpPr/>
          <p:nvPr/>
        </p:nvGrpSpPr>
        <p:grpSpPr>
          <a:xfrm>
            <a:off x="362849" y="2393125"/>
            <a:ext cx="8794102" cy="2726712"/>
            <a:chOff x="441832" y="2319072"/>
            <a:chExt cx="7935204" cy="2442513"/>
          </a:xfrm>
        </p:grpSpPr>
        <p:pic>
          <p:nvPicPr>
            <p:cNvPr id="3" name="Imagen 2" descr="Perspectiva Princip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832" y="2319072"/>
              <a:ext cx="3934388" cy="2442513"/>
            </a:xfrm>
            <a:prstGeom prst="rect">
              <a:avLst/>
            </a:prstGeom>
          </p:spPr>
        </p:pic>
        <p:pic>
          <p:nvPicPr>
            <p:cNvPr id="4" name="Imagen 3" descr="Perspectiva Posteri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440" y="2319072"/>
              <a:ext cx="3945596" cy="2442512"/>
            </a:xfrm>
            <a:prstGeom prst="rect">
              <a:avLst/>
            </a:prstGeom>
          </p:spPr>
        </p:pic>
      </p:grpSp>
    </p:spTree>
    <p:extLst>
      <p:ext uri="{BB962C8B-B14F-4D97-AF65-F5344CB8AC3E}">
        <p14:creationId xmlns:p14="http://schemas.microsoft.com/office/powerpoint/2010/main" val="37157823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422" y="875689"/>
            <a:ext cx="5946730" cy="5196183"/>
          </a:xfrm>
        </p:spPr>
        <p:txBody>
          <a:bodyPr anchor="ctr">
            <a:noAutofit/>
          </a:bodyPr>
          <a:lstStyle/>
          <a:p>
            <a:pPr marL="0" indent="0">
              <a:buNone/>
            </a:pPr>
            <a:r>
              <a:rPr lang="es-MX" sz="3800" b="1" dirty="0">
                <a:solidFill>
                  <a:srgbClr val="800000"/>
                </a:solidFill>
              </a:rPr>
              <a:t>Junta de Gobierno</a:t>
            </a:r>
          </a:p>
          <a:p>
            <a:pPr marL="0" indent="0">
              <a:buNone/>
            </a:pPr>
            <a:r>
              <a:rPr lang="es-MX" sz="2900" dirty="0"/>
              <a:t>Julio 2014</a:t>
            </a:r>
            <a:endParaRPr lang="es-MX" sz="2900" dirty="0"/>
          </a:p>
        </p:txBody>
      </p:sp>
    </p:spTree>
    <p:extLst>
      <p:ext uri="{BB962C8B-B14F-4D97-AF65-F5344CB8AC3E}">
        <p14:creationId xmlns:p14="http://schemas.microsoft.com/office/powerpoint/2010/main" val="3710649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048421" y="854005"/>
            <a:ext cx="5862177" cy="5412768"/>
          </a:xfrm>
          <a:prstGeom prst="rect">
            <a:avLst/>
          </a:prstGeom>
        </p:spPr>
        <p:txBody>
          <a:bodyPr vert="horz" lIns="95674" tIns="47837" rIns="95674" bIns="47837"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0" indent="0">
              <a:buNone/>
            </a:pPr>
            <a:r>
              <a:rPr lang="es-MX" sz="1500" b="1" dirty="0">
                <a:solidFill>
                  <a:srgbClr val="800000"/>
                </a:solidFill>
                <a:latin typeface="Arial"/>
                <a:cs typeface="Arial"/>
              </a:rPr>
              <a:t>Recursos </a:t>
            </a:r>
            <a:r>
              <a:rPr lang="es-MX" sz="1500" b="1" dirty="0">
                <a:solidFill>
                  <a:srgbClr val="800000"/>
                </a:solidFill>
                <a:latin typeface="Arial"/>
                <a:cs typeface="Arial"/>
              </a:rPr>
              <a:t>para arrendamiento de sede transitoria; mudanza y adecuaciones mínimas, para operación temporal de la unidad administrativa, Ciudad Granja</a:t>
            </a:r>
            <a:r>
              <a:rPr lang="es-MX" sz="1500" b="1" dirty="0">
                <a:solidFill>
                  <a:srgbClr val="800000"/>
                </a:solidFill>
                <a:latin typeface="Arial"/>
                <a:cs typeface="Arial"/>
              </a:rPr>
              <a:t>.</a:t>
            </a:r>
          </a:p>
          <a:p>
            <a:pPr marL="0" indent="0">
              <a:buNone/>
            </a:pPr>
            <a:endParaRPr lang="es-MX" sz="1500" dirty="0">
              <a:solidFill>
                <a:schemeClr val="tx1"/>
              </a:solidFill>
              <a:latin typeface="Arial"/>
              <a:cs typeface="Arial"/>
            </a:endParaRPr>
          </a:p>
          <a:p>
            <a:pPr marL="0" indent="0">
              <a:buNone/>
            </a:pPr>
            <a:r>
              <a:rPr lang="es-MX" sz="1500" dirty="0">
                <a:solidFill>
                  <a:schemeClr val="tx1"/>
                </a:solidFill>
                <a:latin typeface="Arial"/>
                <a:cs typeface="Arial"/>
              </a:rPr>
              <a:t>Se </a:t>
            </a:r>
            <a:r>
              <a:rPr lang="es-MX" sz="1500" dirty="0">
                <a:solidFill>
                  <a:schemeClr val="tx1"/>
                </a:solidFill>
                <a:latin typeface="Arial"/>
                <a:cs typeface="Arial"/>
              </a:rPr>
              <a:t>plantea reducir algunas partidas para cubrir los gastos inherentes al traslado de la unidad de Cd. Granja a una sede provisional</a:t>
            </a:r>
            <a:r>
              <a:rPr lang="es-MX" sz="1500" dirty="0">
                <a:solidFill>
                  <a:schemeClr val="tx1"/>
                </a:solidFill>
              </a:rPr>
              <a:t>.</a:t>
            </a:r>
          </a:p>
          <a:p>
            <a:pPr marL="0" indent="0">
              <a:buNone/>
            </a:pPr>
            <a:endParaRPr lang="es-MX" sz="1500" dirty="0">
              <a:solidFill>
                <a:schemeClr val="tx1"/>
              </a:solidFill>
              <a:latin typeface="Arial"/>
              <a:cs typeface="Arial"/>
            </a:endParaRPr>
          </a:p>
          <a:p>
            <a:pPr marL="0" indent="0">
              <a:buNone/>
            </a:pPr>
            <a:endParaRPr lang="es-MX" sz="1500" dirty="0">
              <a:solidFill>
                <a:schemeClr val="tx1"/>
              </a:solidFill>
              <a:latin typeface="Arial"/>
              <a:cs typeface="Arial"/>
            </a:endParaRPr>
          </a:p>
          <a:p>
            <a:pPr marL="0" indent="0">
              <a:buNone/>
            </a:pPr>
            <a:endParaRPr lang="es-MX" sz="1500" dirty="0">
              <a:solidFill>
                <a:schemeClr val="tx1"/>
              </a:solidFill>
              <a:latin typeface="Arial"/>
              <a:cs typeface="Arial"/>
            </a:endParaRPr>
          </a:p>
        </p:txBody>
      </p:sp>
      <p:pic>
        <p:nvPicPr>
          <p:cNvPr id="5" name="Picture 8" descr="http://www.totalempleos.com/imagenes/images.jpg"/>
          <p:cNvPicPr>
            <a:picLocks noChangeAspect="1" noChangeArrowheads="1"/>
          </p:cNvPicPr>
          <p:nvPr/>
        </p:nvPicPr>
        <p:blipFill>
          <a:blip r:embed="rId2" cstate="print"/>
          <a:srcRect/>
          <a:stretch>
            <a:fillRect/>
          </a:stretch>
        </p:blipFill>
        <p:spPr bwMode="auto">
          <a:xfrm>
            <a:off x="3442611" y="3962976"/>
            <a:ext cx="2119785" cy="1479505"/>
          </a:xfrm>
          <a:prstGeom prst="rect">
            <a:avLst/>
          </a:prstGeom>
          <a:noFill/>
        </p:spPr>
      </p:pic>
      <p:sp>
        <p:nvSpPr>
          <p:cNvPr id="6" name="8 Rectángulo"/>
          <p:cNvSpPr/>
          <p:nvPr/>
        </p:nvSpPr>
        <p:spPr>
          <a:xfrm>
            <a:off x="486245" y="5443503"/>
            <a:ext cx="1406794" cy="327441"/>
          </a:xfrm>
          <a:prstGeom prst="rect">
            <a:avLst/>
          </a:prstGeom>
        </p:spPr>
        <p:txBody>
          <a:bodyPr wrap="square" lIns="95674" tIns="47837" rIns="95674" bIns="47837">
            <a:spAutoFit/>
          </a:bodyPr>
          <a:lstStyle/>
          <a:p>
            <a:r>
              <a:rPr lang="es-MX" sz="1500" b="1" dirty="0">
                <a:latin typeface="Arial"/>
                <a:cs typeface="Arial"/>
              </a:rPr>
              <a:t>CD GRANJA </a:t>
            </a:r>
            <a:endParaRPr lang="es-ES" sz="1500" b="1" dirty="0">
              <a:latin typeface="Arial"/>
              <a:cs typeface="Arial"/>
            </a:endParaRPr>
          </a:p>
        </p:txBody>
      </p:sp>
      <p:sp>
        <p:nvSpPr>
          <p:cNvPr id="7" name="9 Rectángulo"/>
          <p:cNvSpPr/>
          <p:nvPr/>
        </p:nvSpPr>
        <p:spPr>
          <a:xfrm>
            <a:off x="3371005" y="5442481"/>
            <a:ext cx="2352105" cy="327441"/>
          </a:xfrm>
          <a:prstGeom prst="rect">
            <a:avLst/>
          </a:prstGeom>
        </p:spPr>
        <p:txBody>
          <a:bodyPr wrap="none" lIns="95674" tIns="47837" rIns="95674" bIns="47837">
            <a:spAutoFit/>
          </a:bodyPr>
          <a:lstStyle/>
          <a:p>
            <a:r>
              <a:rPr lang="es-MX" sz="1500" b="1" dirty="0">
                <a:solidFill>
                  <a:srgbClr val="800000"/>
                </a:solidFill>
                <a:latin typeface="Arial"/>
                <a:cs typeface="Arial"/>
              </a:rPr>
              <a:t>OFICINA PROVISIONAL</a:t>
            </a:r>
            <a:endParaRPr lang="es-ES" sz="1500" b="1" dirty="0">
              <a:solidFill>
                <a:srgbClr val="800000"/>
              </a:solidFill>
              <a:latin typeface="Arial"/>
              <a:cs typeface="Arial"/>
            </a:endParaRPr>
          </a:p>
        </p:txBody>
      </p:sp>
      <p:sp>
        <p:nvSpPr>
          <p:cNvPr id="9" name="12 Rectángulo"/>
          <p:cNvSpPr/>
          <p:nvPr/>
        </p:nvSpPr>
        <p:spPr>
          <a:xfrm>
            <a:off x="6228872" y="5442481"/>
            <a:ext cx="2333633" cy="327441"/>
          </a:xfrm>
          <a:prstGeom prst="rect">
            <a:avLst/>
          </a:prstGeom>
        </p:spPr>
        <p:txBody>
          <a:bodyPr wrap="square" lIns="95674" tIns="47837" rIns="95674" bIns="47837">
            <a:spAutoFit/>
          </a:bodyPr>
          <a:lstStyle/>
          <a:p>
            <a:r>
              <a:rPr lang="es-MX" sz="1500" b="1" dirty="0">
                <a:solidFill>
                  <a:srgbClr val="000000"/>
                </a:solidFill>
                <a:latin typeface="Arial"/>
                <a:cs typeface="Arial"/>
              </a:rPr>
              <a:t>NUEVO EDIFICIO IIEG</a:t>
            </a:r>
            <a:endParaRPr lang="es-ES" sz="1500" b="1" dirty="0">
              <a:solidFill>
                <a:srgbClr val="000000"/>
              </a:solidFill>
              <a:latin typeface="Arial"/>
              <a:cs typeface="Arial"/>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123"/>
          <a:stretch/>
        </p:blipFill>
        <p:spPr bwMode="auto">
          <a:xfrm>
            <a:off x="557851" y="3955792"/>
            <a:ext cx="2119783" cy="1487708"/>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a la derecha con bandas 1"/>
          <p:cNvSpPr/>
          <p:nvPr/>
        </p:nvSpPr>
        <p:spPr>
          <a:xfrm>
            <a:off x="2797345" y="4511372"/>
            <a:ext cx="558123" cy="392883"/>
          </a:xfrm>
          <a:prstGeom prst="stripedRightArrow">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lIns="95674" tIns="47837" rIns="95674" bIns="47837" rtlCol="0" anchor="ctr"/>
          <a:lstStyle/>
          <a:p>
            <a:pPr algn="ctr"/>
            <a:endParaRPr lang="es-ES"/>
          </a:p>
        </p:txBody>
      </p:sp>
      <p:sp>
        <p:nvSpPr>
          <p:cNvPr id="11" name="Flecha a la derecha con bandas 10"/>
          <p:cNvSpPr/>
          <p:nvPr/>
        </p:nvSpPr>
        <p:spPr>
          <a:xfrm>
            <a:off x="5628312" y="4511372"/>
            <a:ext cx="558123" cy="392883"/>
          </a:xfrm>
          <a:prstGeom prst="stripedRightArrow">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lIns="95674" tIns="47837" rIns="95674" bIns="47837" rtlCol="0" anchor="ctr"/>
          <a:lstStyle/>
          <a:p>
            <a:pPr algn="ctr"/>
            <a:endParaRPr lang="es-ES"/>
          </a:p>
        </p:txBody>
      </p:sp>
      <p:pic>
        <p:nvPicPr>
          <p:cNvPr id="12" name="Imagen 11" descr="Perspectiva Interior Oficinas.jpg"/>
          <p:cNvPicPr>
            <a:picLocks noChangeAspect="1"/>
          </p:cNvPicPr>
          <p:nvPr/>
        </p:nvPicPr>
        <p:blipFill rotWithShape="1">
          <a:blip r:embed="rId4">
            <a:extLst>
              <a:ext uri="{28A0092B-C50C-407E-A947-70E740481C1C}">
                <a14:useLocalDpi xmlns:a14="http://schemas.microsoft.com/office/drawing/2010/main" val="0"/>
              </a:ext>
            </a:extLst>
          </a:blip>
          <a:srcRect l="15170" r="1658" b="6738"/>
          <a:stretch/>
        </p:blipFill>
        <p:spPr>
          <a:xfrm>
            <a:off x="6300478" y="3962976"/>
            <a:ext cx="2119783" cy="1499898"/>
          </a:xfrm>
          <a:prstGeom prst="rect">
            <a:avLst/>
          </a:prstGeom>
        </p:spPr>
      </p:pic>
    </p:spTree>
    <p:extLst>
      <p:ext uri="{BB962C8B-B14F-4D97-AF65-F5344CB8AC3E}">
        <p14:creationId xmlns:p14="http://schemas.microsoft.com/office/powerpoint/2010/main" val="29014432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048421" y="854005"/>
            <a:ext cx="5862177" cy="5412768"/>
          </a:xfrm>
          <a:prstGeom prst="rect">
            <a:avLst/>
          </a:prstGeom>
        </p:spPr>
        <p:txBody>
          <a:bodyPr vert="horz" lIns="95674" tIns="47837" rIns="95674" bIns="47837"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0" indent="0">
              <a:buNone/>
            </a:pPr>
            <a:r>
              <a:rPr lang="es-MX" sz="1500" b="1" dirty="0">
                <a:solidFill>
                  <a:srgbClr val="800000"/>
                </a:solidFill>
                <a:latin typeface="Arial"/>
                <a:cs typeface="Arial"/>
              </a:rPr>
              <a:t>8</a:t>
            </a:r>
            <a:r>
              <a:rPr lang="es-MX" sz="1500" b="1" dirty="0">
                <a:solidFill>
                  <a:srgbClr val="800000"/>
                </a:solidFill>
                <a:latin typeface="Arial"/>
                <a:cs typeface="Arial"/>
              </a:rPr>
              <a:t>. “Aprobación de la Junta de Gobierno para la suscripción del "Convenio de Colaboración, Participación, y Ejecución de Obra Pública para el Proyecto de Construcción de las Oficinas del IIEGJ".</a:t>
            </a:r>
            <a:endParaRPr lang="es-MX" sz="1500" dirty="0">
              <a:solidFill>
                <a:schemeClr val="tx1"/>
              </a:solidFill>
              <a:latin typeface="Arial"/>
              <a:cs typeface="Arial"/>
            </a:endParaRPr>
          </a:p>
          <a:p>
            <a:pPr marL="0" indent="0">
              <a:buNone/>
            </a:pPr>
            <a:endParaRPr lang="es-MX" sz="1500" dirty="0">
              <a:solidFill>
                <a:schemeClr val="tx1"/>
              </a:solidFill>
              <a:latin typeface="Arial"/>
              <a:cs typeface="Arial"/>
            </a:endParaRPr>
          </a:p>
          <a:p>
            <a:pPr marL="0" indent="0">
              <a:buNone/>
            </a:pPr>
            <a:r>
              <a:rPr lang="es-MX" sz="1500" dirty="0">
                <a:solidFill>
                  <a:schemeClr val="tx1"/>
                </a:solidFill>
                <a:latin typeface="Arial"/>
                <a:cs typeface="Arial"/>
              </a:rPr>
              <a:t>• Aportación </a:t>
            </a:r>
            <a:r>
              <a:rPr lang="es-MX" sz="1500" dirty="0">
                <a:solidFill>
                  <a:schemeClr val="tx1"/>
                </a:solidFill>
                <a:latin typeface="Arial"/>
                <a:cs typeface="Arial"/>
              </a:rPr>
              <a:t>paritaria del Gobierno del Estado y del IIEG, de $7´500,000.000 c/u </a:t>
            </a:r>
            <a:endParaRPr lang="es-MX" sz="1500" dirty="0">
              <a:solidFill>
                <a:schemeClr val="tx1"/>
              </a:solidFill>
              <a:latin typeface="Arial"/>
              <a:cs typeface="Arial"/>
            </a:endParaRPr>
          </a:p>
          <a:p>
            <a:pPr marL="0" indent="0">
              <a:buNone/>
            </a:pPr>
            <a:endParaRPr lang="es-MX" sz="1500" dirty="0">
              <a:solidFill>
                <a:schemeClr val="tx1"/>
              </a:solidFill>
              <a:latin typeface="Arial"/>
              <a:cs typeface="Arial"/>
            </a:endParaRPr>
          </a:p>
          <a:p>
            <a:pPr marL="0" indent="0">
              <a:buNone/>
            </a:pPr>
            <a:r>
              <a:rPr lang="es-MX" sz="1500" dirty="0">
                <a:solidFill>
                  <a:schemeClr val="tx1"/>
                </a:solidFill>
                <a:latin typeface="Arial"/>
                <a:cs typeface="Arial"/>
              </a:rPr>
              <a:t>• Sumarán </a:t>
            </a:r>
            <a:r>
              <a:rPr lang="es-MX" sz="1500" dirty="0">
                <a:solidFill>
                  <a:schemeClr val="tx1"/>
                </a:solidFill>
                <a:latin typeface="Arial"/>
                <a:cs typeface="Arial"/>
              </a:rPr>
              <a:t>$15,000,000.00 para la construcción de nueva </a:t>
            </a:r>
            <a:r>
              <a:rPr lang="es-MX" sz="1500" dirty="0">
                <a:solidFill>
                  <a:schemeClr val="tx1"/>
                </a:solidFill>
                <a:latin typeface="Arial"/>
                <a:cs typeface="Arial"/>
              </a:rPr>
              <a:t>sede</a:t>
            </a:r>
          </a:p>
          <a:p>
            <a:pPr marL="0" indent="0">
              <a:buNone/>
            </a:pPr>
            <a:endParaRPr lang="es-MX" sz="1500" dirty="0">
              <a:solidFill>
                <a:schemeClr val="tx1"/>
              </a:solidFill>
              <a:latin typeface="Arial"/>
              <a:cs typeface="Arial"/>
            </a:endParaRPr>
          </a:p>
          <a:p>
            <a:pPr marL="0" indent="0">
              <a:buNone/>
            </a:pPr>
            <a:r>
              <a:rPr lang="es-MX" sz="1500" dirty="0">
                <a:solidFill>
                  <a:schemeClr val="tx1"/>
                </a:solidFill>
                <a:latin typeface="Arial"/>
                <a:cs typeface="Arial"/>
              </a:rPr>
              <a:t>• Administrando </a:t>
            </a:r>
            <a:r>
              <a:rPr lang="es-MX" sz="1500" dirty="0">
                <a:solidFill>
                  <a:schemeClr val="tx1"/>
                </a:solidFill>
                <a:latin typeface="Arial"/>
                <a:cs typeface="Arial"/>
              </a:rPr>
              <a:t>recursos </a:t>
            </a:r>
            <a:r>
              <a:rPr lang="es-MX" sz="1500" dirty="0">
                <a:solidFill>
                  <a:schemeClr val="tx1"/>
                </a:solidFill>
                <a:latin typeface="Arial"/>
                <a:cs typeface="Arial"/>
              </a:rPr>
              <a:t>SEPAF</a:t>
            </a:r>
          </a:p>
          <a:p>
            <a:pPr marL="0" indent="0">
              <a:buNone/>
            </a:pPr>
            <a:endParaRPr lang="es-MX" sz="1500" dirty="0">
              <a:solidFill>
                <a:schemeClr val="tx1"/>
              </a:solidFill>
              <a:latin typeface="Arial"/>
              <a:cs typeface="Arial"/>
            </a:endParaRPr>
          </a:p>
          <a:p>
            <a:pPr marL="0" indent="0">
              <a:buNone/>
            </a:pPr>
            <a:r>
              <a:rPr lang="es-MX" sz="1500" dirty="0">
                <a:solidFill>
                  <a:schemeClr val="tx1"/>
                </a:solidFill>
                <a:latin typeface="Arial"/>
                <a:cs typeface="Arial"/>
              </a:rPr>
              <a:t>• Ejecución </a:t>
            </a:r>
            <a:r>
              <a:rPr lang="es-MX" sz="1500" dirty="0">
                <a:solidFill>
                  <a:schemeClr val="tx1"/>
                </a:solidFill>
                <a:latin typeface="Arial"/>
                <a:cs typeface="Arial"/>
              </a:rPr>
              <a:t>de obra a cargo de </a:t>
            </a:r>
            <a:r>
              <a:rPr lang="es-MX" sz="1500" dirty="0">
                <a:solidFill>
                  <a:schemeClr val="tx1"/>
                </a:solidFill>
                <a:latin typeface="Arial"/>
                <a:cs typeface="Arial"/>
              </a:rPr>
              <a:t>SIOP</a:t>
            </a:r>
          </a:p>
          <a:p>
            <a:pPr marL="0" indent="0">
              <a:buNone/>
            </a:pPr>
            <a:endParaRPr lang="es-MX" sz="1500" dirty="0">
              <a:solidFill>
                <a:schemeClr val="tx1"/>
              </a:solidFill>
              <a:latin typeface="Arial"/>
              <a:cs typeface="Arial"/>
            </a:endParaRPr>
          </a:p>
          <a:p>
            <a:pPr marL="0" indent="0">
              <a:buNone/>
            </a:pPr>
            <a:r>
              <a:rPr lang="es-MX" sz="1500" dirty="0">
                <a:solidFill>
                  <a:schemeClr val="tx1"/>
                </a:solidFill>
                <a:latin typeface="Arial"/>
                <a:cs typeface="Arial"/>
              </a:rPr>
              <a:t>• BVajo </a:t>
            </a:r>
            <a:r>
              <a:rPr lang="es-MX" sz="1500" dirty="0">
                <a:solidFill>
                  <a:schemeClr val="tx1"/>
                </a:solidFill>
                <a:latin typeface="Arial"/>
                <a:cs typeface="Arial"/>
              </a:rPr>
              <a:t>supervisión de Contraloría Estatal.</a:t>
            </a:r>
            <a:endParaRPr lang="es-MX" sz="1500" dirty="0">
              <a:solidFill>
                <a:schemeClr val="tx1"/>
              </a:solidFill>
              <a:latin typeface="Arial"/>
              <a:cs typeface="Arial"/>
            </a:endParaRPr>
          </a:p>
        </p:txBody>
      </p:sp>
      <p:pic>
        <p:nvPicPr>
          <p:cNvPr id="2" name="Imagen 1" descr="Screen Shot 2014-06-26 at 14.42.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05" y="1986579"/>
            <a:ext cx="991387" cy="1008684"/>
          </a:xfrm>
          <a:prstGeom prst="rect">
            <a:avLst/>
          </a:prstGeom>
        </p:spPr>
      </p:pic>
    </p:spTree>
    <p:extLst>
      <p:ext uri="{BB962C8B-B14F-4D97-AF65-F5344CB8AC3E}">
        <p14:creationId xmlns:p14="http://schemas.microsoft.com/office/powerpoint/2010/main" val="12548518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048421" y="854005"/>
            <a:ext cx="5862177" cy="5412768"/>
          </a:xfrm>
          <a:prstGeom prst="rect">
            <a:avLst/>
          </a:prstGeom>
        </p:spPr>
        <p:txBody>
          <a:bodyPr vert="horz" lIns="95674" tIns="47837" rIns="95674" bIns="47837"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0" indent="0">
              <a:buNone/>
            </a:pPr>
            <a:r>
              <a:rPr lang="es-MX" sz="1500" b="1" dirty="0">
                <a:solidFill>
                  <a:srgbClr val="800000"/>
                </a:solidFill>
                <a:latin typeface="Arial"/>
                <a:cs typeface="Arial"/>
              </a:rPr>
              <a:t>9. Presentación y aprobación de las Políticas, Bases y Lineamientos para las Adquisiciones y Enajenaciones del IIEG</a:t>
            </a:r>
            <a:r>
              <a:rPr lang="es-MX" sz="1500" b="1" dirty="0">
                <a:solidFill>
                  <a:srgbClr val="800000"/>
                </a:solidFill>
                <a:latin typeface="Arial"/>
                <a:cs typeface="Arial"/>
              </a:rPr>
              <a:t>.</a:t>
            </a:r>
          </a:p>
          <a:p>
            <a:pPr marL="0" indent="0">
              <a:buNone/>
            </a:pPr>
            <a:endParaRPr lang="es-MX" sz="1500" b="1" dirty="0">
              <a:solidFill>
                <a:srgbClr val="800000"/>
              </a:solidFill>
              <a:latin typeface="Arial"/>
              <a:cs typeface="Arial"/>
            </a:endParaRPr>
          </a:p>
          <a:p>
            <a:pPr marL="0" indent="0">
              <a:buNone/>
            </a:pPr>
            <a:r>
              <a:rPr lang="es-MX" sz="1500" dirty="0">
                <a:solidFill>
                  <a:srgbClr val="000000"/>
                </a:solidFill>
                <a:latin typeface="Arial"/>
                <a:cs typeface="Arial"/>
              </a:rPr>
              <a:t>• Con </a:t>
            </a:r>
            <a:r>
              <a:rPr lang="es-MX" sz="1500" dirty="0">
                <a:solidFill>
                  <a:srgbClr val="000000"/>
                </a:solidFill>
                <a:latin typeface="Arial"/>
                <a:cs typeface="Arial"/>
              </a:rPr>
              <a:t>creación de IIEG, se actualizan mecanismos de control para el programa anual de adquisiciones, no obstante ser </a:t>
            </a:r>
            <a:r>
              <a:rPr lang="es-MX" sz="1500" dirty="0">
                <a:solidFill>
                  <a:srgbClr val="000000"/>
                </a:solidFill>
                <a:latin typeface="Arial"/>
                <a:cs typeface="Arial"/>
              </a:rPr>
              <a:t>OPD</a:t>
            </a:r>
          </a:p>
          <a:p>
            <a:pPr marL="0" indent="0">
              <a:buNone/>
            </a:pPr>
            <a:endParaRPr lang="es-MX" sz="1500" dirty="0">
              <a:solidFill>
                <a:srgbClr val="000000"/>
              </a:solidFill>
              <a:latin typeface="Arial"/>
              <a:cs typeface="Arial"/>
            </a:endParaRPr>
          </a:p>
          <a:p>
            <a:pPr marL="0" indent="0">
              <a:buNone/>
            </a:pPr>
            <a:r>
              <a:rPr lang="es-MX" sz="1500" dirty="0">
                <a:solidFill>
                  <a:srgbClr val="000000"/>
                </a:solidFill>
                <a:latin typeface="Arial"/>
                <a:cs typeface="Arial"/>
              </a:rPr>
              <a:t>• Han </a:t>
            </a:r>
            <a:r>
              <a:rPr lang="es-MX" sz="1500" dirty="0">
                <a:solidFill>
                  <a:srgbClr val="000000"/>
                </a:solidFill>
                <a:latin typeface="Arial"/>
                <a:cs typeface="Arial"/>
              </a:rPr>
              <a:t>sido sometidos para ser validados por SEPAF, vía Dirección General de Vinculación Administrativa.</a:t>
            </a:r>
          </a:p>
        </p:txBody>
      </p:sp>
      <p:pic>
        <p:nvPicPr>
          <p:cNvPr id="2" name="Imagen 1" descr="Screen Shot 2014-06-26 at 14.45.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400" y="1965933"/>
            <a:ext cx="963000" cy="980656"/>
          </a:xfrm>
          <a:prstGeom prst="rect">
            <a:avLst/>
          </a:prstGeom>
        </p:spPr>
      </p:pic>
    </p:spTree>
    <p:extLst>
      <p:ext uri="{BB962C8B-B14F-4D97-AF65-F5344CB8AC3E}">
        <p14:creationId xmlns:p14="http://schemas.microsoft.com/office/powerpoint/2010/main" val="7118045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048421" y="854005"/>
            <a:ext cx="5862177" cy="5412768"/>
          </a:xfrm>
          <a:prstGeom prst="rect">
            <a:avLst/>
          </a:prstGeom>
        </p:spPr>
        <p:txBody>
          <a:bodyPr vert="horz" lIns="95674" tIns="47837" rIns="95674" bIns="47837"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0" indent="0">
              <a:buNone/>
            </a:pPr>
            <a:r>
              <a:rPr lang="es-MX" sz="1500" b="1" dirty="0">
                <a:solidFill>
                  <a:srgbClr val="800000"/>
                </a:solidFill>
                <a:latin typeface="Arial"/>
                <a:cs typeface="Arial"/>
              </a:rPr>
              <a:t>10.  Constitución </a:t>
            </a:r>
            <a:r>
              <a:rPr lang="es-MX" sz="1500" b="1" dirty="0">
                <a:solidFill>
                  <a:srgbClr val="800000"/>
                </a:solidFill>
                <a:latin typeface="Arial"/>
                <a:cs typeface="Arial"/>
              </a:rPr>
              <a:t>del Comité de Clasificación de Información Pública y ratificación de actos jurídicos emitidos.</a:t>
            </a:r>
          </a:p>
          <a:p>
            <a:pPr marL="0" indent="0">
              <a:buNone/>
            </a:pPr>
            <a:endParaRPr lang="es-MX" sz="1500" dirty="0">
              <a:solidFill>
                <a:schemeClr val="tx1"/>
              </a:solidFill>
              <a:latin typeface="Arial"/>
              <a:cs typeface="Arial"/>
            </a:endParaRPr>
          </a:p>
          <a:p>
            <a:pPr marL="0" indent="0">
              <a:buNone/>
            </a:pPr>
            <a:r>
              <a:rPr lang="es-MX" sz="1500" dirty="0">
                <a:solidFill>
                  <a:schemeClr val="tx1"/>
                </a:solidFill>
                <a:latin typeface="Arial"/>
                <a:cs typeface="Arial"/>
              </a:rPr>
              <a:t>A </a:t>
            </a:r>
            <a:r>
              <a:rPr lang="es-MX" sz="1500" dirty="0">
                <a:solidFill>
                  <a:schemeClr val="tx1"/>
                </a:solidFill>
                <a:latin typeface="Arial"/>
                <a:cs typeface="Arial"/>
              </a:rPr>
              <a:t>fin de determinar la información reservada y confidencial, </a:t>
            </a:r>
            <a:r>
              <a:rPr lang="es-MX" sz="1500" dirty="0">
                <a:solidFill>
                  <a:schemeClr val="tx1"/>
                </a:solidFill>
                <a:latin typeface="Arial"/>
                <a:cs typeface="Arial"/>
              </a:rPr>
              <a:t>se debe instalar el Comité de Clasificación de Información Pública del IIEG, el cual se </a:t>
            </a:r>
            <a:r>
              <a:rPr lang="es-MX" sz="1500" dirty="0">
                <a:solidFill>
                  <a:schemeClr val="tx1"/>
                </a:solidFill>
                <a:latin typeface="Arial"/>
                <a:cs typeface="Arial"/>
              </a:rPr>
              <a:t>presenta para su ratificación.</a:t>
            </a:r>
          </a:p>
          <a:p>
            <a:pPr marL="0" indent="0">
              <a:buNone/>
            </a:pPr>
            <a:endParaRPr lang="es-MX" sz="1500" dirty="0">
              <a:solidFill>
                <a:schemeClr val="tx1"/>
              </a:solidFill>
              <a:latin typeface="Arial"/>
              <a:cs typeface="Arial"/>
            </a:endParaRPr>
          </a:p>
          <a:p>
            <a:pPr marL="0" indent="0">
              <a:buNone/>
            </a:pPr>
            <a:r>
              <a:rPr lang="es-MX" sz="1500" dirty="0">
                <a:solidFill>
                  <a:schemeClr val="tx1"/>
                </a:solidFill>
                <a:latin typeface="Arial"/>
                <a:cs typeface="Arial"/>
              </a:rPr>
              <a:t>Por </a:t>
            </a:r>
            <a:r>
              <a:rPr lang="es-MX" sz="1500" dirty="0">
                <a:solidFill>
                  <a:schemeClr val="tx1"/>
                </a:solidFill>
                <a:latin typeface="Arial"/>
                <a:cs typeface="Arial"/>
              </a:rPr>
              <a:t>la apremiante naturaleza en las tareas de transparencia, se emitieron ya algunos actos como</a:t>
            </a:r>
            <a:r>
              <a:rPr lang="es-MX" sz="1500" dirty="0">
                <a:solidFill>
                  <a:schemeClr val="tx1"/>
                </a:solidFill>
                <a:latin typeface="Arial"/>
                <a:cs typeface="Arial"/>
              </a:rPr>
              <a:t>:</a:t>
            </a:r>
          </a:p>
          <a:p>
            <a:pPr marL="0" indent="0">
              <a:buNone/>
            </a:pPr>
            <a:endParaRPr lang="es-MX" sz="1500" dirty="0">
              <a:solidFill>
                <a:schemeClr val="tx1"/>
              </a:solidFill>
              <a:latin typeface="Arial"/>
              <a:cs typeface="Arial"/>
            </a:endParaRPr>
          </a:p>
          <a:p>
            <a:pPr marL="0" indent="0">
              <a:buNone/>
            </a:pPr>
            <a:endParaRPr lang="es-MX" sz="1500" dirty="0">
              <a:solidFill>
                <a:schemeClr val="tx1"/>
              </a:solidFill>
              <a:latin typeface="Arial"/>
              <a:cs typeface="Arial"/>
            </a:endParaRPr>
          </a:p>
          <a:p>
            <a:pPr marL="0" indent="0">
              <a:buNone/>
            </a:pPr>
            <a:r>
              <a:rPr lang="es-MX" sz="1500" b="1" dirty="0">
                <a:solidFill>
                  <a:schemeClr val="tx1"/>
                </a:solidFill>
                <a:latin typeface="Arial"/>
                <a:cs typeface="Arial"/>
              </a:rPr>
              <a:t>1</a:t>
            </a:r>
            <a:r>
              <a:rPr lang="es-MX" sz="1500" b="1" dirty="0">
                <a:solidFill>
                  <a:schemeClr val="tx1"/>
                </a:solidFill>
                <a:latin typeface="Arial"/>
                <a:cs typeface="Arial"/>
              </a:rPr>
              <a:t>° Sesión Ordinaria 2014:</a:t>
            </a:r>
          </a:p>
          <a:p>
            <a:pPr marL="0" indent="0">
              <a:buNone/>
            </a:pPr>
            <a:r>
              <a:rPr lang="es-MX" sz="1500" dirty="0">
                <a:solidFill>
                  <a:schemeClr val="tx1"/>
                </a:solidFill>
                <a:latin typeface="Arial"/>
                <a:cs typeface="Arial"/>
              </a:rPr>
              <a:t>• Instalación </a:t>
            </a:r>
            <a:r>
              <a:rPr lang="es-MX" sz="1500" dirty="0">
                <a:solidFill>
                  <a:schemeClr val="tx1"/>
                </a:solidFill>
                <a:latin typeface="Arial"/>
                <a:cs typeface="Arial"/>
              </a:rPr>
              <a:t>de Comité de </a:t>
            </a:r>
            <a:r>
              <a:rPr lang="es-MX" sz="1500" dirty="0">
                <a:solidFill>
                  <a:schemeClr val="tx1"/>
                </a:solidFill>
                <a:latin typeface="Arial"/>
                <a:cs typeface="Arial"/>
              </a:rPr>
              <a:t>Clasificación.</a:t>
            </a:r>
          </a:p>
          <a:p>
            <a:pPr marL="0" indent="0">
              <a:buNone/>
            </a:pPr>
            <a:endParaRPr lang="es-MX" sz="1500" dirty="0">
              <a:solidFill>
                <a:schemeClr val="tx1"/>
              </a:solidFill>
              <a:latin typeface="Arial"/>
              <a:cs typeface="Arial"/>
            </a:endParaRPr>
          </a:p>
          <a:p>
            <a:pPr marL="0" indent="0">
              <a:buNone/>
            </a:pPr>
            <a:r>
              <a:rPr lang="es-MX" sz="1500" b="1" dirty="0">
                <a:solidFill>
                  <a:schemeClr val="tx1"/>
                </a:solidFill>
                <a:latin typeface="Arial"/>
                <a:cs typeface="Arial"/>
              </a:rPr>
              <a:t>2° Sesión Ordinaria 2014: </a:t>
            </a:r>
          </a:p>
          <a:p>
            <a:pPr marL="0" indent="0">
              <a:buNone/>
            </a:pPr>
            <a:r>
              <a:rPr lang="es-MX" sz="1500" dirty="0">
                <a:solidFill>
                  <a:schemeClr val="tx1"/>
                </a:solidFill>
                <a:latin typeface="Arial"/>
                <a:cs typeface="Arial"/>
              </a:rPr>
              <a:t>• Emisión de Criterios Generales de Clasificación del IIEG, conforme a lineamientos expedidos por ITEI abrogados el 10 de junio, 2014;</a:t>
            </a:r>
          </a:p>
          <a:p>
            <a:pPr marL="0" indent="0">
              <a:buNone/>
            </a:pPr>
            <a:r>
              <a:rPr lang="es-MX" sz="1500" dirty="0">
                <a:solidFill>
                  <a:schemeClr val="tx1"/>
                </a:solidFill>
                <a:latin typeface="Arial"/>
                <a:cs typeface="Arial"/>
              </a:rPr>
              <a:t>• </a:t>
            </a:r>
            <a:r>
              <a:rPr lang="es-MX" sz="1500" dirty="0">
                <a:solidFill>
                  <a:schemeClr val="tx1"/>
                </a:solidFill>
                <a:latin typeface="Arial"/>
                <a:cs typeface="Arial"/>
              </a:rPr>
              <a:t>Emisión de Criterios Generales de Clasificación el IIEG, conforme a lineamientos expedidos por ITEI, vigentes a partir del 10 de junio, </a:t>
            </a:r>
            <a:r>
              <a:rPr lang="es-MX" sz="1500" dirty="0">
                <a:solidFill>
                  <a:schemeClr val="tx1"/>
                </a:solidFill>
                <a:latin typeface="Arial"/>
                <a:cs typeface="Arial"/>
              </a:rPr>
              <a:t>2014.</a:t>
            </a:r>
          </a:p>
        </p:txBody>
      </p:sp>
      <p:pic>
        <p:nvPicPr>
          <p:cNvPr id="5" name="Imagen 4" descr="Screen Shot 2014-06-26 at 14.45.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718" y="931056"/>
            <a:ext cx="946937" cy="958618"/>
          </a:xfrm>
          <a:prstGeom prst="rect">
            <a:avLst/>
          </a:prstGeom>
        </p:spPr>
      </p:pic>
    </p:spTree>
    <p:extLst>
      <p:ext uri="{BB962C8B-B14F-4D97-AF65-F5344CB8AC3E}">
        <p14:creationId xmlns:p14="http://schemas.microsoft.com/office/powerpoint/2010/main" val="20964558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048422" y="854005"/>
            <a:ext cx="6260144" cy="5412768"/>
          </a:xfrm>
          <a:prstGeom prst="rect">
            <a:avLst/>
          </a:prstGeom>
        </p:spPr>
        <p:txBody>
          <a:bodyPr vert="horz" lIns="95674" tIns="47837" rIns="95674" bIns="47837"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0" indent="0">
              <a:buNone/>
            </a:pPr>
            <a:r>
              <a:rPr lang="es-MX" sz="1500" b="1" dirty="0">
                <a:solidFill>
                  <a:srgbClr val="800000"/>
                </a:solidFill>
                <a:latin typeface="Arial"/>
                <a:cs typeface="Arial"/>
              </a:rPr>
              <a:t>11</a:t>
            </a:r>
            <a:r>
              <a:rPr lang="es-MX" sz="1500" b="1" dirty="0">
                <a:solidFill>
                  <a:srgbClr val="800000"/>
                </a:solidFill>
                <a:latin typeface="Arial"/>
                <a:cs typeface="Arial"/>
              </a:rPr>
              <a:t>. </a:t>
            </a:r>
            <a:r>
              <a:rPr lang="es-MX" sz="1500" b="1" dirty="0">
                <a:solidFill>
                  <a:srgbClr val="800000"/>
                </a:solidFill>
                <a:latin typeface="Arial"/>
                <a:cs typeface="Arial"/>
              </a:rPr>
              <a:t>Proyectos con </a:t>
            </a:r>
            <a:r>
              <a:rPr lang="es-MX" sz="1500" b="1" dirty="0">
                <a:solidFill>
                  <a:srgbClr val="800000"/>
                </a:solidFill>
                <a:latin typeface="Arial"/>
                <a:cs typeface="Arial"/>
              </a:rPr>
              <a:t>recursos del fondo Jalisco Competitivo (SEDECO</a:t>
            </a:r>
            <a:r>
              <a:rPr lang="es-MX" sz="1500" b="1" dirty="0">
                <a:solidFill>
                  <a:srgbClr val="800000"/>
                </a:solidFill>
                <a:latin typeface="Arial"/>
                <a:cs typeface="Arial"/>
              </a:rPr>
              <a:t>)</a:t>
            </a:r>
          </a:p>
          <a:p>
            <a:pPr marL="0" indent="0">
              <a:buNone/>
            </a:pPr>
            <a:endParaRPr lang="es-MX" sz="1500" dirty="0">
              <a:solidFill>
                <a:srgbClr val="000000"/>
              </a:solidFill>
              <a:latin typeface="Arial"/>
              <a:cs typeface="Arial"/>
            </a:endParaRPr>
          </a:p>
          <a:p>
            <a:pPr marL="119592" indent="0">
              <a:buNone/>
            </a:pPr>
            <a:r>
              <a:rPr lang="es-MX" sz="1300" b="1" dirty="0">
                <a:solidFill>
                  <a:srgbClr val="000000"/>
                </a:solidFill>
                <a:latin typeface="Arial" panose="020B0604020202020204" pitchFamily="34" charset="0"/>
                <a:cs typeface="Arial" panose="020B0604020202020204" pitchFamily="34" charset="0"/>
              </a:rPr>
              <a:t>Inteligencia </a:t>
            </a:r>
            <a:r>
              <a:rPr lang="es-MX" sz="1300" b="1" dirty="0">
                <a:solidFill>
                  <a:srgbClr val="000000"/>
                </a:solidFill>
                <a:latin typeface="Arial" panose="020B0604020202020204" pitchFamily="34" charset="0"/>
                <a:cs typeface="Arial" panose="020B0604020202020204" pitchFamily="34" charset="0"/>
              </a:rPr>
              <a:t>Comercial de Empresas IMMEX. </a:t>
            </a:r>
          </a:p>
          <a:p>
            <a:pPr marL="119592" indent="0">
              <a:buNone/>
            </a:pPr>
            <a:r>
              <a:rPr lang="es-MX" sz="1300" b="1" dirty="0">
                <a:solidFill>
                  <a:srgbClr val="000000"/>
                </a:solidFill>
                <a:latin typeface="Arial" panose="020B0604020202020204" pitchFamily="34" charset="0"/>
                <a:cs typeface="Arial" panose="020B0604020202020204" pitchFamily="34" charset="0"/>
              </a:rPr>
              <a:t>Monto aprobado: $1,600,000. </a:t>
            </a:r>
          </a:p>
          <a:p>
            <a:pPr marL="119592" indent="0">
              <a:buNone/>
            </a:pPr>
            <a:r>
              <a:rPr lang="es-MX" sz="1300" dirty="0">
                <a:solidFill>
                  <a:srgbClr val="000000"/>
                </a:solidFill>
                <a:latin typeface="Arial" panose="020B0604020202020204" pitchFamily="34" charset="0"/>
                <a:cs typeface="Arial" panose="020B0604020202020204" pitchFamily="34" charset="0"/>
              </a:rPr>
              <a:t>• Plataforma interactiva </a:t>
            </a:r>
            <a:r>
              <a:rPr lang="es-MX" sz="1300" dirty="0">
                <a:solidFill>
                  <a:srgbClr val="000000"/>
                </a:solidFill>
                <a:latin typeface="Arial" panose="020B0604020202020204" pitchFamily="34" charset="0"/>
                <a:cs typeface="Arial" panose="020B0604020202020204" pitchFamily="34" charset="0"/>
              </a:rPr>
              <a:t>online</a:t>
            </a:r>
          </a:p>
          <a:p>
            <a:pPr marL="119592" indent="0">
              <a:buNone/>
            </a:pPr>
            <a:r>
              <a:rPr lang="es-MX" sz="1300" dirty="0">
                <a:solidFill>
                  <a:srgbClr val="000000"/>
                </a:solidFill>
                <a:latin typeface="Arial" panose="020B0604020202020204" pitchFamily="34" charset="0"/>
                <a:cs typeface="Arial" panose="020B0604020202020204" pitchFamily="34" charset="0"/>
              </a:rPr>
              <a:t>• </a:t>
            </a:r>
            <a:r>
              <a:rPr lang="es-MX" sz="1300" dirty="0">
                <a:solidFill>
                  <a:srgbClr val="000000"/>
                </a:solidFill>
                <a:latin typeface="Arial" panose="020B0604020202020204" pitchFamily="34" charset="0"/>
                <a:cs typeface="Arial" panose="020B0604020202020204" pitchFamily="34" charset="0"/>
              </a:rPr>
              <a:t>Visualización de la información de comercio exterior </a:t>
            </a:r>
            <a:endParaRPr lang="es-MX" sz="1300" dirty="0">
              <a:solidFill>
                <a:srgbClr val="000000"/>
              </a:solidFill>
              <a:latin typeface="Arial" panose="020B0604020202020204" pitchFamily="34" charset="0"/>
              <a:cs typeface="Arial" panose="020B0604020202020204" pitchFamily="34" charset="0"/>
            </a:endParaRPr>
          </a:p>
          <a:p>
            <a:pPr marL="119592" indent="0">
              <a:buNone/>
            </a:pPr>
            <a:r>
              <a:rPr lang="es-MX" sz="1300" dirty="0">
                <a:solidFill>
                  <a:srgbClr val="000000"/>
                </a:solidFill>
                <a:latin typeface="Arial" panose="020B0604020202020204" pitchFamily="34" charset="0"/>
                <a:cs typeface="Arial" panose="020B0604020202020204" pitchFamily="34" charset="0"/>
              </a:rPr>
              <a:t>• Cobertura a nivel nacional, estatal y municipal</a:t>
            </a:r>
          </a:p>
          <a:p>
            <a:pPr marL="119592" indent="0">
              <a:buNone/>
            </a:pPr>
            <a:r>
              <a:rPr lang="es-MX" sz="1300" dirty="0">
                <a:solidFill>
                  <a:srgbClr val="000000"/>
                </a:solidFill>
                <a:latin typeface="Arial" panose="020B0604020202020204" pitchFamily="34" charset="0"/>
                <a:cs typeface="Arial" panose="020B0604020202020204" pitchFamily="34" charset="0"/>
              </a:rPr>
              <a:t>• Dinámica</a:t>
            </a:r>
            <a:r>
              <a:rPr lang="es-MX" sz="1300" dirty="0">
                <a:solidFill>
                  <a:srgbClr val="000000"/>
                </a:solidFill>
                <a:latin typeface="Arial" panose="020B0604020202020204" pitchFamily="34" charset="0"/>
                <a:cs typeface="Arial" panose="020B0604020202020204" pitchFamily="34" charset="0"/>
              </a:rPr>
              <a:t>, ubicación, tendencias </a:t>
            </a:r>
            <a:r>
              <a:rPr lang="es-MX" sz="1300" dirty="0">
                <a:solidFill>
                  <a:srgbClr val="000000"/>
                </a:solidFill>
                <a:latin typeface="Arial" panose="020B0604020202020204" pitchFamily="34" charset="0"/>
                <a:cs typeface="Arial" panose="020B0604020202020204" pitchFamily="34" charset="0"/>
              </a:rPr>
              <a:t>de empresas </a:t>
            </a:r>
            <a:r>
              <a:rPr lang="es-MX" sz="1300" dirty="0">
                <a:solidFill>
                  <a:srgbClr val="000000"/>
                </a:solidFill>
                <a:latin typeface="Arial" panose="020B0604020202020204" pitchFamily="34" charset="0"/>
                <a:cs typeface="Arial" panose="020B0604020202020204" pitchFamily="34" charset="0"/>
              </a:rPr>
              <a:t>adscritas al programa IMMEX.</a:t>
            </a:r>
          </a:p>
          <a:p>
            <a:pPr marL="119592" indent="0">
              <a:buNone/>
            </a:pPr>
            <a:endParaRPr lang="es-MX" sz="1300" dirty="0">
              <a:solidFill>
                <a:srgbClr val="000000"/>
              </a:solidFill>
              <a:latin typeface="Arial" panose="020B0604020202020204" pitchFamily="34" charset="0"/>
              <a:cs typeface="Arial" panose="020B0604020202020204" pitchFamily="34" charset="0"/>
            </a:endParaRPr>
          </a:p>
          <a:p>
            <a:pPr marL="119592" indent="0">
              <a:buClr>
                <a:srgbClr val="CCCC00"/>
              </a:buClr>
              <a:buNone/>
            </a:pPr>
            <a:r>
              <a:rPr lang="es-MX" sz="1300" b="1" dirty="0">
                <a:solidFill>
                  <a:srgbClr val="000000"/>
                </a:solidFill>
                <a:latin typeface="Arial" panose="020B0604020202020204" pitchFamily="34" charset="0"/>
                <a:cs typeface="Arial" panose="020B0604020202020204" pitchFamily="34" charset="0"/>
              </a:rPr>
              <a:t>Información y Monitoreo de Sectores Estratégicos</a:t>
            </a:r>
          </a:p>
          <a:p>
            <a:pPr marL="119592" indent="0">
              <a:buClr>
                <a:srgbClr val="CCCC00"/>
              </a:buClr>
              <a:buNone/>
            </a:pPr>
            <a:r>
              <a:rPr lang="es-MX" sz="1300" b="1" dirty="0">
                <a:solidFill>
                  <a:srgbClr val="000000"/>
                </a:solidFill>
                <a:latin typeface="Arial" panose="020B0604020202020204" pitchFamily="34" charset="0"/>
                <a:cs typeface="Arial" panose="020B0604020202020204" pitchFamily="34" charset="0"/>
              </a:rPr>
              <a:t>Monto aprobado: $800,000.</a:t>
            </a:r>
          </a:p>
          <a:p>
            <a:pPr marL="119592" indent="0">
              <a:buClr>
                <a:srgbClr val="CCCC00"/>
              </a:buClr>
              <a:buNone/>
            </a:pPr>
            <a:r>
              <a:rPr lang="es-MX" sz="1300" dirty="0">
                <a:solidFill>
                  <a:srgbClr val="000000"/>
                </a:solidFill>
                <a:latin typeface="Arial" panose="020B0604020202020204" pitchFamily="34" charset="0"/>
                <a:cs typeface="Arial" panose="020B0604020202020204" pitchFamily="34" charset="0"/>
              </a:rPr>
              <a:t>• Sistema en línea </a:t>
            </a:r>
          </a:p>
          <a:p>
            <a:pPr marL="119592" indent="0">
              <a:buClr>
                <a:srgbClr val="CCCC00"/>
              </a:buClr>
              <a:buNone/>
            </a:pPr>
            <a:r>
              <a:rPr lang="es-MX" sz="1300" dirty="0">
                <a:solidFill>
                  <a:srgbClr val="000000"/>
                </a:solidFill>
                <a:latin typeface="Arial" panose="020B0604020202020204" pitchFamily="34" charset="0"/>
                <a:cs typeface="Arial" panose="020B0604020202020204" pitchFamily="34" charset="0"/>
              </a:rPr>
              <a:t>• Muestra las fuentes de información </a:t>
            </a:r>
            <a:r>
              <a:rPr lang="es-MX" sz="1300" dirty="0">
                <a:solidFill>
                  <a:srgbClr val="000000"/>
                </a:solidFill>
                <a:latin typeface="Arial" panose="020B0604020202020204" pitchFamily="34" charset="0"/>
                <a:cs typeface="Arial" panose="020B0604020202020204" pitchFamily="34" charset="0"/>
              </a:rPr>
              <a:t>relevantes en materia económica</a:t>
            </a:r>
            <a:endParaRPr lang="es-MX" sz="1300" dirty="0">
              <a:solidFill>
                <a:srgbClr val="000000"/>
              </a:solidFill>
              <a:latin typeface="Arial" panose="020B0604020202020204" pitchFamily="34" charset="0"/>
              <a:cs typeface="Arial" panose="020B0604020202020204" pitchFamily="34" charset="0"/>
            </a:endParaRPr>
          </a:p>
          <a:p>
            <a:pPr marL="119592" indent="0">
              <a:buClr>
                <a:srgbClr val="CCCC00"/>
              </a:buClr>
              <a:buNone/>
            </a:pPr>
            <a:r>
              <a:rPr lang="es-MX" sz="1300" dirty="0">
                <a:solidFill>
                  <a:srgbClr val="000000"/>
                </a:solidFill>
                <a:latin typeface="Arial" panose="020B0604020202020204" pitchFamily="34" charset="0"/>
                <a:cs typeface="Arial" panose="020B0604020202020204" pitchFamily="34" charset="0"/>
              </a:rPr>
              <a:t>• Cobertura a nivel nacional, estatal y municipal</a:t>
            </a:r>
          </a:p>
          <a:p>
            <a:pPr marL="119592" indent="0">
              <a:buClr>
                <a:srgbClr val="CCCC00"/>
              </a:buClr>
              <a:buNone/>
            </a:pPr>
            <a:r>
              <a:rPr lang="es-MX" sz="1300" dirty="0">
                <a:solidFill>
                  <a:srgbClr val="000000"/>
                </a:solidFill>
                <a:latin typeface="Arial" panose="020B0604020202020204" pitchFamily="34" charset="0"/>
                <a:cs typeface="Arial" panose="020B0604020202020204" pitchFamily="34" charset="0"/>
              </a:rPr>
              <a:t>• Monitoreo de variables </a:t>
            </a:r>
            <a:r>
              <a:rPr lang="es-MX" sz="1300" dirty="0">
                <a:solidFill>
                  <a:srgbClr val="000000"/>
                </a:solidFill>
                <a:latin typeface="Arial" panose="020B0604020202020204" pitchFamily="34" charset="0"/>
                <a:cs typeface="Arial" panose="020B0604020202020204" pitchFamily="34" charset="0"/>
              </a:rPr>
              <a:t>económicas (empleo, IED, comercio exterior, unidades económicas).</a:t>
            </a:r>
            <a:endParaRPr lang="es-MX" sz="1300" dirty="0">
              <a:solidFill>
                <a:srgbClr val="000000"/>
              </a:solidFill>
              <a:latin typeface="Arial" panose="020B0604020202020204" pitchFamily="34" charset="0"/>
              <a:cs typeface="Arial" panose="020B0604020202020204" pitchFamily="34" charset="0"/>
            </a:endParaRPr>
          </a:p>
          <a:p>
            <a:pPr marL="119592" indent="0">
              <a:buClr>
                <a:srgbClr val="CCCC00"/>
              </a:buClr>
              <a:buNone/>
            </a:pPr>
            <a:endParaRPr lang="es-MX" sz="1300" dirty="0">
              <a:solidFill>
                <a:srgbClr val="000000"/>
              </a:solidFill>
              <a:latin typeface="Arial" panose="020B0604020202020204" pitchFamily="34" charset="0"/>
              <a:cs typeface="Arial" panose="020B0604020202020204" pitchFamily="34" charset="0"/>
            </a:endParaRPr>
          </a:p>
          <a:p>
            <a:pPr marL="119592" indent="0">
              <a:buClr>
                <a:srgbClr val="CCCC00"/>
              </a:buClr>
              <a:buNone/>
            </a:pPr>
            <a:r>
              <a:rPr lang="es-MX" sz="1300" b="1" dirty="0">
                <a:solidFill>
                  <a:srgbClr val="000000"/>
                </a:solidFill>
                <a:latin typeface="Arial" panose="020B0604020202020204" pitchFamily="34" charset="0"/>
                <a:cs typeface="Arial" panose="020B0604020202020204" pitchFamily="34" charset="0"/>
              </a:rPr>
              <a:t>“SI” SEDECO” </a:t>
            </a:r>
          </a:p>
          <a:p>
            <a:pPr marL="119592" indent="0">
              <a:buClr>
                <a:srgbClr val="CCCC00"/>
              </a:buClr>
              <a:buNone/>
            </a:pPr>
            <a:r>
              <a:rPr lang="es-MX" sz="1300" b="1" dirty="0">
                <a:solidFill>
                  <a:srgbClr val="000000"/>
                </a:solidFill>
                <a:latin typeface="Arial" panose="020B0604020202020204" pitchFamily="34" charset="0"/>
                <a:cs typeface="Arial" panose="020B0604020202020204" pitchFamily="34" charset="0"/>
              </a:rPr>
              <a:t>Monto aprobado: $550,000.</a:t>
            </a:r>
          </a:p>
          <a:p>
            <a:pPr marL="119592" indent="0">
              <a:buClr>
                <a:srgbClr val="CCCC00"/>
              </a:buClr>
              <a:buNone/>
            </a:pPr>
            <a:r>
              <a:rPr lang="es-MX" sz="1300" dirty="0">
                <a:solidFill>
                  <a:srgbClr val="000000"/>
                </a:solidFill>
                <a:latin typeface="Arial" panose="020B0604020202020204" pitchFamily="34" charset="0"/>
                <a:cs typeface="Arial" panose="020B0604020202020204" pitchFamily="34" charset="0"/>
              </a:rPr>
              <a:t>• Sistema </a:t>
            </a:r>
            <a:r>
              <a:rPr lang="es-MX" sz="1300" dirty="0">
                <a:solidFill>
                  <a:srgbClr val="000000"/>
                </a:solidFill>
                <a:latin typeface="Arial" panose="020B0604020202020204" pitchFamily="34" charset="0"/>
                <a:cs typeface="Arial" panose="020B0604020202020204" pitchFamily="34" charset="0"/>
              </a:rPr>
              <a:t>de información de gestión gubernamental de SEDECO</a:t>
            </a:r>
          </a:p>
          <a:p>
            <a:pPr marL="119592" indent="0">
              <a:buClr>
                <a:srgbClr val="CCCC00"/>
              </a:buClr>
              <a:buNone/>
            </a:pPr>
            <a:r>
              <a:rPr lang="es-MX" sz="1300" dirty="0">
                <a:solidFill>
                  <a:srgbClr val="000000"/>
                </a:solidFill>
                <a:latin typeface="Arial" panose="020B0604020202020204" pitchFamily="34" charset="0"/>
                <a:cs typeface="Arial" panose="020B0604020202020204" pitchFamily="34" charset="0"/>
              </a:rPr>
              <a:t>• Información de procesos, productos y resultados</a:t>
            </a:r>
          </a:p>
          <a:p>
            <a:pPr marL="119592" indent="0">
              <a:buClr>
                <a:srgbClr val="CCCC00"/>
              </a:buClr>
              <a:buNone/>
            </a:pPr>
            <a:r>
              <a:rPr lang="es-MX" sz="1300" dirty="0">
                <a:solidFill>
                  <a:srgbClr val="000000"/>
                </a:solidFill>
                <a:latin typeface="Arial" panose="020B0604020202020204" pitchFamily="34" charset="0"/>
                <a:cs typeface="Arial" panose="020B0604020202020204" pitchFamily="34" charset="0"/>
              </a:rPr>
              <a:t>• </a:t>
            </a:r>
            <a:r>
              <a:rPr lang="es-MX" sz="1300" dirty="0">
                <a:solidFill>
                  <a:srgbClr val="000000"/>
                </a:solidFill>
                <a:latin typeface="Arial" panose="020B0604020202020204" pitchFamily="34" charset="0"/>
                <a:cs typeface="Arial" panose="020B0604020202020204" pitchFamily="34" charset="0"/>
              </a:rPr>
              <a:t>Tanto de OPD’s como direcciones generales. </a:t>
            </a:r>
          </a:p>
          <a:p>
            <a:pPr marL="119592" indent="0">
              <a:buClr>
                <a:srgbClr val="CCCC00"/>
              </a:buClr>
              <a:buNone/>
            </a:pPr>
            <a:r>
              <a:rPr lang="es-MX" sz="1300" dirty="0">
                <a:solidFill>
                  <a:srgbClr val="000000"/>
                </a:solidFill>
                <a:latin typeface="Arial" panose="020B0604020202020204" pitchFamily="34" charset="0"/>
                <a:cs typeface="Arial" panose="020B0604020202020204" pitchFamily="34" charset="0"/>
              </a:rPr>
              <a:t>• Alineado a las metas de los POA’s.</a:t>
            </a:r>
          </a:p>
        </p:txBody>
      </p:sp>
      <p:pic>
        <p:nvPicPr>
          <p:cNvPr id="2" name="Imagen 1" descr="Screen Shot 2014-06-26 at 14.43.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193" y="1688173"/>
            <a:ext cx="954899" cy="951379"/>
          </a:xfrm>
          <a:prstGeom prst="rect">
            <a:avLst/>
          </a:prstGeom>
        </p:spPr>
      </p:pic>
      <p:pic>
        <p:nvPicPr>
          <p:cNvPr id="7" name="Imagen 6" descr="Screen Shot 2014-06-26 at 14.43.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193" y="3109544"/>
            <a:ext cx="954899" cy="951379"/>
          </a:xfrm>
          <a:prstGeom prst="rect">
            <a:avLst/>
          </a:prstGeom>
        </p:spPr>
      </p:pic>
      <p:pic>
        <p:nvPicPr>
          <p:cNvPr id="8" name="Imagen 7" descr="Screen Shot 2014-06-26 at 14.43.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193" y="4719464"/>
            <a:ext cx="954899" cy="951379"/>
          </a:xfrm>
          <a:prstGeom prst="rect">
            <a:avLst/>
          </a:prstGeom>
        </p:spPr>
      </p:pic>
    </p:spTree>
    <p:extLst>
      <p:ext uri="{BB962C8B-B14F-4D97-AF65-F5344CB8AC3E}">
        <p14:creationId xmlns:p14="http://schemas.microsoft.com/office/powerpoint/2010/main" val="26727008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048421" y="854005"/>
            <a:ext cx="5862177" cy="5412768"/>
          </a:xfrm>
          <a:prstGeom prst="rect">
            <a:avLst/>
          </a:prstGeom>
        </p:spPr>
        <p:txBody>
          <a:bodyPr vert="horz" lIns="95674" tIns="47837" rIns="95674" bIns="47837" rtlCol="0" anchor="ctr">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0" indent="0">
              <a:buNone/>
            </a:pPr>
            <a:r>
              <a:rPr lang="es-MX" b="1" dirty="0" smtClean="0">
                <a:solidFill>
                  <a:srgbClr val="800000"/>
                </a:solidFill>
                <a:latin typeface="Arial"/>
                <a:cs typeface="Arial"/>
              </a:rPr>
              <a:t>12</a:t>
            </a:r>
            <a:r>
              <a:rPr lang="es-MX" b="1" dirty="0">
                <a:solidFill>
                  <a:srgbClr val="800000"/>
                </a:solidFill>
                <a:latin typeface="Arial"/>
                <a:cs typeface="Arial"/>
              </a:rPr>
              <a:t>. Asuntos </a:t>
            </a:r>
            <a:r>
              <a:rPr lang="es-MX" b="1" dirty="0" smtClean="0">
                <a:solidFill>
                  <a:srgbClr val="800000"/>
                </a:solidFill>
                <a:latin typeface="Arial"/>
                <a:cs typeface="Arial"/>
              </a:rPr>
              <a:t>generales</a:t>
            </a:r>
            <a:endParaRPr lang="es-MX" b="1" dirty="0">
              <a:solidFill>
                <a:srgbClr val="800000"/>
              </a:solidFill>
              <a:latin typeface="Arial"/>
              <a:cs typeface="Arial"/>
            </a:endParaRPr>
          </a:p>
        </p:txBody>
      </p:sp>
    </p:spTree>
    <p:extLst>
      <p:ext uri="{BB962C8B-B14F-4D97-AF65-F5344CB8AC3E}">
        <p14:creationId xmlns:p14="http://schemas.microsoft.com/office/powerpoint/2010/main" val="30765288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048422" y="854005"/>
            <a:ext cx="5975609" cy="5412768"/>
          </a:xfrm>
          <a:prstGeom prst="rect">
            <a:avLst/>
          </a:prstGeom>
        </p:spPr>
        <p:txBody>
          <a:bodyPr vert="horz" lIns="95674" tIns="47837" rIns="95674" bIns="47837"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0" indent="0">
              <a:buNone/>
            </a:pPr>
            <a:r>
              <a:rPr lang="es-MX" sz="1500" b="1" dirty="0">
                <a:solidFill>
                  <a:srgbClr val="760000"/>
                </a:solidFill>
                <a:latin typeface="Arial"/>
                <a:cs typeface="Arial"/>
              </a:rPr>
              <a:t>Banco Mundial</a:t>
            </a:r>
          </a:p>
          <a:p>
            <a:pPr marL="0" indent="0">
              <a:buNone/>
            </a:pPr>
            <a:r>
              <a:rPr lang="es-MX" sz="1500" dirty="0">
                <a:solidFill>
                  <a:schemeClr val="tx1"/>
                </a:solidFill>
                <a:latin typeface="Arial"/>
                <a:cs typeface="Arial"/>
              </a:rPr>
              <a:t>Acuerdo de cooperación técnica entre el Gobierno del Estado, INEGI y Banco Internacional de Construcción y Desarrollo, que mejorará el sistema de información estadística del Estado de Jalisco, facilitará la gestión basada en resultados y mejorará los resultados de las políticas públicas.</a:t>
            </a:r>
          </a:p>
          <a:p>
            <a:pPr marL="0" indent="0">
              <a:buNone/>
            </a:pPr>
            <a:endParaRPr lang="es-MX" sz="1500" dirty="0">
              <a:solidFill>
                <a:schemeClr val="tx1"/>
              </a:solidFill>
              <a:latin typeface="Arial"/>
              <a:cs typeface="Arial"/>
            </a:endParaRPr>
          </a:p>
          <a:p>
            <a:pPr marL="0" indent="0">
              <a:buNone/>
            </a:pPr>
            <a:r>
              <a:rPr lang="es-MX" sz="1500" b="1" dirty="0">
                <a:solidFill>
                  <a:srgbClr val="760000"/>
                </a:solidFill>
                <a:latin typeface="Arial"/>
                <a:cs typeface="Arial"/>
              </a:rPr>
              <a:t>Límites Territoriales</a:t>
            </a:r>
            <a:endParaRPr lang="es-MX" sz="1500" b="1" dirty="0">
              <a:solidFill>
                <a:srgbClr val="760000"/>
              </a:solidFill>
              <a:latin typeface="Arial"/>
              <a:cs typeface="Arial"/>
            </a:endParaRPr>
          </a:p>
          <a:p>
            <a:pPr marL="0" indent="0">
              <a:buNone/>
            </a:pPr>
            <a:r>
              <a:rPr lang="es-MX" sz="1500" dirty="0">
                <a:solidFill>
                  <a:schemeClr val="tx1"/>
                </a:solidFill>
                <a:latin typeface="Arial"/>
                <a:cs typeface="Arial"/>
              </a:rPr>
              <a:t>Se recibió solicitud de la Comisión de Gobernación del Congreso del Estado, para que el IIEG coadyuvara en la formalización de los límites territoriales, que se vieran reflejados por decreto del mismos Congreso y se plasmaron en una versión actualizada del mapa del estado de Jalisco.</a:t>
            </a:r>
          </a:p>
          <a:p>
            <a:pPr marL="0" indent="0">
              <a:buNone/>
            </a:pPr>
            <a:endParaRPr lang="es-MX" sz="1500" b="1" dirty="0">
              <a:solidFill>
                <a:srgbClr val="760000"/>
              </a:solidFill>
              <a:latin typeface="Arial"/>
              <a:cs typeface="Arial"/>
            </a:endParaRPr>
          </a:p>
          <a:p>
            <a:pPr marL="0" indent="0">
              <a:buNone/>
            </a:pPr>
            <a:r>
              <a:rPr lang="es-MX" sz="1500" b="1" dirty="0">
                <a:solidFill>
                  <a:srgbClr val="760000"/>
                </a:solidFill>
                <a:latin typeface="Arial"/>
                <a:cs typeface="Arial"/>
              </a:rPr>
              <a:t>Integración COEPO</a:t>
            </a:r>
          </a:p>
          <a:p>
            <a:pPr marL="0" indent="0">
              <a:buNone/>
            </a:pPr>
            <a:r>
              <a:rPr lang="es-MX" sz="1500" dirty="0">
                <a:solidFill>
                  <a:schemeClr val="tx1"/>
                </a:solidFill>
                <a:latin typeface="Arial"/>
                <a:cs typeface="Arial"/>
              </a:rPr>
              <a:t>Se integró COEPO al IIEG con la entrega-recepción de fecha 1 de julio de 2014, dando cumplimiento al artículo QUINTO TRANSITORIO de nuestra Ley Orgánica</a:t>
            </a:r>
            <a:r>
              <a:rPr lang="es-MX" sz="1500" dirty="0">
                <a:solidFill>
                  <a:schemeClr val="tx1"/>
                </a:solidFill>
                <a:latin typeface="Arial"/>
                <a:cs typeface="Arial"/>
              </a:rPr>
              <a:t>.</a:t>
            </a:r>
            <a:endParaRPr lang="es-MX" sz="1500" dirty="0">
              <a:solidFill>
                <a:schemeClr val="tx1"/>
              </a:solidFill>
              <a:latin typeface="Arial"/>
              <a:cs typeface="Arial"/>
            </a:endParaRPr>
          </a:p>
        </p:txBody>
      </p:sp>
      <p:pic>
        <p:nvPicPr>
          <p:cNvPr id="2" name="Imagen 1" descr="bancomundi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853" y="914020"/>
            <a:ext cx="1281748" cy="1126157"/>
          </a:xfrm>
          <a:prstGeom prst="rect">
            <a:avLst/>
          </a:prstGeom>
        </p:spPr>
      </p:pic>
      <p:pic>
        <p:nvPicPr>
          <p:cNvPr id="6" name="Imagen 5" descr="Screen Shot 2014-07-01 at 12.30.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878" y="4322662"/>
            <a:ext cx="1007408" cy="985514"/>
          </a:xfrm>
          <a:prstGeom prst="rect">
            <a:avLst/>
          </a:prstGeom>
        </p:spPr>
      </p:pic>
      <p:pic>
        <p:nvPicPr>
          <p:cNvPr id="7" name="Imagen 6" descr="Screen Shot 2014-07-01 at 12.30.5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401" y="2538200"/>
            <a:ext cx="976853" cy="978183"/>
          </a:xfrm>
          <a:prstGeom prst="rect">
            <a:avLst/>
          </a:prstGeom>
        </p:spPr>
      </p:pic>
    </p:spTree>
    <p:extLst>
      <p:ext uri="{BB962C8B-B14F-4D97-AF65-F5344CB8AC3E}">
        <p14:creationId xmlns:p14="http://schemas.microsoft.com/office/powerpoint/2010/main" val="6996856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048421" y="854005"/>
            <a:ext cx="5862177" cy="5412768"/>
          </a:xfrm>
          <a:prstGeom prst="rect">
            <a:avLst/>
          </a:prstGeom>
        </p:spPr>
        <p:txBody>
          <a:bodyPr vert="horz" lIns="95674" tIns="47837" rIns="95674" bIns="47837"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0" indent="0">
              <a:buNone/>
            </a:pPr>
            <a:r>
              <a:rPr lang="es-MX" sz="1500" b="1" dirty="0">
                <a:solidFill>
                  <a:srgbClr val="800000"/>
                </a:solidFill>
                <a:latin typeface="Arial"/>
                <a:cs typeface="Arial"/>
              </a:rPr>
              <a:t>Transparencia</a:t>
            </a:r>
          </a:p>
          <a:p>
            <a:pPr marL="0" indent="0">
              <a:buNone/>
            </a:pPr>
            <a:endParaRPr lang="es-MX" sz="1500" b="1" dirty="0">
              <a:solidFill>
                <a:schemeClr val="tx1"/>
              </a:solidFill>
              <a:latin typeface="Arial"/>
              <a:cs typeface="Arial"/>
            </a:endParaRPr>
          </a:p>
          <a:p>
            <a:pPr marL="0" indent="0">
              <a:buNone/>
            </a:pPr>
            <a:endParaRPr lang="es-MX" sz="1500" dirty="0">
              <a:solidFill>
                <a:schemeClr val="tx1"/>
              </a:solidFill>
              <a:latin typeface="Arial"/>
              <a:cs typeface="Arial"/>
            </a:endParaRPr>
          </a:p>
          <a:p>
            <a:pPr marL="0" indent="0">
              <a:buNone/>
            </a:pPr>
            <a:r>
              <a:rPr lang="es-MX" sz="1500" b="1" dirty="0">
                <a:solidFill>
                  <a:schemeClr val="tx1"/>
                </a:solidFill>
                <a:latin typeface="Arial"/>
                <a:cs typeface="Arial"/>
              </a:rPr>
              <a:t>Migración de </a:t>
            </a:r>
            <a:r>
              <a:rPr lang="es-MX" sz="1500" b="1" dirty="0">
                <a:solidFill>
                  <a:schemeClr val="tx1"/>
                </a:solidFill>
                <a:latin typeface="Arial"/>
                <a:cs typeface="Arial"/>
              </a:rPr>
              <a:t>la información de los portales del IITEJ y del SEIJAL al nuevo portal del IIEG</a:t>
            </a:r>
            <a:r>
              <a:rPr lang="es-MX" sz="1500" b="1" dirty="0">
                <a:solidFill>
                  <a:schemeClr val="tx1"/>
                </a:solidFill>
                <a:latin typeface="Arial"/>
                <a:cs typeface="Arial"/>
              </a:rPr>
              <a:t>.</a:t>
            </a:r>
          </a:p>
          <a:p>
            <a:pPr marL="0" indent="0">
              <a:buNone/>
            </a:pPr>
            <a:endParaRPr lang="es-MX" sz="1500" b="1" dirty="0">
              <a:solidFill>
                <a:schemeClr val="tx1"/>
              </a:solidFill>
              <a:latin typeface="Arial"/>
              <a:cs typeface="Arial"/>
            </a:endParaRPr>
          </a:p>
          <a:p>
            <a:pPr marL="0" indent="0">
              <a:buNone/>
            </a:pPr>
            <a:endParaRPr lang="es-MX" sz="1500" b="1" dirty="0">
              <a:solidFill>
                <a:schemeClr val="tx1"/>
              </a:solidFill>
              <a:latin typeface="Arial"/>
              <a:cs typeface="Arial"/>
            </a:endParaRPr>
          </a:p>
          <a:p>
            <a:pPr marL="0" indent="0">
              <a:buNone/>
            </a:pPr>
            <a:r>
              <a:rPr lang="es-MX" sz="1500" b="1" dirty="0">
                <a:solidFill>
                  <a:schemeClr val="tx1"/>
                </a:solidFill>
                <a:latin typeface="Arial"/>
                <a:cs typeface="Arial"/>
              </a:rPr>
              <a:t>Actualización de la </a:t>
            </a:r>
            <a:r>
              <a:rPr lang="es-MX" sz="1500" b="1" dirty="0">
                <a:solidFill>
                  <a:schemeClr val="tx1"/>
                </a:solidFill>
                <a:latin typeface="Arial"/>
                <a:cs typeface="Arial"/>
              </a:rPr>
              <a:t>información fundamental del </a:t>
            </a:r>
            <a:r>
              <a:rPr lang="es-MX" sz="1500" b="1" dirty="0">
                <a:solidFill>
                  <a:schemeClr val="tx1"/>
                </a:solidFill>
                <a:latin typeface="Arial"/>
                <a:cs typeface="Arial"/>
              </a:rPr>
              <a:t>IIEG</a:t>
            </a:r>
            <a:endParaRPr lang="es-MX" sz="1500" b="1" dirty="0">
              <a:solidFill>
                <a:schemeClr val="tx1"/>
              </a:solidFill>
              <a:latin typeface="Arial"/>
              <a:cs typeface="Arial"/>
            </a:endParaRPr>
          </a:p>
          <a:p>
            <a:pPr marL="0" indent="0">
              <a:buNone/>
            </a:pPr>
            <a:r>
              <a:rPr lang="es-MX" sz="1500" dirty="0">
                <a:solidFill>
                  <a:schemeClr val="tx1"/>
                </a:solidFill>
                <a:latin typeface="Arial"/>
                <a:cs typeface="Arial"/>
              </a:rPr>
              <a:t>Conforme </a:t>
            </a:r>
            <a:r>
              <a:rPr lang="es-MX" sz="1500" dirty="0">
                <a:solidFill>
                  <a:schemeClr val="tx1"/>
                </a:solidFill>
                <a:latin typeface="Arial"/>
                <a:cs typeface="Arial"/>
              </a:rPr>
              <a:t>a los nuevos lineamientos del ITEI publicados el 10 de Junio del 2014 y a las recomendaciones de la Coordinación General de Transparencia e Información Pública</a:t>
            </a:r>
          </a:p>
          <a:p>
            <a:pPr marL="0" indent="0">
              <a:buNone/>
            </a:pPr>
            <a:endParaRPr lang="es-MX" sz="1500" dirty="0">
              <a:solidFill>
                <a:schemeClr val="tx1"/>
              </a:solidFill>
              <a:latin typeface="Arial"/>
              <a:cs typeface="Arial"/>
            </a:endParaRPr>
          </a:p>
          <a:p>
            <a:pPr marL="0" indent="0">
              <a:buNone/>
            </a:pPr>
            <a:endParaRPr lang="es-MX" sz="1500" dirty="0">
              <a:solidFill>
                <a:schemeClr val="tx1"/>
              </a:solidFill>
              <a:latin typeface="Arial"/>
              <a:cs typeface="Arial"/>
            </a:endParaRPr>
          </a:p>
          <a:p>
            <a:pPr marL="0" indent="0">
              <a:buNone/>
            </a:pPr>
            <a:r>
              <a:rPr lang="es-MX" sz="1500" b="1" dirty="0">
                <a:solidFill>
                  <a:schemeClr val="tx1"/>
                </a:solidFill>
                <a:latin typeface="Arial"/>
                <a:cs typeface="Arial"/>
              </a:rPr>
              <a:t>Cierre de </a:t>
            </a:r>
            <a:r>
              <a:rPr lang="es-MX" sz="1500" b="1" dirty="0">
                <a:solidFill>
                  <a:schemeClr val="tx1"/>
                </a:solidFill>
                <a:latin typeface="Arial"/>
                <a:cs typeface="Arial"/>
              </a:rPr>
              <a:t>las cuentas INFOMEX y SIRES </a:t>
            </a:r>
            <a:endParaRPr lang="es-MX" sz="1500" b="1" dirty="0">
              <a:solidFill>
                <a:schemeClr val="tx1"/>
              </a:solidFill>
              <a:latin typeface="Arial"/>
              <a:cs typeface="Arial"/>
            </a:endParaRPr>
          </a:p>
          <a:p>
            <a:pPr marL="0" indent="0">
              <a:buNone/>
            </a:pPr>
            <a:r>
              <a:rPr lang="es-MX" sz="1500" dirty="0">
                <a:solidFill>
                  <a:schemeClr val="tx1"/>
                </a:solidFill>
                <a:latin typeface="Arial"/>
                <a:cs typeface="Arial"/>
              </a:rPr>
              <a:t>Del </a:t>
            </a:r>
            <a:r>
              <a:rPr lang="es-MX" sz="1500" dirty="0">
                <a:solidFill>
                  <a:schemeClr val="tx1"/>
                </a:solidFill>
                <a:latin typeface="Arial"/>
                <a:cs typeface="Arial"/>
              </a:rPr>
              <a:t>IITEJ y del SEIJAL para dar paso a las nuevas cuentas del IIEG</a:t>
            </a:r>
            <a:r>
              <a:rPr lang="es-MX" sz="1500" dirty="0">
                <a:solidFill>
                  <a:schemeClr val="tx1"/>
                </a:solidFill>
                <a:latin typeface="Arial"/>
                <a:cs typeface="Arial"/>
              </a:rPr>
              <a:t>.</a:t>
            </a:r>
          </a:p>
          <a:p>
            <a:pPr marL="0" indent="0">
              <a:buNone/>
            </a:pPr>
            <a:endParaRPr lang="es-MX" sz="1500" dirty="0">
              <a:solidFill>
                <a:schemeClr val="tx1"/>
              </a:solidFill>
              <a:latin typeface="Arial"/>
              <a:cs typeface="Arial"/>
            </a:endParaRPr>
          </a:p>
          <a:p>
            <a:pPr marL="0" indent="0">
              <a:buNone/>
            </a:pPr>
            <a:r>
              <a:rPr lang="es-MX" sz="1500" b="1" dirty="0">
                <a:solidFill>
                  <a:schemeClr val="tx1"/>
                </a:solidFill>
                <a:latin typeface="Arial"/>
                <a:cs typeface="Arial"/>
              </a:rPr>
              <a:t>2° lugar </a:t>
            </a:r>
            <a:r>
              <a:rPr lang="es-MX" sz="1500" b="1" dirty="0">
                <a:solidFill>
                  <a:schemeClr val="tx1"/>
                </a:solidFill>
                <a:latin typeface="Arial"/>
                <a:cs typeface="Arial"/>
              </a:rPr>
              <a:t>en Transparencia</a:t>
            </a:r>
          </a:p>
          <a:p>
            <a:pPr marL="0" indent="0">
              <a:buNone/>
            </a:pPr>
            <a:r>
              <a:rPr lang="es-MX" sz="1500" dirty="0">
                <a:solidFill>
                  <a:schemeClr val="tx1"/>
                </a:solidFill>
                <a:latin typeface="Arial"/>
                <a:cs typeface="Arial"/>
              </a:rPr>
              <a:t>De </a:t>
            </a:r>
            <a:r>
              <a:rPr lang="es-MX" sz="1500" dirty="0">
                <a:solidFill>
                  <a:schemeClr val="tx1"/>
                </a:solidFill>
                <a:latin typeface="Arial"/>
                <a:cs typeface="Arial"/>
              </a:rPr>
              <a:t>67 OPD´S </a:t>
            </a:r>
            <a:r>
              <a:rPr lang="es-MX" sz="1500" dirty="0">
                <a:solidFill>
                  <a:schemeClr val="tx1"/>
                </a:solidFill>
                <a:latin typeface="Arial"/>
                <a:cs typeface="Arial"/>
              </a:rPr>
              <a:t>que </a:t>
            </a:r>
            <a:r>
              <a:rPr lang="es-MX" sz="1500" dirty="0">
                <a:solidFill>
                  <a:schemeClr val="tx1"/>
                </a:solidFill>
                <a:latin typeface="Arial"/>
                <a:cs typeface="Arial"/>
              </a:rPr>
              <a:t>conforman la administración pública, conforme a evaluación practicada por la Coordinación General de Transparencia e Información Pública del Poder Ejecutivo, en el mes de Junio 2014.</a:t>
            </a:r>
          </a:p>
          <a:p>
            <a:pPr marL="0" indent="0">
              <a:buNone/>
            </a:pPr>
            <a:endParaRPr lang="es-MX" sz="1500" dirty="0">
              <a:solidFill>
                <a:schemeClr val="tx1"/>
              </a:solidFill>
              <a:latin typeface="Arial"/>
              <a:cs typeface="Arial"/>
            </a:endParaRPr>
          </a:p>
          <a:p>
            <a:pPr marL="0" indent="0">
              <a:buNone/>
            </a:pPr>
            <a:endParaRPr lang="es-MX" sz="1500" dirty="0">
              <a:solidFill>
                <a:schemeClr val="tx1"/>
              </a:solidFill>
              <a:latin typeface="Arial"/>
              <a:cs typeface="Arial"/>
            </a:endParaRPr>
          </a:p>
          <a:p>
            <a:pPr marL="0" indent="0">
              <a:buNone/>
            </a:pPr>
            <a:endParaRPr lang="es-MX" sz="1500" b="1" dirty="0">
              <a:solidFill>
                <a:schemeClr val="tx1"/>
              </a:solidFill>
              <a:latin typeface="Arial"/>
              <a:cs typeface="Arial"/>
            </a:endParaRPr>
          </a:p>
        </p:txBody>
      </p:sp>
      <p:pic>
        <p:nvPicPr>
          <p:cNvPr id="2" name="Imagen 1" descr="Screen Shot 2014-06-26 at 14.50.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329" y="1414268"/>
            <a:ext cx="977907" cy="978756"/>
          </a:xfrm>
          <a:prstGeom prst="rect">
            <a:avLst/>
          </a:prstGeom>
        </p:spPr>
      </p:pic>
      <p:pic>
        <p:nvPicPr>
          <p:cNvPr id="3" name="Imagen 2" descr="Screen Shot 2014-06-26 at 14.53.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367" y="4148392"/>
            <a:ext cx="1257264" cy="603830"/>
          </a:xfrm>
          <a:prstGeom prst="rect">
            <a:avLst/>
          </a:prstGeom>
        </p:spPr>
      </p:pic>
      <p:pic>
        <p:nvPicPr>
          <p:cNvPr id="5" name="Imagen 4" descr="Screen Shot 2014-06-26 at 14.54.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878" y="2694683"/>
            <a:ext cx="942040" cy="965090"/>
          </a:xfrm>
          <a:prstGeom prst="rect">
            <a:avLst/>
          </a:prstGeom>
        </p:spPr>
      </p:pic>
      <p:pic>
        <p:nvPicPr>
          <p:cNvPr id="6" name="Imagen 5" descr="Screen Shot 2014-07-02 at 09.30.0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038" y="5092961"/>
            <a:ext cx="927884" cy="934680"/>
          </a:xfrm>
          <a:prstGeom prst="rect">
            <a:avLst/>
          </a:prstGeom>
        </p:spPr>
      </p:pic>
    </p:spTree>
    <p:extLst>
      <p:ext uri="{BB962C8B-B14F-4D97-AF65-F5344CB8AC3E}">
        <p14:creationId xmlns:p14="http://schemas.microsoft.com/office/powerpoint/2010/main" val="27517543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51734" y="2222528"/>
            <a:ext cx="6117463" cy="3694851"/>
          </a:xfrm>
        </p:spPr>
        <p:txBody>
          <a:bodyPr>
            <a:normAutofit/>
          </a:bodyPr>
          <a:lstStyle/>
          <a:p>
            <a:pPr marL="0" indent="0">
              <a:buNone/>
            </a:pPr>
            <a:r>
              <a:rPr lang="es-MX" sz="1700" dirty="0"/>
              <a:t>Av. </a:t>
            </a:r>
            <a:r>
              <a:rPr lang="es-MX" sz="1700" dirty="0" err="1"/>
              <a:t>Pirules</a:t>
            </a:r>
            <a:r>
              <a:rPr lang="es-MX" sz="1700" dirty="0"/>
              <a:t> No. 71 </a:t>
            </a:r>
          </a:p>
          <a:p>
            <a:pPr marL="0" indent="0">
              <a:buNone/>
            </a:pPr>
            <a:r>
              <a:rPr lang="es-MX" sz="1700" dirty="0"/>
              <a:t>Ciudad Granja</a:t>
            </a:r>
          </a:p>
          <a:p>
            <a:pPr marL="0" indent="0">
              <a:buNone/>
            </a:pPr>
            <a:r>
              <a:rPr lang="es-MX" sz="1700" dirty="0"/>
              <a:t>Zapopan, Jalisco, México </a:t>
            </a:r>
          </a:p>
          <a:p>
            <a:pPr marL="0" indent="0">
              <a:buNone/>
            </a:pPr>
            <a:r>
              <a:rPr lang="es-MX" sz="1700" dirty="0"/>
              <a:t>C.P. 45010</a:t>
            </a:r>
          </a:p>
          <a:p>
            <a:pPr marL="0" indent="0">
              <a:buNone/>
            </a:pPr>
            <a:r>
              <a:rPr lang="es-MX" sz="1700" dirty="0"/>
              <a:t>Tel: 01 (33) 3777 1770 </a:t>
            </a:r>
          </a:p>
        </p:txBody>
      </p:sp>
      <p:sp>
        <p:nvSpPr>
          <p:cNvPr id="6" name="2 Marcador de contenido"/>
          <p:cNvSpPr txBox="1">
            <a:spLocks/>
          </p:cNvSpPr>
          <p:nvPr/>
        </p:nvSpPr>
        <p:spPr>
          <a:xfrm>
            <a:off x="379190" y="2218201"/>
            <a:ext cx="2503381" cy="855218"/>
          </a:xfrm>
          <a:prstGeom prst="rect">
            <a:avLst/>
          </a:prstGeom>
        </p:spPr>
        <p:txBody>
          <a:bodyPr vert="horz" lIns="95674" tIns="47837" rIns="95674" bIns="47837"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MX" sz="2900" b="1" dirty="0">
                <a:solidFill>
                  <a:srgbClr val="800000"/>
                </a:solidFill>
              </a:rPr>
              <a:t>GRACIAS</a:t>
            </a:r>
            <a:endParaRPr lang="es-MX" sz="2900" b="1" dirty="0">
              <a:solidFill>
                <a:srgbClr val="800000"/>
              </a:solidFill>
            </a:endParaRPr>
          </a:p>
        </p:txBody>
      </p:sp>
    </p:spTree>
    <p:extLst>
      <p:ext uri="{BB962C8B-B14F-4D97-AF65-F5344CB8AC3E}">
        <p14:creationId xmlns:p14="http://schemas.microsoft.com/office/powerpoint/2010/main" val="10499486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048421" y="493361"/>
            <a:ext cx="6002369" cy="5839544"/>
          </a:xfrm>
          <a:prstGeom prst="rect">
            <a:avLst/>
          </a:prstGeom>
        </p:spPr>
        <p:txBody>
          <a:bodyPr vert="horz" lIns="95674" tIns="47837" rIns="95674" bIns="47837"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3322" indent="3322">
              <a:buNone/>
            </a:pPr>
            <a:r>
              <a:rPr lang="es-ES" sz="2100" b="1" dirty="0">
                <a:solidFill>
                  <a:srgbClr val="760000"/>
                </a:solidFill>
                <a:latin typeface="Arial"/>
                <a:cs typeface="Arial"/>
              </a:rPr>
              <a:t>Orden del día</a:t>
            </a:r>
            <a:endParaRPr lang="es-ES" sz="2100" b="1" dirty="0">
              <a:solidFill>
                <a:srgbClr val="760000"/>
              </a:solidFill>
              <a:latin typeface="Arial"/>
              <a:cs typeface="Arial"/>
            </a:endParaRPr>
          </a:p>
          <a:p>
            <a:pPr marL="3322" indent="3322">
              <a:buNone/>
            </a:pPr>
            <a:endParaRPr lang="es-MX" sz="1500" dirty="0">
              <a:solidFill>
                <a:schemeClr val="tx1"/>
              </a:solidFill>
              <a:latin typeface="Arial"/>
              <a:cs typeface="Arial"/>
            </a:endParaRPr>
          </a:p>
          <a:p>
            <a:pPr marL="3322" indent="3322">
              <a:buNone/>
            </a:pPr>
            <a:r>
              <a:rPr lang="es-MX" sz="1500" dirty="0">
                <a:solidFill>
                  <a:schemeClr val="tx1"/>
                </a:solidFill>
                <a:latin typeface="Arial"/>
                <a:cs typeface="Arial"/>
              </a:rPr>
              <a:t>1. Registro </a:t>
            </a:r>
            <a:r>
              <a:rPr lang="es-MX" sz="1500" dirty="0">
                <a:solidFill>
                  <a:schemeClr val="tx1"/>
                </a:solidFill>
                <a:latin typeface="Arial"/>
                <a:cs typeface="Arial"/>
              </a:rPr>
              <a:t>y lista de </a:t>
            </a:r>
            <a:r>
              <a:rPr lang="es-MX" sz="1500" dirty="0">
                <a:solidFill>
                  <a:schemeClr val="tx1"/>
                </a:solidFill>
                <a:latin typeface="Arial"/>
                <a:cs typeface="Arial"/>
              </a:rPr>
              <a:t>asistencia.</a:t>
            </a:r>
          </a:p>
          <a:p>
            <a:pPr marL="3322" indent="3322">
              <a:buNone/>
            </a:pPr>
            <a:endParaRPr lang="es-MX" sz="1500" dirty="0">
              <a:solidFill>
                <a:schemeClr val="tx1"/>
              </a:solidFill>
              <a:latin typeface="Arial"/>
              <a:cs typeface="Arial"/>
            </a:endParaRPr>
          </a:p>
          <a:p>
            <a:pPr marL="3322" indent="3322">
              <a:buNone/>
            </a:pPr>
            <a:r>
              <a:rPr lang="es-MX" sz="1500" dirty="0">
                <a:solidFill>
                  <a:schemeClr val="tx1"/>
                </a:solidFill>
                <a:latin typeface="Arial"/>
                <a:cs typeface="Arial"/>
              </a:rPr>
              <a:t>2. </a:t>
            </a:r>
            <a:r>
              <a:rPr lang="es-MX" sz="1500" dirty="0">
                <a:solidFill>
                  <a:schemeClr val="tx1"/>
                </a:solidFill>
                <a:latin typeface="Arial"/>
                <a:cs typeface="Arial"/>
              </a:rPr>
              <a:t>Declaratoria </a:t>
            </a:r>
            <a:r>
              <a:rPr lang="es-MX" sz="1500" dirty="0">
                <a:solidFill>
                  <a:schemeClr val="tx1"/>
                </a:solidFill>
                <a:latin typeface="Arial"/>
                <a:cs typeface="Arial"/>
              </a:rPr>
              <a:t>de quórum legal.</a:t>
            </a:r>
          </a:p>
          <a:p>
            <a:pPr marL="3322" indent="3322">
              <a:buNone/>
            </a:pPr>
            <a:endParaRPr lang="es-MX" sz="1500" dirty="0">
              <a:solidFill>
                <a:schemeClr val="tx1"/>
              </a:solidFill>
              <a:latin typeface="Arial"/>
              <a:cs typeface="Arial"/>
            </a:endParaRPr>
          </a:p>
          <a:p>
            <a:pPr marL="3322" indent="3322">
              <a:buNone/>
            </a:pPr>
            <a:r>
              <a:rPr lang="es-MX" sz="1500" dirty="0">
                <a:solidFill>
                  <a:schemeClr val="tx1"/>
                </a:solidFill>
                <a:latin typeface="Arial"/>
                <a:cs typeface="Arial"/>
              </a:rPr>
              <a:t>3</a:t>
            </a:r>
            <a:r>
              <a:rPr lang="es-MX" sz="1500" dirty="0">
                <a:solidFill>
                  <a:schemeClr val="tx1"/>
                </a:solidFill>
                <a:latin typeface="Arial"/>
                <a:cs typeface="Arial"/>
              </a:rPr>
              <a:t>. </a:t>
            </a:r>
            <a:r>
              <a:rPr lang="es-MX" sz="1500" dirty="0">
                <a:solidFill>
                  <a:schemeClr val="tx1"/>
                </a:solidFill>
                <a:latin typeface="Arial"/>
                <a:cs typeface="Arial"/>
              </a:rPr>
              <a:t>Aprobación </a:t>
            </a:r>
            <a:r>
              <a:rPr lang="es-MX" sz="1500" dirty="0">
                <a:solidFill>
                  <a:schemeClr val="tx1"/>
                </a:solidFill>
                <a:latin typeface="Arial"/>
                <a:cs typeface="Arial"/>
              </a:rPr>
              <a:t>del orden del día.</a:t>
            </a:r>
          </a:p>
          <a:p>
            <a:pPr marL="3322" indent="3322">
              <a:buNone/>
            </a:pPr>
            <a:endParaRPr lang="es-MX" sz="1500" dirty="0">
              <a:solidFill>
                <a:schemeClr val="tx1"/>
              </a:solidFill>
              <a:latin typeface="Arial"/>
              <a:cs typeface="Arial"/>
            </a:endParaRPr>
          </a:p>
          <a:p>
            <a:pPr marL="3322" indent="3322">
              <a:buNone/>
            </a:pPr>
            <a:r>
              <a:rPr lang="es-MX" sz="1500" dirty="0">
                <a:solidFill>
                  <a:schemeClr val="tx1"/>
                </a:solidFill>
                <a:latin typeface="Arial"/>
                <a:cs typeface="Arial"/>
              </a:rPr>
              <a:t>4. Seguimiento </a:t>
            </a:r>
            <a:r>
              <a:rPr lang="es-MX" sz="1500" dirty="0">
                <a:solidFill>
                  <a:schemeClr val="tx1"/>
                </a:solidFill>
                <a:latin typeface="Arial"/>
                <a:cs typeface="Arial"/>
              </a:rPr>
              <a:t>a acuerdos de sesión anterior. </a:t>
            </a:r>
            <a:endParaRPr lang="es-MX" sz="1500" dirty="0">
              <a:solidFill>
                <a:schemeClr val="tx1"/>
              </a:solidFill>
              <a:latin typeface="Arial"/>
              <a:cs typeface="Arial"/>
            </a:endParaRPr>
          </a:p>
          <a:p>
            <a:pPr marL="3322" indent="3322">
              <a:buNone/>
            </a:pPr>
            <a:r>
              <a:rPr lang="es-MX" sz="1500" dirty="0">
                <a:solidFill>
                  <a:schemeClr val="tx1"/>
                </a:solidFill>
                <a:latin typeface="Arial"/>
                <a:cs typeface="Arial"/>
              </a:rPr>
              <a:t>Seguimiento </a:t>
            </a:r>
            <a:r>
              <a:rPr lang="es-MX" sz="1500" dirty="0">
                <a:solidFill>
                  <a:schemeClr val="tx1"/>
                </a:solidFill>
                <a:latin typeface="Arial"/>
                <a:cs typeface="Arial"/>
              </a:rPr>
              <a:t>y cumplimiento de Transitorios para la fusión</a:t>
            </a:r>
            <a:r>
              <a:rPr lang="es-MX" sz="1500" dirty="0">
                <a:solidFill>
                  <a:schemeClr val="tx1"/>
                </a:solidFill>
                <a:latin typeface="Arial"/>
                <a:cs typeface="Arial"/>
              </a:rPr>
              <a:t>, emanados </a:t>
            </a:r>
            <a:r>
              <a:rPr lang="es-MX" sz="1500" dirty="0">
                <a:solidFill>
                  <a:schemeClr val="tx1"/>
                </a:solidFill>
                <a:latin typeface="Arial"/>
                <a:cs typeface="Arial"/>
              </a:rPr>
              <a:t>de nuestra Ley </a:t>
            </a:r>
            <a:r>
              <a:rPr lang="es-MX" sz="1500" dirty="0">
                <a:solidFill>
                  <a:schemeClr val="tx1"/>
                </a:solidFill>
                <a:latin typeface="Arial"/>
                <a:cs typeface="Arial"/>
              </a:rPr>
              <a:t>Orgánica</a:t>
            </a:r>
            <a:endParaRPr lang="es-MX" sz="1500" dirty="0">
              <a:solidFill>
                <a:schemeClr val="tx1"/>
              </a:solidFill>
              <a:latin typeface="Arial"/>
              <a:cs typeface="Arial"/>
            </a:endParaRPr>
          </a:p>
          <a:p>
            <a:pPr marL="3322" indent="3322">
              <a:buNone/>
            </a:pPr>
            <a:endParaRPr lang="es-MX" sz="1500" dirty="0">
              <a:solidFill>
                <a:schemeClr val="tx1"/>
              </a:solidFill>
              <a:latin typeface="Arial"/>
              <a:cs typeface="Arial"/>
            </a:endParaRPr>
          </a:p>
          <a:p>
            <a:pPr marL="3322" indent="3322">
              <a:buNone/>
            </a:pPr>
            <a:r>
              <a:rPr lang="es-MX" sz="1500" dirty="0">
                <a:solidFill>
                  <a:schemeClr val="tx1"/>
                </a:solidFill>
                <a:latin typeface="Arial"/>
                <a:cs typeface="Arial"/>
              </a:rPr>
              <a:t>5. Presentación </a:t>
            </a:r>
            <a:r>
              <a:rPr lang="es-MX" sz="1500" dirty="0">
                <a:solidFill>
                  <a:schemeClr val="tx1"/>
                </a:solidFill>
                <a:latin typeface="Arial"/>
                <a:cs typeface="Arial"/>
              </a:rPr>
              <a:t>de video institucional.</a:t>
            </a:r>
          </a:p>
          <a:p>
            <a:pPr marL="3322" indent="3322">
              <a:buNone/>
            </a:pPr>
            <a:endParaRPr lang="es-MX" sz="1500" dirty="0">
              <a:solidFill>
                <a:schemeClr val="tx1"/>
              </a:solidFill>
              <a:latin typeface="Arial"/>
              <a:cs typeface="Arial"/>
            </a:endParaRPr>
          </a:p>
          <a:p>
            <a:pPr marL="3322" indent="3322">
              <a:buNone/>
            </a:pPr>
            <a:r>
              <a:rPr lang="es-MX" sz="1500" dirty="0">
                <a:solidFill>
                  <a:schemeClr val="tx1"/>
                </a:solidFill>
                <a:latin typeface="Arial"/>
                <a:cs typeface="Arial"/>
              </a:rPr>
              <a:t>6.  Aprobación </a:t>
            </a:r>
            <a:r>
              <a:rPr lang="es-MX" sz="1500" dirty="0">
                <a:solidFill>
                  <a:schemeClr val="tx1"/>
                </a:solidFill>
                <a:latin typeface="Arial"/>
                <a:cs typeface="Arial"/>
              </a:rPr>
              <a:t>de presupuesto de egresos IIEG.</a:t>
            </a:r>
          </a:p>
          <a:p>
            <a:pPr marL="3322" indent="3322">
              <a:buNone/>
            </a:pPr>
            <a:endParaRPr lang="es-MX" sz="1500" dirty="0">
              <a:solidFill>
                <a:schemeClr val="tx1"/>
              </a:solidFill>
              <a:latin typeface="Arial"/>
              <a:cs typeface="Arial"/>
            </a:endParaRPr>
          </a:p>
          <a:p>
            <a:pPr marL="3322" indent="3322">
              <a:buNone/>
            </a:pPr>
            <a:r>
              <a:rPr lang="es-MX" sz="1500" dirty="0">
                <a:solidFill>
                  <a:schemeClr val="tx1"/>
                </a:solidFill>
                <a:latin typeface="Arial"/>
                <a:cs typeface="Arial"/>
              </a:rPr>
              <a:t>7. Propuesta de </a:t>
            </a:r>
            <a:r>
              <a:rPr lang="es-MX" sz="1500" dirty="0">
                <a:solidFill>
                  <a:schemeClr val="tx1"/>
                </a:solidFill>
                <a:latin typeface="Arial"/>
                <a:cs typeface="Arial"/>
              </a:rPr>
              <a:t>transferencias </a:t>
            </a:r>
            <a:r>
              <a:rPr lang="es-MX" sz="1500" dirty="0">
                <a:solidFill>
                  <a:schemeClr val="tx1"/>
                </a:solidFill>
                <a:latin typeface="Arial"/>
                <a:cs typeface="Arial"/>
              </a:rPr>
              <a:t>presupuestales:</a:t>
            </a:r>
            <a:endParaRPr lang="es-MX" sz="1500" dirty="0">
              <a:solidFill>
                <a:schemeClr val="tx1"/>
              </a:solidFill>
              <a:latin typeface="Arial"/>
              <a:cs typeface="Arial"/>
            </a:endParaRPr>
          </a:p>
          <a:p>
            <a:pPr marL="3322" indent="3322">
              <a:buNone/>
            </a:pPr>
            <a:r>
              <a:rPr lang="es-MX" sz="1500" dirty="0">
                <a:solidFill>
                  <a:schemeClr val="tx1"/>
                </a:solidFill>
                <a:latin typeface="Arial"/>
                <a:cs typeface="Arial"/>
              </a:rPr>
              <a:t>·  Recursos para </a:t>
            </a:r>
            <a:r>
              <a:rPr lang="es-MX" sz="1500" dirty="0">
                <a:solidFill>
                  <a:schemeClr val="tx1"/>
                </a:solidFill>
                <a:latin typeface="Arial"/>
                <a:cs typeface="Arial"/>
              </a:rPr>
              <a:t>la construcción del nuevo edificio de oficinas.</a:t>
            </a:r>
          </a:p>
          <a:p>
            <a:pPr marL="3322" indent="3322">
              <a:buNone/>
            </a:pPr>
            <a:r>
              <a:rPr lang="es-MX" sz="1500" dirty="0">
                <a:solidFill>
                  <a:schemeClr val="tx1"/>
                </a:solidFill>
                <a:latin typeface="Arial"/>
                <a:cs typeface="Arial"/>
              </a:rPr>
              <a:t>·  Recursos </a:t>
            </a:r>
            <a:r>
              <a:rPr lang="es-MX" sz="1500" dirty="0">
                <a:solidFill>
                  <a:schemeClr val="tx1"/>
                </a:solidFill>
                <a:latin typeface="Arial"/>
                <a:cs typeface="Arial"/>
              </a:rPr>
              <a:t>para arrendamiento de sede transitoria; mudanza y adecuaciones mínimas, para operación temporal de la unidad administrativa, Ciudad Granja</a:t>
            </a:r>
            <a:r>
              <a:rPr lang="es-MX" sz="1500" dirty="0">
                <a:solidFill>
                  <a:schemeClr val="tx1"/>
                </a:solidFill>
                <a:latin typeface="Arial"/>
                <a:cs typeface="Arial"/>
              </a:rPr>
              <a:t>.</a:t>
            </a:r>
            <a:endParaRPr lang="es-MX" sz="1500" dirty="0">
              <a:solidFill>
                <a:schemeClr val="tx1"/>
              </a:solidFill>
              <a:latin typeface="Arial"/>
              <a:cs typeface="Arial"/>
            </a:endParaRPr>
          </a:p>
        </p:txBody>
      </p:sp>
    </p:spTree>
    <p:extLst>
      <p:ext uri="{BB962C8B-B14F-4D97-AF65-F5344CB8AC3E}">
        <p14:creationId xmlns:p14="http://schemas.microsoft.com/office/powerpoint/2010/main" val="42922155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048421" y="854005"/>
            <a:ext cx="5862177" cy="5412768"/>
          </a:xfrm>
          <a:prstGeom prst="rect">
            <a:avLst/>
          </a:prstGeom>
        </p:spPr>
        <p:txBody>
          <a:bodyPr vert="horz" lIns="95674" tIns="47837" rIns="95674" bIns="47837"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277388" indent="-277388">
              <a:buNone/>
            </a:pPr>
            <a:r>
              <a:rPr lang="es-MX" sz="1500" dirty="0">
                <a:solidFill>
                  <a:schemeClr val="tx1"/>
                </a:solidFill>
                <a:latin typeface="Arial"/>
                <a:cs typeface="Arial"/>
              </a:rPr>
              <a:t>8. </a:t>
            </a:r>
            <a:r>
              <a:rPr lang="es-MX" sz="1500" dirty="0">
                <a:solidFill>
                  <a:schemeClr val="tx1"/>
                </a:solidFill>
                <a:latin typeface="Arial"/>
                <a:cs typeface="Arial"/>
              </a:rPr>
              <a:t>Aprobación y suscripción </a:t>
            </a:r>
            <a:r>
              <a:rPr lang="es-MX" sz="1500" dirty="0">
                <a:solidFill>
                  <a:schemeClr val="tx1"/>
                </a:solidFill>
                <a:latin typeface="Arial"/>
                <a:cs typeface="Arial"/>
              </a:rPr>
              <a:t>del </a:t>
            </a:r>
            <a:r>
              <a:rPr lang="es-MX" sz="1500" dirty="0">
                <a:solidFill>
                  <a:schemeClr val="tx1"/>
                </a:solidFill>
                <a:latin typeface="Arial"/>
                <a:cs typeface="Arial"/>
              </a:rPr>
              <a:t>"</a:t>
            </a:r>
            <a:r>
              <a:rPr lang="es-MX" sz="1500" dirty="0">
                <a:solidFill>
                  <a:schemeClr val="tx1"/>
                </a:solidFill>
                <a:latin typeface="Arial"/>
                <a:cs typeface="Arial"/>
              </a:rPr>
              <a:t>Convenio de Colaboración, Participación, y Ejecución de Obra Pública para el Proyecto de Construcción de </a:t>
            </a:r>
            <a:r>
              <a:rPr lang="es-MX" sz="1500" dirty="0">
                <a:solidFill>
                  <a:schemeClr val="tx1"/>
                </a:solidFill>
                <a:latin typeface="Arial"/>
                <a:cs typeface="Arial"/>
              </a:rPr>
              <a:t>Oficinas </a:t>
            </a:r>
            <a:r>
              <a:rPr lang="es-MX" sz="1500" dirty="0">
                <a:solidFill>
                  <a:schemeClr val="tx1"/>
                </a:solidFill>
                <a:latin typeface="Arial"/>
                <a:cs typeface="Arial"/>
              </a:rPr>
              <a:t>del IIEGJ"</a:t>
            </a:r>
            <a:r>
              <a:rPr lang="es-MX" sz="1500" dirty="0">
                <a:solidFill>
                  <a:schemeClr val="tx1"/>
                </a:solidFill>
                <a:latin typeface="Arial"/>
                <a:cs typeface="Arial"/>
              </a:rPr>
              <a:t>.</a:t>
            </a:r>
          </a:p>
          <a:p>
            <a:pPr marL="277388" indent="-277388">
              <a:buNone/>
            </a:pPr>
            <a:endParaRPr lang="es-MX" sz="1500" dirty="0">
              <a:solidFill>
                <a:schemeClr val="tx1"/>
              </a:solidFill>
              <a:latin typeface="Arial"/>
              <a:cs typeface="Arial"/>
            </a:endParaRPr>
          </a:p>
          <a:p>
            <a:pPr marL="277388" indent="-277388">
              <a:buNone/>
            </a:pPr>
            <a:r>
              <a:rPr lang="es-MX" sz="1500" dirty="0">
                <a:solidFill>
                  <a:schemeClr val="tx1"/>
                </a:solidFill>
                <a:latin typeface="Arial"/>
                <a:cs typeface="Arial"/>
              </a:rPr>
              <a:t>9. Presentación </a:t>
            </a:r>
            <a:r>
              <a:rPr lang="es-MX" sz="1500" dirty="0">
                <a:solidFill>
                  <a:schemeClr val="tx1"/>
                </a:solidFill>
                <a:latin typeface="Arial"/>
                <a:cs typeface="Arial"/>
              </a:rPr>
              <a:t>y aprobación de </a:t>
            </a:r>
            <a:r>
              <a:rPr lang="es-MX" sz="1500" dirty="0">
                <a:solidFill>
                  <a:schemeClr val="tx1"/>
                </a:solidFill>
                <a:latin typeface="Arial"/>
                <a:cs typeface="Arial"/>
              </a:rPr>
              <a:t>las </a:t>
            </a:r>
            <a:r>
              <a:rPr lang="es-MX" sz="1500" dirty="0">
                <a:solidFill>
                  <a:schemeClr val="tx1"/>
                </a:solidFill>
                <a:latin typeface="Arial"/>
                <a:cs typeface="Arial"/>
              </a:rPr>
              <a:t>“Políticas</a:t>
            </a:r>
            <a:r>
              <a:rPr lang="es-MX" sz="1500" dirty="0">
                <a:solidFill>
                  <a:schemeClr val="tx1"/>
                </a:solidFill>
                <a:latin typeface="Arial"/>
                <a:cs typeface="Arial"/>
              </a:rPr>
              <a:t>, Bases y Lineamientos para las Adquisiciones y Enajenaciones del </a:t>
            </a:r>
            <a:r>
              <a:rPr lang="es-MX" sz="1500" dirty="0">
                <a:solidFill>
                  <a:schemeClr val="tx1"/>
                </a:solidFill>
                <a:latin typeface="Arial"/>
                <a:cs typeface="Arial"/>
              </a:rPr>
              <a:t>IIEG”.</a:t>
            </a:r>
            <a:endParaRPr lang="es-MX" sz="1500" dirty="0">
              <a:solidFill>
                <a:schemeClr val="tx1"/>
              </a:solidFill>
              <a:latin typeface="Arial"/>
              <a:cs typeface="Arial"/>
            </a:endParaRPr>
          </a:p>
          <a:p>
            <a:pPr marL="277388" indent="-277388">
              <a:buNone/>
            </a:pPr>
            <a:endParaRPr lang="es-MX" sz="1500" dirty="0">
              <a:solidFill>
                <a:schemeClr val="tx1"/>
              </a:solidFill>
              <a:latin typeface="Arial"/>
              <a:cs typeface="Arial"/>
            </a:endParaRPr>
          </a:p>
          <a:p>
            <a:pPr marL="277388" indent="-277388">
              <a:buNone/>
            </a:pPr>
            <a:r>
              <a:rPr lang="es-MX" sz="1500" dirty="0">
                <a:solidFill>
                  <a:schemeClr val="tx1"/>
                </a:solidFill>
                <a:latin typeface="Arial"/>
                <a:cs typeface="Arial"/>
              </a:rPr>
              <a:t>10</a:t>
            </a:r>
            <a:r>
              <a:rPr lang="es-MX" sz="1500" dirty="0">
                <a:solidFill>
                  <a:schemeClr val="tx1"/>
                </a:solidFill>
                <a:latin typeface="Arial"/>
                <a:cs typeface="Arial"/>
              </a:rPr>
              <a:t>.  Constitución del Comité de Clasificación de Información Pública y ratificación de actos jurídicos emitidos.</a:t>
            </a:r>
          </a:p>
          <a:p>
            <a:pPr marL="277388" indent="-277388">
              <a:buNone/>
            </a:pPr>
            <a:r>
              <a:rPr lang="es-MX" sz="1500" dirty="0">
                <a:solidFill>
                  <a:schemeClr val="tx1"/>
                </a:solidFill>
                <a:latin typeface="Arial"/>
                <a:cs typeface="Arial"/>
              </a:rPr>
              <a:t> </a:t>
            </a:r>
            <a:endParaRPr lang="es-MX" sz="1500" dirty="0">
              <a:solidFill>
                <a:schemeClr val="tx1"/>
              </a:solidFill>
              <a:latin typeface="Arial"/>
              <a:cs typeface="Arial"/>
            </a:endParaRPr>
          </a:p>
          <a:p>
            <a:pPr marL="277388" indent="-277388">
              <a:buNone/>
            </a:pPr>
            <a:r>
              <a:rPr lang="es-MX" sz="1500" dirty="0">
                <a:solidFill>
                  <a:schemeClr val="tx1"/>
                </a:solidFill>
                <a:latin typeface="Arial"/>
                <a:cs typeface="Arial"/>
              </a:rPr>
              <a:t>11. Informe </a:t>
            </a:r>
            <a:r>
              <a:rPr lang="es-MX" sz="1500" dirty="0">
                <a:solidFill>
                  <a:schemeClr val="tx1"/>
                </a:solidFill>
                <a:latin typeface="Arial"/>
                <a:cs typeface="Arial"/>
              </a:rPr>
              <a:t>de proyectos a realizar con recursos del fondo Jalisco Competitivo (SEDECO):</a:t>
            </a:r>
          </a:p>
          <a:p>
            <a:pPr marL="277388" indent="-277388">
              <a:buNone/>
            </a:pPr>
            <a:r>
              <a:rPr lang="es-MX" sz="1500" dirty="0">
                <a:solidFill>
                  <a:schemeClr val="tx1"/>
                </a:solidFill>
                <a:latin typeface="Arial"/>
                <a:cs typeface="Arial"/>
              </a:rPr>
              <a:t>     · "</a:t>
            </a:r>
            <a:r>
              <a:rPr lang="es-MX" sz="1500" dirty="0">
                <a:solidFill>
                  <a:schemeClr val="tx1"/>
                </a:solidFill>
                <a:latin typeface="Arial"/>
                <a:cs typeface="Arial"/>
              </a:rPr>
              <a:t>Sí SEDECO";</a:t>
            </a:r>
          </a:p>
          <a:p>
            <a:pPr marL="277388" indent="-277388">
              <a:buNone/>
            </a:pPr>
            <a:r>
              <a:rPr lang="es-MX" sz="1500" dirty="0">
                <a:solidFill>
                  <a:schemeClr val="tx1"/>
                </a:solidFill>
                <a:latin typeface="Arial"/>
                <a:cs typeface="Arial"/>
              </a:rPr>
              <a:t>     · "</a:t>
            </a:r>
            <a:r>
              <a:rPr lang="es-MX" sz="1500" dirty="0">
                <a:solidFill>
                  <a:schemeClr val="tx1"/>
                </a:solidFill>
                <a:latin typeface="Arial"/>
                <a:cs typeface="Arial"/>
              </a:rPr>
              <a:t>Sistema de Información y Monitoreo de Sectores Estratégicos";</a:t>
            </a:r>
          </a:p>
          <a:p>
            <a:pPr marL="277388" indent="-277388">
              <a:buNone/>
            </a:pPr>
            <a:r>
              <a:rPr lang="es-MX" sz="1500" dirty="0">
                <a:solidFill>
                  <a:schemeClr val="tx1"/>
                </a:solidFill>
                <a:latin typeface="Arial"/>
                <a:cs typeface="Arial"/>
              </a:rPr>
              <a:t>     ·  "</a:t>
            </a:r>
            <a:r>
              <a:rPr lang="es-MX" sz="1500" dirty="0">
                <a:solidFill>
                  <a:schemeClr val="tx1"/>
                </a:solidFill>
                <a:latin typeface="Arial"/>
                <a:cs typeface="Arial"/>
              </a:rPr>
              <a:t>Sistema de Inteligencia Comercial de Empresas IMMEX".</a:t>
            </a:r>
          </a:p>
          <a:p>
            <a:pPr marL="277388" indent="-277388">
              <a:buNone/>
            </a:pPr>
            <a:r>
              <a:rPr lang="es-MX" sz="1500" dirty="0">
                <a:solidFill>
                  <a:schemeClr val="tx1"/>
                </a:solidFill>
                <a:latin typeface="Arial"/>
                <a:cs typeface="Arial"/>
              </a:rPr>
              <a:t> </a:t>
            </a:r>
            <a:endParaRPr lang="es-MX" sz="1500" dirty="0">
              <a:solidFill>
                <a:schemeClr val="tx1"/>
              </a:solidFill>
              <a:latin typeface="Arial"/>
              <a:cs typeface="Arial"/>
            </a:endParaRPr>
          </a:p>
          <a:p>
            <a:pPr marL="277388" indent="-277388">
              <a:buNone/>
            </a:pPr>
            <a:r>
              <a:rPr lang="es-MX" sz="1500" dirty="0">
                <a:solidFill>
                  <a:schemeClr val="tx1"/>
                </a:solidFill>
                <a:latin typeface="Arial"/>
                <a:cs typeface="Arial"/>
              </a:rPr>
              <a:t>12. Asuntos </a:t>
            </a:r>
            <a:r>
              <a:rPr lang="es-MX" sz="1500" dirty="0">
                <a:solidFill>
                  <a:schemeClr val="tx1"/>
                </a:solidFill>
                <a:latin typeface="Arial"/>
                <a:cs typeface="Arial"/>
              </a:rPr>
              <a:t>generales.</a:t>
            </a:r>
          </a:p>
          <a:p>
            <a:pPr marL="0" indent="0"/>
            <a:endParaRPr lang="es-MX" sz="1500" dirty="0">
              <a:solidFill>
                <a:schemeClr val="tx1"/>
              </a:solidFill>
              <a:latin typeface="Arial"/>
              <a:cs typeface="Arial"/>
            </a:endParaRPr>
          </a:p>
        </p:txBody>
      </p:sp>
    </p:spTree>
    <p:extLst>
      <p:ext uri="{BB962C8B-B14F-4D97-AF65-F5344CB8AC3E}">
        <p14:creationId xmlns:p14="http://schemas.microsoft.com/office/powerpoint/2010/main" val="24520753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422" y="875689"/>
            <a:ext cx="5946730" cy="5196183"/>
          </a:xfrm>
        </p:spPr>
        <p:txBody>
          <a:bodyPr anchor="ctr">
            <a:noAutofit/>
          </a:bodyPr>
          <a:lstStyle/>
          <a:p>
            <a:pPr marL="0" indent="0">
              <a:buNone/>
            </a:pPr>
            <a:r>
              <a:rPr lang="es-MX" sz="3800" b="1" dirty="0">
                <a:solidFill>
                  <a:srgbClr val="800000"/>
                </a:solidFill>
              </a:rPr>
              <a:t>Temas</a:t>
            </a:r>
          </a:p>
        </p:txBody>
      </p:sp>
    </p:spTree>
    <p:extLst>
      <p:ext uri="{BB962C8B-B14F-4D97-AF65-F5344CB8AC3E}">
        <p14:creationId xmlns:p14="http://schemas.microsoft.com/office/powerpoint/2010/main" val="23983275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048421" y="854005"/>
            <a:ext cx="5862177" cy="5412768"/>
          </a:xfrm>
          <a:prstGeom prst="rect">
            <a:avLst/>
          </a:prstGeom>
        </p:spPr>
        <p:txBody>
          <a:bodyPr vert="horz" lIns="95674" tIns="47837" rIns="95674" bIns="47837"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3322" indent="3322">
              <a:buNone/>
            </a:pPr>
            <a:r>
              <a:rPr lang="es-MX" sz="1500" b="1" dirty="0">
                <a:solidFill>
                  <a:srgbClr val="800000"/>
                </a:solidFill>
                <a:latin typeface="Arial"/>
                <a:cs typeface="Arial"/>
              </a:rPr>
              <a:t>4. Seguimiento </a:t>
            </a:r>
            <a:r>
              <a:rPr lang="es-MX" sz="1500" b="1" dirty="0">
                <a:solidFill>
                  <a:srgbClr val="800000"/>
                </a:solidFill>
                <a:latin typeface="Arial"/>
                <a:cs typeface="Arial"/>
              </a:rPr>
              <a:t>a acuerdos de sesión anterior. </a:t>
            </a:r>
          </a:p>
          <a:p>
            <a:pPr marL="3322" indent="3322">
              <a:buNone/>
            </a:pPr>
            <a:r>
              <a:rPr lang="es-MX" sz="1500" b="1" dirty="0">
                <a:solidFill>
                  <a:srgbClr val="000000"/>
                </a:solidFill>
                <a:latin typeface="Arial"/>
                <a:cs typeface="Arial"/>
              </a:rPr>
              <a:t>Seguimiento y cumplimiento de Transitorios para la fusión, emanados de nuestra Ley Orgánica</a:t>
            </a:r>
          </a:p>
          <a:p>
            <a:pPr marL="0" indent="0">
              <a:buNone/>
            </a:pPr>
            <a:endParaRPr lang="es-MX" sz="1500" b="1" dirty="0">
              <a:solidFill>
                <a:srgbClr val="000000"/>
              </a:solidFill>
              <a:latin typeface="Arial"/>
              <a:cs typeface="Arial"/>
            </a:endParaRPr>
          </a:p>
          <a:p>
            <a:pPr marL="189354" indent="-189354">
              <a:buNone/>
            </a:pPr>
            <a:r>
              <a:rPr lang="es-MX" sz="1500" b="1" dirty="0">
                <a:solidFill>
                  <a:srgbClr val="800000"/>
                </a:solidFill>
                <a:latin typeface="Arial"/>
                <a:cs typeface="Arial"/>
              </a:rPr>
              <a:t>• </a:t>
            </a:r>
            <a:r>
              <a:rPr lang="es-MX" sz="1500" b="1" dirty="0">
                <a:solidFill>
                  <a:srgbClr val="000000"/>
                </a:solidFill>
                <a:latin typeface="Arial"/>
                <a:cs typeface="Arial"/>
              </a:rPr>
              <a:t>PRIMERO</a:t>
            </a:r>
            <a:r>
              <a:rPr lang="es-MX" sz="1500" b="1" dirty="0">
                <a:solidFill>
                  <a:srgbClr val="000000"/>
                </a:solidFill>
                <a:latin typeface="Arial"/>
                <a:cs typeface="Arial"/>
              </a:rPr>
              <a:t>.  </a:t>
            </a:r>
            <a:r>
              <a:rPr lang="es-MX" sz="1500" dirty="0">
                <a:solidFill>
                  <a:srgbClr val="000000"/>
                </a:solidFill>
                <a:latin typeface="Arial"/>
                <a:cs typeface="Arial"/>
              </a:rPr>
              <a:t>Cumplido con la publicación del decreto de creación IIEG en el POEJ</a:t>
            </a:r>
            <a:r>
              <a:rPr lang="es-MX" sz="1500" dirty="0">
                <a:solidFill>
                  <a:srgbClr val="000000"/>
                </a:solidFill>
                <a:latin typeface="Arial"/>
                <a:cs typeface="Arial"/>
              </a:rPr>
              <a:t>.</a:t>
            </a:r>
          </a:p>
          <a:p>
            <a:pPr marL="189354" indent="-189354">
              <a:buNone/>
            </a:pPr>
            <a:endParaRPr lang="es-MX" sz="1500" dirty="0">
              <a:solidFill>
                <a:srgbClr val="000000"/>
              </a:solidFill>
              <a:latin typeface="Arial"/>
              <a:cs typeface="Arial"/>
            </a:endParaRPr>
          </a:p>
          <a:p>
            <a:pPr marL="189354" indent="-189354">
              <a:buNone/>
            </a:pPr>
            <a:r>
              <a:rPr lang="es-MX" sz="1500" b="1" dirty="0">
                <a:solidFill>
                  <a:srgbClr val="800000"/>
                </a:solidFill>
                <a:latin typeface="Arial"/>
                <a:cs typeface="Arial"/>
              </a:rPr>
              <a:t>• </a:t>
            </a:r>
            <a:r>
              <a:rPr lang="es-MX" sz="1500" b="1" dirty="0">
                <a:solidFill>
                  <a:srgbClr val="000000"/>
                </a:solidFill>
                <a:latin typeface="Arial"/>
                <a:cs typeface="Arial"/>
              </a:rPr>
              <a:t>SEGUNDO</a:t>
            </a:r>
            <a:r>
              <a:rPr lang="es-MX" sz="1500" b="1" dirty="0">
                <a:solidFill>
                  <a:srgbClr val="000000"/>
                </a:solidFill>
                <a:latin typeface="Arial"/>
                <a:cs typeface="Arial"/>
              </a:rPr>
              <a:t>.  </a:t>
            </a:r>
            <a:r>
              <a:rPr lang="es-MX" sz="1500" dirty="0">
                <a:solidFill>
                  <a:srgbClr val="000000"/>
                </a:solidFill>
                <a:latin typeface="Arial"/>
                <a:cs typeface="Arial"/>
              </a:rPr>
              <a:t>Cumplido una vez aprobadas las adecuaciones propuestas para esta sesión</a:t>
            </a:r>
            <a:r>
              <a:rPr lang="es-MX" sz="1500" dirty="0">
                <a:solidFill>
                  <a:srgbClr val="000000"/>
                </a:solidFill>
                <a:latin typeface="Arial"/>
                <a:cs typeface="Arial"/>
              </a:rPr>
              <a:t>.</a:t>
            </a:r>
          </a:p>
          <a:p>
            <a:pPr marL="189354" indent="-189354">
              <a:buNone/>
            </a:pPr>
            <a:endParaRPr lang="es-MX" sz="1500" dirty="0">
              <a:solidFill>
                <a:srgbClr val="000000"/>
              </a:solidFill>
              <a:latin typeface="Arial"/>
              <a:cs typeface="Arial"/>
            </a:endParaRPr>
          </a:p>
          <a:p>
            <a:pPr marL="189354" indent="-189354">
              <a:buNone/>
            </a:pPr>
            <a:r>
              <a:rPr lang="es-MX" sz="1500" b="1" dirty="0">
                <a:solidFill>
                  <a:srgbClr val="800000"/>
                </a:solidFill>
                <a:latin typeface="Arial"/>
                <a:cs typeface="Arial"/>
              </a:rPr>
              <a:t>• </a:t>
            </a:r>
            <a:r>
              <a:rPr lang="es-MX" sz="1500" b="1" dirty="0">
                <a:solidFill>
                  <a:srgbClr val="000000"/>
                </a:solidFill>
                <a:latin typeface="Arial"/>
                <a:cs typeface="Arial"/>
              </a:rPr>
              <a:t>TERCERO</a:t>
            </a:r>
            <a:r>
              <a:rPr lang="es-MX" sz="1500" b="1" dirty="0">
                <a:solidFill>
                  <a:srgbClr val="000000"/>
                </a:solidFill>
                <a:latin typeface="Arial"/>
                <a:cs typeface="Arial"/>
              </a:rPr>
              <a:t>. </a:t>
            </a:r>
            <a:r>
              <a:rPr lang="es-MX" sz="1500" dirty="0">
                <a:solidFill>
                  <a:srgbClr val="000000"/>
                </a:solidFill>
                <a:latin typeface="Arial"/>
                <a:cs typeface="Arial"/>
              </a:rPr>
              <a:t>Cumplido al haberse abrogado la Ley del SITEJ, publicada en 1997</a:t>
            </a:r>
            <a:r>
              <a:rPr lang="es-MX" sz="1500" dirty="0">
                <a:solidFill>
                  <a:srgbClr val="000000"/>
                </a:solidFill>
                <a:latin typeface="Arial"/>
                <a:cs typeface="Arial"/>
              </a:rPr>
              <a:t>.</a:t>
            </a:r>
          </a:p>
          <a:p>
            <a:pPr marL="189354" indent="-189354">
              <a:buNone/>
            </a:pPr>
            <a:endParaRPr lang="es-MX" sz="1500" dirty="0">
              <a:solidFill>
                <a:srgbClr val="000000"/>
              </a:solidFill>
              <a:latin typeface="Arial"/>
              <a:cs typeface="Arial"/>
            </a:endParaRPr>
          </a:p>
          <a:p>
            <a:pPr marL="189354" indent="-189354">
              <a:buNone/>
            </a:pPr>
            <a:r>
              <a:rPr lang="es-MX" sz="1500" b="1" dirty="0">
                <a:solidFill>
                  <a:srgbClr val="800000"/>
                </a:solidFill>
                <a:latin typeface="Arial"/>
                <a:cs typeface="Arial"/>
              </a:rPr>
              <a:t>• </a:t>
            </a:r>
            <a:r>
              <a:rPr lang="es-MX" sz="1500" b="1" dirty="0">
                <a:solidFill>
                  <a:srgbClr val="000000"/>
                </a:solidFill>
                <a:latin typeface="Arial"/>
                <a:cs typeface="Arial"/>
              </a:rPr>
              <a:t>CUARTO</a:t>
            </a:r>
            <a:r>
              <a:rPr lang="es-MX" sz="1500" b="1" dirty="0">
                <a:solidFill>
                  <a:srgbClr val="000000"/>
                </a:solidFill>
                <a:latin typeface="Arial"/>
                <a:cs typeface="Arial"/>
              </a:rPr>
              <a:t>.  </a:t>
            </a:r>
            <a:r>
              <a:rPr lang="es-MX" sz="1500" dirty="0">
                <a:solidFill>
                  <a:srgbClr val="000000"/>
                </a:solidFill>
                <a:latin typeface="Arial"/>
                <a:cs typeface="Arial"/>
              </a:rPr>
              <a:t>Cumplido  al dejar sin efecto ordenamientos que se opongan al presente decreto. </a:t>
            </a:r>
            <a:endParaRPr lang="es-MX" sz="1500" dirty="0">
              <a:solidFill>
                <a:srgbClr val="000000"/>
              </a:solidFill>
              <a:latin typeface="Arial"/>
              <a:cs typeface="Arial"/>
            </a:endParaRPr>
          </a:p>
          <a:p>
            <a:pPr marL="189354" indent="-189354">
              <a:buNone/>
            </a:pPr>
            <a:endParaRPr lang="es-MX" sz="1500" dirty="0">
              <a:solidFill>
                <a:srgbClr val="000000"/>
              </a:solidFill>
              <a:latin typeface="Arial"/>
              <a:cs typeface="Arial"/>
            </a:endParaRPr>
          </a:p>
          <a:p>
            <a:pPr marL="189354" indent="-189354">
              <a:buNone/>
            </a:pPr>
            <a:r>
              <a:rPr lang="es-MX" sz="1500" b="1" dirty="0">
                <a:solidFill>
                  <a:srgbClr val="800000"/>
                </a:solidFill>
                <a:latin typeface="Arial"/>
                <a:cs typeface="Arial"/>
              </a:rPr>
              <a:t>• </a:t>
            </a:r>
            <a:r>
              <a:rPr lang="es-MX" sz="1500" b="1" dirty="0">
                <a:solidFill>
                  <a:srgbClr val="000000"/>
                </a:solidFill>
                <a:latin typeface="Arial"/>
                <a:cs typeface="Arial"/>
              </a:rPr>
              <a:t>QUINTO</a:t>
            </a:r>
            <a:r>
              <a:rPr lang="es-MX" sz="1500" b="1" dirty="0">
                <a:solidFill>
                  <a:srgbClr val="000000"/>
                </a:solidFill>
                <a:latin typeface="Arial"/>
                <a:cs typeface="Arial"/>
              </a:rPr>
              <a:t>.  </a:t>
            </a:r>
            <a:r>
              <a:rPr lang="es-MX" sz="1500" dirty="0">
                <a:solidFill>
                  <a:srgbClr val="000000"/>
                </a:solidFill>
                <a:latin typeface="Arial"/>
                <a:cs typeface="Arial"/>
              </a:rPr>
              <a:t>Cumplido al haberse consolidado la fusión de los tres organismos ITTEJ, SEIJAL y COEPO</a:t>
            </a:r>
            <a:r>
              <a:rPr lang="es-MX" sz="1500" dirty="0">
                <a:solidFill>
                  <a:srgbClr val="000000"/>
                </a:solidFill>
                <a:latin typeface="Arial"/>
                <a:cs typeface="Arial"/>
              </a:rPr>
              <a:t>.</a:t>
            </a:r>
          </a:p>
          <a:p>
            <a:pPr marL="189354" indent="-189354">
              <a:buNone/>
            </a:pPr>
            <a:endParaRPr lang="es-MX" sz="1500" dirty="0">
              <a:solidFill>
                <a:srgbClr val="000000"/>
              </a:solidFill>
              <a:latin typeface="Arial"/>
              <a:cs typeface="Arial"/>
            </a:endParaRPr>
          </a:p>
          <a:p>
            <a:pPr marL="189354" indent="-189354">
              <a:buNone/>
            </a:pPr>
            <a:r>
              <a:rPr lang="es-MX" sz="1500" b="1" dirty="0">
                <a:solidFill>
                  <a:srgbClr val="800000"/>
                </a:solidFill>
                <a:latin typeface="Arial"/>
                <a:cs typeface="Arial"/>
              </a:rPr>
              <a:t>• </a:t>
            </a:r>
            <a:r>
              <a:rPr lang="es-MX" sz="1500" b="1" dirty="0">
                <a:solidFill>
                  <a:srgbClr val="000000"/>
                </a:solidFill>
                <a:latin typeface="Arial"/>
                <a:cs typeface="Arial"/>
              </a:rPr>
              <a:t>SEXTO</a:t>
            </a:r>
            <a:r>
              <a:rPr lang="es-MX" sz="1500" b="1" dirty="0">
                <a:solidFill>
                  <a:srgbClr val="000000"/>
                </a:solidFill>
                <a:latin typeface="Arial"/>
                <a:cs typeface="Arial"/>
              </a:rPr>
              <a:t>. </a:t>
            </a:r>
            <a:r>
              <a:rPr lang="es-MX" sz="1500" dirty="0">
                <a:solidFill>
                  <a:srgbClr val="000000"/>
                </a:solidFill>
                <a:latin typeface="Arial"/>
                <a:cs typeface="Arial"/>
              </a:rPr>
              <a:t>Cumplido, publicado en 90 días; decreto y su  reglamento del IIEG</a:t>
            </a:r>
            <a:r>
              <a:rPr lang="es-MX" sz="1500" dirty="0">
                <a:solidFill>
                  <a:srgbClr val="000000"/>
                </a:solidFill>
                <a:latin typeface="Arial"/>
                <a:cs typeface="Arial"/>
              </a:rPr>
              <a:t>.</a:t>
            </a:r>
            <a:endParaRPr lang="es-MX" sz="1500" dirty="0">
              <a:solidFill>
                <a:srgbClr val="000000"/>
              </a:solidFill>
              <a:latin typeface="Arial"/>
              <a:cs typeface="Arial"/>
            </a:endParaRPr>
          </a:p>
        </p:txBody>
      </p:sp>
    </p:spTree>
    <p:extLst>
      <p:ext uri="{BB962C8B-B14F-4D97-AF65-F5344CB8AC3E}">
        <p14:creationId xmlns:p14="http://schemas.microsoft.com/office/powerpoint/2010/main" val="11039657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048422" y="785768"/>
            <a:ext cx="5922924" cy="5412768"/>
          </a:xfrm>
          <a:prstGeom prst="rect">
            <a:avLst/>
          </a:prstGeom>
        </p:spPr>
        <p:txBody>
          <a:bodyPr vert="horz" lIns="95674" tIns="47837" rIns="95674" bIns="47837"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89354" indent="-189354">
              <a:buNone/>
            </a:pPr>
            <a:r>
              <a:rPr lang="es-MX" sz="1500" b="1" dirty="0">
                <a:solidFill>
                  <a:srgbClr val="800000"/>
                </a:solidFill>
                <a:latin typeface="Arial"/>
                <a:cs typeface="Arial"/>
              </a:rPr>
              <a:t>• </a:t>
            </a:r>
            <a:r>
              <a:rPr lang="es-MX" sz="1500" b="1" dirty="0">
                <a:solidFill>
                  <a:srgbClr val="000000"/>
                </a:solidFill>
                <a:latin typeface="Arial"/>
                <a:cs typeface="Arial"/>
              </a:rPr>
              <a:t>SÉPTIMO. </a:t>
            </a:r>
            <a:r>
              <a:rPr lang="es-MX" sz="1500" dirty="0">
                <a:solidFill>
                  <a:srgbClr val="000000"/>
                </a:solidFill>
                <a:latin typeface="Arial"/>
                <a:cs typeface="Arial"/>
              </a:rPr>
              <a:t>Cumplido con nombramiento del  Director General e Instalación de Junta de Gobierno.</a:t>
            </a:r>
          </a:p>
          <a:p>
            <a:pPr marL="189354" indent="-189354">
              <a:buNone/>
            </a:pPr>
            <a:endParaRPr lang="es-MX" sz="1500" b="1" dirty="0">
              <a:solidFill>
                <a:srgbClr val="800000"/>
              </a:solidFill>
              <a:latin typeface="Arial"/>
              <a:cs typeface="Arial"/>
            </a:endParaRPr>
          </a:p>
          <a:p>
            <a:pPr marL="189354" indent="-189354">
              <a:buNone/>
            </a:pPr>
            <a:r>
              <a:rPr lang="es-MX" sz="1500" b="1" dirty="0">
                <a:solidFill>
                  <a:srgbClr val="800000"/>
                </a:solidFill>
                <a:latin typeface="Arial"/>
                <a:cs typeface="Arial"/>
              </a:rPr>
              <a:t>• </a:t>
            </a:r>
            <a:r>
              <a:rPr lang="es-MX" sz="1500" b="1" dirty="0">
                <a:solidFill>
                  <a:srgbClr val="000000"/>
                </a:solidFill>
                <a:latin typeface="Arial"/>
                <a:cs typeface="Arial"/>
              </a:rPr>
              <a:t>OCTAVO</a:t>
            </a:r>
            <a:r>
              <a:rPr lang="es-MX" sz="1500" b="1" dirty="0">
                <a:solidFill>
                  <a:srgbClr val="000000"/>
                </a:solidFill>
                <a:latin typeface="Arial"/>
                <a:cs typeface="Arial"/>
              </a:rPr>
              <a:t>. </a:t>
            </a:r>
            <a:r>
              <a:rPr lang="es-MX" sz="1500" dirty="0">
                <a:solidFill>
                  <a:srgbClr val="000000"/>
                </a:solidFill>
                <a:latin typeface="Arial"/>
                <a:cs typeface="Arial"/>
              </a:rPr>
              <a:t>Cumplido, se aprobó Estatuto Orgánico del IIEG</a:t>
            </a:r>
            <a:r>
              <a:rPr lang="es-MX" sz="1500" dirty="0">
                <a:solidFill>
                  <a:srgbClr val="000000"/>
                </a:solidFill>
                <a:latin typeface="Arial"/>
                <a:cs typeface="Arial"/>
              </a:rPr>
              <a:t>.</a:t>
            </a:r>
          </a:p>
          <a:p>
            <a:pPr marL="189354" indent="-189354">
              <a:buNone/>
            </a:pPr>
            <a:endParaRPr lang="es-MX" sz="1500" dirty="0">
              <a:solidFill>
                <a:srgbClr val="000000"/>
              </a:solidFill>
              <a:latin typeface="Arial"/>
              <a:cs typeface="Arial"/>
            </a:endParaRPr>
          </a:p>
          <a:p>
            <a:pPr marL="189354" indent="-189354">
              <a:buNone/>
            </a:pPr>
            <a:r>
              <a:rPr lang="es-MX" sz="1500" b="1" dirty="0">
                <a:solidFill>
                  <a:srgbClr val="800000"/>
                </a:solidFill>
                <a:latin typeface="Arial"/>
                <a:cs typeface="Arial"/>
              </a:rPr>
              <a:t>• </a:t>
            </a:r>
            <a:r>
              <a:rPr lang="es-MX" sz="1500" b="1" dirty="0">
                <a:solidFill>
                  <a:srgbClr val="000000"/>
                </a:solidFill>
                <a:latin typeface="Arial"/>
                <a:cs typeface="Arial"/>
              </a:rPr>
              <a:t>NOVENO</a:t>
            </a:r>
            <a:r>
              <a:rPr lang="es-MX" sz="1500" b="1" dirty="0">
                <a:solidFill>
                  <a:srgbClr val="000000"/>
                </a:solidFill>
                <a:latin typeface="Arial"/>
                <a:cs typeface="Arial"/>
              </a:rPr>
              <a:t>. </a:t>
            </a:r>
            <a:r>
              <a:rPr lang="es-MX" sz="1500" dirty="0">
                <a:solidFill>
                  <a:srgbClr val="000000"/>
                </a:solidFill>
                <a:latin typeface="Arial"/>
                <a:cs typeface="Arial"/>
              </a:rPr>
              <a:t>Cumplido, fusionados los recursos humanos, financieros y materiales de los 3 org</a:t>
            </a:r>
            <a:r>
              <a:rPr lang="es-MX" sz="1500" dirty="0">
                <a:solidFill>
                  <a:srgbClr val="000000"/>
                </a:solidFill>
                <a:latin typeface="Arial"/>
                <a:cs typeface="Arial"/>
              </a:rPr>
              <a:t>.</a:t>
            </a:r>
          </a:p>
          <a:p>
            <a:pPr marL="189354" indent="-189354">
              <a:buNone/>
            </a:pPr>
            <a:endParaRPr lang="es-MX" sz="1500" dirty="0">
              <a:solidFill>
                <a:srgbClr val="000000"/>
              </a:solidFill>
              <a:latin typeface="Arial"/>
              <a:cs typeface="Arial"/>
            </a:endParaRPr>
          </a:p>
          <a:p>
            <a:pPr marL="189354" indent="-189354">
              <a:buNone/>
            </a:pPr>
            <a:r>
              <a:rPr lang="es-MX" sz="1500" b="1" dirty="0">
                <a:solidFill>
                  <a:srgbClr val="800000"/>
                </a:solidFill>
                <a:latin typeface="Arial"/>
                <a:cs typeface="Arial"/>
              </a:rPr>
              <a:t>• </a:t>
            </a:r>
            <a:r>
              <a:rPr lang="es-MX" sz="1500" b="1" dirty="0">
                <a:solidFill>
                  <a:srgbClr val="000000"/>
                </a:solidFill>
                <a:latin typeface="Arial"/>
                <a:cs typeface="Arial"/>
              </a:rPr>
              <a:t>DÉCIMO</a:t>
            </a:r>
            <a:r>
              <a:rPr lang="es-MX" sz="1500" b="1" dirty="0">
                <a:solidFill>
                  <a:srgbClr val="000000"/>
                </a:solidFill>
                <a:latin typeface="Arial"/>
                <a:cs typeface="Arial"/>
              </a:rPr>
              <a:t>. </a:t>
            </a:r>
            <a:r>
              <a:rPr lang="es-MX" sz="1500" dirty="0">
                <a:solidFill>
                  <a:srgbClr val="000000"/>
                </a:solidFill>
                <a:latin typeface="Arial"/>
                <a:cs typeface="Arial"/>
              </a:rPr>
              <a:t>Cumplido, realizadas las adecuaciones presupuestales y administrativas</a:t>
            </a:r>
            <a:r>
              <a:rPr lang="es-MX" sz="1500" dirty="0">
                <a:solidFill>
                  <a:srgbClr val="000000"/>
                </a:solidFill>
                <a:latin typeface="Arial"/>
                <a:cs typeface="Arial"/>
              </a:rPr>
              <a:t>.</a:t>
            </a:r>
          </a:p>
          <a:p>
            <a:pPr marL="189354" indent="-189354">
              <a:buNone/>
            </a:pPr>
            <a:endParaRPr lang="es-MX" sz="1500" dirty="0">
              <a:solidFill>
                <a:srgbClr val="000000"/>
              </a:solidFill>
              <a:latin typeface="Arial"/>
              <a:cs typeface="Arial"/>
            </a:endParaRPr>
          </a:p>
          <a:p>
            <a:pPr marL="189354" indent="-189354">
              <a:buNone/>
            </a:pPr>
            <a:r>
              <a:rPr lang="es-MX" sz="1500" b="1" dirty="0">
                <a:solidFill>
                  <a:srgbClr val="800000"/>
                </a:solidFill>
                <a:latin typeface="Arial"/>
                <a:cs typeface="Arial"/>
              </a:rPr>
              <a:t>• </a:t>
            </a:r>
            <a:r>
              <a:rPr lang="es-MX" sz="1500" b="1" dirty="0">
                <a:solidFill>
                  <a:srgbClr val="000000"/>
                </a:solidFill>
                <a:latin typeface="Arial"/>
                <a:cs typeface="Arial"/>
              </a:rPr>
              <a:t>DÉCIMO </a:t>
            </a:r>
            <a:r>
              <a:rPr lang="es-MX" sz="1500" b="1" dirty="0">
                <a:solidFill>
                  <a:srgbClr val="000000"/>
                </a:solidFill>
                <a:latin typeface="Arial"/>
                <a:cs typeface="Arial"/>
              </a:rPr>
              <a:t>PRIMERO. </a:t>
            </a:r>
            <a:r>
              <a:rPr lang="es-MX" sz="1500" dirty="0">
                <a:solidFill>
                  <a:srgbClr val="000000"/>
                </a:solidFill>
                <a:latin typeface="Arial"/>
                <a:cs typeface="Arial"/>
              </a:rPr>
              <a:t>Cumplido, se han respetado derechos adquiridos de los trabajadores</a:t>
            </a:r>
            <a:r>
              <a:rPr lang="es-MX" sz="1500" dirty="0">
                <a:solidFill>
                  <a:srgbClr val="000000"/>
                </a:solidFill>
                <a:latin typeface="Arial"/>
                <a:cs typeface="Arial"/>
              </a:rPr>
              <a:t>.</a:t>
            </a:r>
          </a:p>
          <a:p>
            <a:pPr marL="189354" indent="-189354">
              <a:buNone/>
            </a:pPr>
            <a:endParaRPr lang="es-MX" sz="1500" dirty="0">
              <a:solidFill>
                <a:srgbClr val="000000"/>
              </a:solidFill>
              <a:latin typeface="Arial"/>
              <a:cs typeface="Arial"/>
            </a:endParaRPr>
          </a:p>
          <a:p>
            <a:pPr marL="189354" indent="-189354">
              <a:buNone/>
            </a:pPr>
            <a:r>
              <a:rPr lang="es-MX" sz="1500" b="1" dirty="0">
                <a:solidFill>
                  <a:srgbClr val="800000"/>
                </a:solidFill>
                <a:latin typeface="Arial"/>
                <a:cs typeface="Arial"/>
              </a:rPr>
              <a:t>• </a:t>
            </a:r>
            <a:r>
              <a:rPr lang="es-MX" sz="1500" b="1" dirty="0">
                <a:solidFill>
                  <a:srgbClr val="000000"/>
                </a:solidFill>
                <a:latin typeface="Arial"/>
                <a:cs typeface="Arial"/>
              </a:rPr>
              <a:t>DÉCIMO </a:t>
            </a:r>
            <a:r>
              <a:rPr lang="es-MX" sz="1500" b="1" dirty="0">
                <a:solidFill>
                  <a:srgbClr val="000000"/>
                </a:solidFill>
                <a:latin typeface="Arial"/>
                <a:cs typeface="Arial"/>
              </a:rPr>
              <a:t>SEGUNDO. </a:t>
            </a:r>
            <a:r>
              <a:rPr lang="es-MX" sz="1500" dirty="0">
                <a:solidFill>
                  <a:srgbClr val="000000"/>
                </a:solidFill>
                <a:latin typeface="Arial"/>
                <a:cs typeface="Arial"/>
              </a:rPr>
              <a:t>Asuntos pendientes de los fusionados, los asume IIEG</a:t>
            </a:r>
            <a:r>
              <a:rPr lang="es-MX" sz="1500" dirty="0">
                <a:solidFill>
                  <a:srgbClr val="000000"/>
                </a:solidFill>
                <a:latin typeface="Arial"/>
                <a:cs typeface="Arial"/>
              </a:rPr>
              <a:t>.</a:t>
            </a:r>
          </a:p>
          <a:p>
            <a:pPr marL="189354" indent="-189354">
              <a:buNone/>
            </a:pPr>
            <a:endParaRPr lang="es-MX" sz="1500" dirty="0">
              <a:solidFill>
                <a:srgbClr val="000000"/>
              </a:solidFill>
              <a:latin typeface="Arial"/>
              <a:cs typeface="Arial"/>
            </a:endParaRPr>
          </a:p>
          <a:p>
            <a:pPr marL="189354" indent="-189354">
              <a:buNone/>
            </a:pPr>
            <a:r>
              <a:rPr lang="es-MX" sz="1500" b="1" dirty="0">
                <a:solidFill>
                  <a:srgbClr val="800000"/>
                </a:solidFill>
                <a:latin typeface="Arial"/>
                <a:cs typeface="Arial"/>
              </a:rPr>
              <a:t>• </a:t>
            </a:r>
            <a:r>
              <a:rPr lang="es-MX" sz="1500" b="1" dirty="0">
                <a:solidFill>
                  <a:srgbClr val="000000"/>
                </a:solidFill>
                <a:latin typeface="Arial"/>
                <a:cs typeface="Arial"/>
              </a:rPr>
              <a:t>DÉCIMO </a:t>
            </a:r>
            <a:r>
              <a:rPr lang="es-MX" sz="1500" b="1" dirty="0">
                <a:solidFill>
                  <a:srgbClr val="000000"/>
                </a:solidFill>
                <a:latin typeface="Arial"/>
                <a:cs typeface="Arial"/>
              </a:rPr>
              <a:t>TERCERO. </a:t>
            </a:r>
            <a:r>
              <a:rPr lang="es-MX" sz="1500" dirty="0">
                <a:solidFill>
                  <a:srgbClr val="000000"/>
                </a:solidFill>
                <a:latin typeface="Arial"/>
                <a:cs typeface="Arial"/>
              </a:rPr>
              <a:t>Cumplimiento permanente, obligaciones de los entes fusionados</a:t>
            </a:r>
            <a:r>
              <a:rPr lang="es-MX" sz="1500" dirty="0">
                <a:solidFill>
                  <a:srgbClr val="000000"/>
                </a:solidFill>
                <a:latin typeface="Arial"/>
                <a:cs typeface="Arial"/>
              </a:rPr>
              <a:t>.</a:t>
            </a:r>
          </a:p>
          <a:p>
            <a:pPr marL="189354" indent="-189354">
              <a:buNone/>
            </a:pPr>
            <a:endParaRPr lang="es-MX" sz="1500" dirty="0">
              <a:solidFill>
                <a:srgbClr val="000000"/>
              </a:solidFill>
              <a:latin typeface="Arial"/>
              <a:cs typeface="Arial"/>
            </a:endParaRPr>
          </a:p>
          <a:p>
            <a:pPr marL="189354" indent="-189354">
              <a:buNone/>
            </a:pPr>
            <a:r>
              <a:rPr lang="es-MX" sz="1500" b="1" dirty="0">
                <a:solidFill>
                  <a:srgbClr val="800000"/>
                </a:solidFill>
                <a:latin typeface="Arial"/>
                <a:cs typeface="Arial"/>
              </a:rPr>
              <a:t>• </a:t>
            </a:r>
            <a:r>
              <a:rPr lang="es-MX" sz="1500" b="1" dirty="0">
                <a:solidFill>
                  <a:srgbClr val="000000"/>
                </a:solidFill>
                <a:latin typeface="Arial"/>
                <a:cs typeface="Arial"/>
              </a:rPr>
              <a:t>DÉCIMO </a:t>
            </a:r>
            <a:r>
              <a:rPr lang="es-MX" sz="1500" b="1" dirty="0">
                <a:solidFill>
                  <a:srgbClr val="000000"/>
                </a:solidFill>
                <a:latin typeface="Arial"/>
                <a:cs typeface="Arial"/>
              </a:rPr>
              <a:t>CUARTO. </a:t>
            </a:r>
            <a:r>
              <a:rPr lang="es-MX" sz="1500" dirty="0">
                <a:solidFill>
                  <a:srgbClr val="000000"/>
                </a:solidFill>
                <a:latin typeface="Arial"/>
                <a:cs typeface="Arial"/>
              </a:rPr>
              <a:t>Cumplimiento parcial, se auditaron IITEJ y SEIJAL; pendiente COEPO</a:t>
            </a:r>
            <a:r>
              <a:rPr lang="es-MX" sz="1500" dirty="0">
                <a:solidFill>
                  <a:srgbClr val="000000"/>
                </a:solidFill>
                <a:latin typeface="Arial"/>
                <a:cs typeface="Arial"/>
              </a:rPr>
              <a:t>.</a:t>
            </a:r>
            <a:endParaRPr lang="es-MX" sz="1500" b="1" dirty="0">
              <a:solidFill>
                <a:srgbClr val="800000"/>
              </a:solidFill>
              <a:latin typeface="Arial"/>
              <a:cs typeface="Arial"/>
            </a:endParaRPr>
          </a:p>
        </p:txBody>
      </p:sp>
    </p:spTree>
    <p:extLst>
      <p:ext uri="{BB962C8B-B14F-4D97-AF65-F5344CB8AC3E}">
        <p14:creationId xmlns:p14="http://schemas.microsoft.com/office/powerpoint/2010/main" val="8137782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326726" y="588001"/>
            <a:ext cx="5862177" cy="403620"/>
          </a:xfrm>
          <a:prstGeom prst="rect">
            <a:avLst/>
          </a:prstGeom>
        </p:spPr>
        <p:txBody>
          <a:bodyPr vert="horz" lIns="95674" tIns="47837" rIns="95674" bIns="47837"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0" indent="0">
              <a:buNone/>
            </a:pPr>
            <a:r>
              <a:rPr lang="es-ES" sz="1700" b="1" dirty="0">
                <a:solidFill>
                  <a:srgbClr val="760000"/>
                </a:solidFill>
                <a:latin typeface="Arial"/>
                <a:cs typeface="Arial"/>
              </a:rPr>
              <a:t>5. </a:t>
            </a:r>
            <a:r>
              <a:rPr lang="es-ES" sz="1700" b="1" dirty="0">
                <a:solidFill>
                  <a:srgbClr val="760000"/>
                </a:solidFill>
                <a:latin typeface="Arial"/>
                <a:cs typeface="Arial"/>
              </a:rPr>
              <a:t>Video institucional</a:t>
            </a:r>
            <a:endParaRPr lang="es-ES" sz="1700" b="1" dirty="0">
              <a:solidFill>
                <a:srgbClr val="760000"/>
              </a:solidFill>
              <a:latin typeface="Arial"/>
              <a:cs typeface="Arial"/>
            </a:endParaRPr>
          </a:p>
          <a:p>
            <a:pPr marL="0" indent="0">
              <a:buNone/>
            </a:pPr>
            <a:endParaRPr lang="es-MX" sz="1700" dirty="0">
              <a:solidFill>
                <a:schemeClr val="tx1"/>
              </a:solidFill>
              <a:latin typeface="Arial"/>
              <a:cs typeface="Arial"/>
            </a:endParaRPr>
          </a:p>
          <a:p>
            <a:pPr marL="0" indent="0">
              <a:buNone/>
            </a:pPr>
            <a:endParaRPr lang="es-MX" sz="1700" dirty="0">
              <a:solidFill>
                <a:schemeClr val="tx1"/>
              </a:solidFill>
              <a:latin typeface="Arial"/>
              <a:cs typeface="Arial"/>
            </a:endParaRPr>
          </a:p>
        </p:txBody>
      </p:sp>
    </p:spTree>
    <p:extLst>
      <p:ext uri="{BB962C8B-B14F-4D97-AF65-F5344CB8AC3E}">
        <p14:creationId xmlns:p14="http://schemas.microsoft.com/office/powerpoint/2010/main" val="16182071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048422" y="854004"/>
            <a:ext cx="5923604" cy="5096619"/>
          </a:xfrm>
        </p:spPr>
        <p:txBody>
          <a:bodyPr>
            <a:normAutofit/>
          </a:bodyPr>
          <a:lstStyle/>
          <a:p>
            <a:pPr algn="l"/>
            <a:r>
              <a:rPr lang="es-ES" sz="1500" b="1" dirty="0">
                <a:solidFill>
                  <a:srgbClr val="760000"/>
                </a:solidFill>
              </a:rPr>
              <a:t>6. </a:t>
            </a:r>
            <a:r>
              <a:rPr lang="es-ES" sz="1500" b="1" dirty="0">
                <a:solidFill>
                  <a:srgbClr val="760000"/>
                </a:solidFill>
              </a:rPr>
              <a:t>Presupuesto </a:t>
            </a:r>
            <a:r>
              <a:rPr lang="es-ES" sz="1500" b="1" dirty="0">
                <a:solidFill>
                  <a:srgbClr val="760000"/>
                </a:solidFill>
              </a:rPr>
              <a:t>de egresos IIEG.</a:t>
            </a:r>
          </a:p>
          <a:p>
            <a:pPr algn="l"/>
            <a:endParaRPr lang="es-MX" sz="1500" dirty="0">
              <a:solidFill>
                <a:srgbClr val="000000"/>
              </a:solidFill>
            </a:endParaRPr>
          </a:p>
          <a:p>
            <a:pPr algn="l"/>
            <a:r>
              <a:rPr lang="es-MX" sz="1500" b="1" dirty="0">
                <a:solidFill>
                  <a:srgbClr val="000000"/>
                </a:solidFill>
              </a:rPr>
              <a:t>Consolidación de los presupuestos </a:t>
            </a:r>
          </a:p>
          <a:p>
            <a:pPr algn="l"/>
            <a:r>
              <a:rPr lang="es-MX" sz="1500" b="1" dirty="0">
                <a:solidFill>
                  <a:srgbClr val="000000"/>
                </a:solidFill>
              </a:rPr>
              <a:t>Seijal e IITEJ </a:t>
            </a:r>
          </a:p>
          <a:p>
            <a:pPr algn="l"/>
            <a:r>
              <a:rPr lang="es-MX" sz="1500" dirty="0">
                <a:solidFill>
                  <a:srgbClr val="000000"/>
                </a:solidFill>
              </a:rPr>
              <a:t>(No se incluye al COEPO porque se acaba de recibir).</a:t>
            </a:r>
          </a:p>
          <a:p>
            <a:pPr algn="l"/>
            <a:endParaRPr lang="es-MX" sz="1500" dirty="0">
              <a:solidFill>
                <a:srgbClr val="000000"/>
              </a:solidFill>
            </a:endParaRPr>
          </a:p>
          <a:p>
            <a:pPr algn="l"/>
            <a:endParaRPr lang="es-MX" sz="1500" dirty="0">
              <a:solidFill>
                <a:srgbClr val="000000"/>
              </a:solidFill>
            </a:endParaRPr>
          </a:p>
          <a:p>
            <a:pPr algn="l"/>
            <a:endParaRPr lang="es-MX" sz="1500" dirty="0">
              <a:solidFill>
                <a:srgbClr val="000000"/>
              </a:solidFill>
            </a:endParaRPr>
          </a:p>
          <a:p>
            <a:pPr algn="l"/>
            <a:r>
              <a:rPr lang="es-MX" sz="1500" b="1" dirty="0">
                <a:solidFill>
                  <a:srgbClr val="000000"/>
                </a:solidFill>
              </a:rPr>
              <a:t>Montos </a:t>
            </a:r>
            <a:r>
              <a:rPr lang="es-MX" sz="1500" b="1" dirty="0">
                <a:solidFill>
                  <a:srgbClr val="000000"/>
                </a:solidFill>
              </a:rPr>
              <a:t>autorizados por el Congreso del Estado </a:t>
            </a:r>
          </a:p>
          <a:p>
            <a:pPr algn="l"/>
            <a:r>
              <a:rPr lang="es-MX" sz="1500" dirty="0">
                <a:solidFill>
                  <a:srgbClr val="000000"/>
                </a:solidFill>
              </a:rPr>
              <a:t>Se </a:t>
            </a:r>
            <a:r>
              <a:rPr lang="es-MX" sz="1500" dirty="0">
                <a:solidFill>
                  <a:srgbClr val="000000"/>
                </a:solidFill>
              </a:rPr>
              <a:t>respetan los montos autorizados </a:t>
            </a:r>
            <a:r>
              <a:rPr lang="es-MX" sz="1500" dirty="0">
                <a:solidFill>
                  <a:srgbClr val="000000"/>
                </a:solidFill>
              </a:rPr>
              <a:t>en </a:t>
            </a:r>
            <a:r>
              <a:rPr lang="es-MX" sz="1500" dirty="0">
                <a:solidFill>
                  <a:srgbClr val="000000"/>
                </a:solidFill>
              </a:rPr>
              <a:t>el Presupuesto de Egresos, a nivel capítulo del gasto.</a:t>
            </a:r>
            <a:endParaRPr lang="es-ES" sz="1500" dirty="0">
              <a:solidFill>
                <a:srgbClr val="000000"/>
              </a:solidFill>
            </a:endParaRPr>
          </a:p>
          <a:p>
            <a:pPr algn="l"/>
            <a:endParaRPr lang="es-MX" sz="1500" dirty="0">
              <a:solidFill>
                <a:srgbClr val="000000"/>
              </a:solidFill>
            </a:endParaRPr>
          </a:p>
          <a:p>
            <a:pPr algn="l"/>
            <a:endParaRPr lang="es-MX" sz="1500" dirty="0">
              <a:solidFill>
                <a:srgbClr val="000000"/>
              </a:solidFill>
            </a:endParaRPr>
          </a:p>
          <a:p>
            <a:pPr algn="l"/>
            <a:endParaRPr lang="es-MX" sz="1500" dirty="0">
              <a:solidFill>
                <a:srgbClr val="000000"/>
              </a:solidFill>
            </a:endParaRPr>
          </a:p>
          <a:p>
            <a:pPr algn="l"/>
            <a:r>
              <a:rPr lang="es-MX" sz="1500" b="1" dirty="0">
                <a:solidFill>
                  <a:srgbClr val="000000"/>
                </a:solidFill>
              </a:rPr>
              <a:t>Adecuaciones </a:t>
            </a:r>
            <a:r>
              <a:rPr lang="es-MX" sz="1500" b="1" dirty="0">
                <a:solidFill>
                  <a:srgbClr val="000000"/>
                </a:solidFill>
              </a:rPr>
              <a:t>a nivel de partidas específicas</a:t>
            </a:r>
            <a:endParaRPr lang="es-MX" sz="1500" b="1" dirty="0">
              <a:solidFill>
                <a:srgbClr val="000000"/>
              </a:solidFill>
            </a:endParaRPr>
          </a:p>
          <a:p>
            <a:pPr algn="l"/>
            <a:r>
              <a:rPr lang="es-MX" sz="1500" dirty="0">
                <a:solidFill>
                  <a:srgbClr val="000000"/>
                </a:solidFill>
              </a:rPr>
              <a:t>Con </a:t>
            </a:r>
            <a:r>
              <a:rPr lang="es-MX" sz="1500" dirty="0">
                <a:solidFill>
                  <a:srgbClr val="000000"/>
                </a:solidFill>
              </a:rPr>
              <a:t>la finalidad de atender los requerimientos propios del IIEG.</a:t>
            </a:r>
          </a:p>
          <a:p>
            <a:pPr algn="l"/>
            <a:endParaRPr lang="es-MX" sz="1500" dirty="0">
              <a:solidFill>
                <a:schemeClr val="tx1"/>
              </a:solidFill>
            </a:endParaRPr>
          </a:p>
        </p:txBody>
      </p:sp>
      <p:pic>
        <p:nvPicPr>
          <p:cNvPr id="4" name="Imagen 3" descr="Screen Shot 2014-06-26 at 14.32.59.png"/>
          <p:cNvPicPr>
            <a:picLocks noChangeAspect="1"/>
          </p:cNvPicPr>
          <p:nvPr/>
        </p:nvPicPr>
        <p:blipFill rotWithShape="1">
          <a:blip r:embed="rId2">
            <a:extLst>
              <a:ext uri="{28A0092B-C50C-407E-A947-70E740481C1C}">
                <a14:useLocalDpi xmlns:a14="http://schemas.microsoft.com/office/drawing/2010/main" val="0"/>
              </a:ext>
            </a:extLst>
          </a:blip>
          <a:srcRect l="10046" t="12483" r="8178" b="12699"/>
          <a:stretch/>
        </p:blipFill>
        <p:spPr>
          <a:xfrm>
            <a:off x="738333" y="1541320"/>
            <a:ext cx="1664867" cy="759894"/>
          </a:xfrm>
          <a:prstGeom prst="rect">
            <a:avLst/>
          </a:prstGeom>
        </p:spPr>
      </p:pic>
      <p:pic>
        <p:nvPicPr>
          <p:cNvPr id="5" name="Imagen 4" descr="Screen Shot 2014-06-26 at 14.35.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657" y="2862113"/>
            <a:ext cx="1130386" cy="1029273"/>
          </a:xfrm>
          <a:prstGeom prst="rect">
            <a:avLst/>
          </a:prstGeom>
        </p:spPr>
      </p:pic>
      <p:pic>
        <p:nvPicPr>
          <p:cNvPr id="8" name="Imagen 7" descr="Screen Shot 2014-06-26 at 14.37.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683" y="4367512"/>
            <a:ext cx="955032" cy="989911"/>
          </a:xfrm>
          <a:prstGeom prst="rect">
            <a:avLst/>
          </a:prstGeom>
        </p:spPr>
      </p:pic>
    </p:spTree>
    <p:extLst>
      <p:ext uri="{BB962C8B-B14F-4D97-AF65-F5344CB8AC3E}">
        <p14:creationId xmlns:p14="http://schemas.microsoft.com/office/powerpoint/2010/main" val="24341036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1968</TotalTime>
  <Words>1434</Words>
  <Application>Microsoft Macintosh PowerPoint</Application>
  <PresentationFormat>Custom</PresentationFormat>
  <Paragraphs>284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dc:creator>
  <cp:lastModifiedBy>jp</cp:lastModifiedBy>
  <cp:revision>226</cp:revision>
  <cp:lastPrinted>2014-07-02T14:44:08Z</cp:lastPrinted>
  <dcterms:created xsi:type="dcterms:W3CDTF">2014-03-10T17:24:57Z</dcterms:created>
  <dcterms:modified xsi:type="dcterms:W3CDTF">2014-07-02T14:46:03Z</dcterms:modified>
</cp:coreProperties>
</file>